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7.xml" ContentType="application/vnd.openxmlformats-officedocument.presentationml.notesSlide+xml"/>
  <Override PartName="/ppt/tags/tag42.xml" ContentType="application/vnd.openxmlformats-officedocument.presentationml.tags+xml"/>
  <Override PartName="/ppt/notesSlides/notesSlide18.xml" ContentType="application/vnd.openxmlformats-officedocument.presentationml.notesSlide+xml"/>
  <Override PartName="/ppt/tags/tag43.xml" ContentType="application/vnd.openxmlformats-officedocument.presentationml.tags+xml"/>
  <Override PartName="/ppt/notesSlides/notesSlide19.xml" ContentType="application/vnd.openxmlformats-officedocument.presentationml.notesSlide+xml"/>
  <Override PartName="/ppt/tags/tag44.xml" ContentType="application/vnd.openxmlformats-officedocument.presentationml.tags+xml"/>
  <Override PartName="/ppt/notesSlides/notesSlide20.xml" ContentType="application/vnd.openxmlformats-officedocument.presentationml.notesSlide+xml"/>
  <Override PartName="/ppt/tags/tag45.xml" ContentType="application/vnd.openxmlformats-officedocument.presentationml.tags+xml"/>
  <Override PartName="/ppt/notesSlides/notesSlide21.xml" ContentType="application/vnd.openxmlformats-officedocument.presentationml.notesSlide+xml"/>
  <Override PartName="/ppt/tags/tag46.xml" ContentType="application/vnd.openxmlformats-officedocument.presentationml.tags+xml"/>
  <Override PartName="/ppt/notesSlides/notesSlide22.xml" ContentType="application/vnd.openxmlformats-officedocument.presentationml.notesSlide+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notesSlides/notesSlide24.xml" ContentType="application/vnd.openxmlformats-officedocument.presentationml.notesSlide+xml"/>
  <Override PartName="/ppt/tags/tag49.xml" ContentType="application/vnd.openxmlformats-officedocument.presentationml.tags+xml"/>
  <Override PartName="/ppt/notesSlides/notesSlide2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6.xml" ContentType="application/vnd.openxmlformats-officedocument.presentationml.notesSlide+xml"/>
  <Override PartName="/ppt/tags/tag53.xml" ContentType="application/vnd.openxmlformats-officedocument.presentationml.tags+xml"/>
  <Override PartName="/ppt/notesSlides/notesSlide27.xml" ContentType="application/vnd.openxmlformats-officedocument.presentationml.notesSlide+xml"/>
  <Override PartName="/ppt/tags/tag54.xml" ContentType="application/vnd.openxmlformats-officedocument.presentationml.tags+xml"/>
  <Override PartName="/ppt/notesSlides/notesSlide28.xml" ContentType="application/vnd.openxmlformats-officedocument.presentationml.notesSlide+xml"/>
  <Override PartName="/ppt/tags/tag55.xml" ContentType="application/vnd.openxmlformats-officedocument.presentationml.tags+xml"/>
  <Override PartName="/ppt/notesSlides/notesSlide29.xml" ContentType="application/vnd.openxmlformats-officedocument.presentationml.notesSlide+xml"/>
  <Override PartName="/ppt/tags/tag56.xml" ContentType="application/vnd.openxmlformats-officedocument.presentationml.tags+xml"/>
  <Override PartName="/ppt/notesSlides/notesSlide30.xml" ContentType="application/vnd.openxmlformats-officedocument.presentationml.notesSlide+xml"/>
  <Override PartName="/ppt/tags/tag57.xml" ContentType="application/vnd.openxmlformats-officedocument.presentationml.tags+xml"/>
  <Override PartName="/ppt/notesSlides/notesSlide31.xml" ContentType="application/vnd.openxmlformats-officedocument.presentationml.notesSlide+xml"/>
  <Override PartName="/ppt/tags/tag58.xml" ContentType="application/vnd.openxmlformats-officedocument.presentationml.tags+xml"/>
  <Override PartName="/ppt/notesSlides/notesSlide32.xml" ContentType="application/vnd.openxmlformats-officedocument.presentationml.notesSlide+xml"/>
  <Override PartName="/ppt/tags/tag59.xml" ContentType="application/vnd.openxmlformats-officedocument.presentationml.tags+xml"/>
  <Override PartName="/ppt/notesSlides/notesSlide33.xml" ContentType="application/vnd.openxmlformats-officedocument.presentationml.notesSlide+xml"/>
  <Override PartName="/ppt/tags/tag60.xml" ContentType="application/vnd.openxmlformats-officedocument.presentationml.tags+xml"/>
  <Override PartName="/ppt/notesSlides/notesSlide34.xml" ContentType="application/vnd.openxmlformats-officedocument.presentationml.notesSlide+xml"/>
  <Override PartName="/ppt/tags/tag61.xml" ContentType="application/vnd.openxmlformats-officedocument.presentationml.tags+xml"/>
  <Override PartName="/ppt/notesSlides/notesSlide35.xml" ContentType="application/vnd.openxmlformats-officedocument.presentationml.notesSlide+xml"/>
  <Override PartName="/ppt/tags/tag62.xml" ContentType="application/vnd.openxmlformats-officedocument.presentationml.tags+xml"/>
  <Override PartName="/ppt/notesSlides/notesSlide36.xml" ContentType="application/vnd.openxmlformats-officedocument.presentationml.notesSlide+xml"/>
  <Override PartName="/ppt/tags/tag63.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9" r:id="rId2"/>
    <p:sldId id="282" r:id="rId3"/>
    <p:sldId id="302" r:id="rId4"/>
    <p:sldId id="305" r:id="rId5"/>
    <p:sldId id="441" r:id="rId6"/>
    <p:sldId id="292" r:id="rId7"/>
    <p:sldId id="777" r:id="rId8"/>
    <p:sldId id="301" r:id="rId9"/>
    <p:sldId id="442" r:id="rId10"/>
    <p:sldId id="268" r:id="rId11"/>
    <p:sldId id="448" r:id="rId12"/>
    <p:sldId id="763" r:id="rId13"/>
    <p:sldId id="449" r:id="rId14"/>
    <p:sldId id="761" r:id="rId15"/>
    <p:sldId id="303" r:id="rId16"/>
    <p:sldId id="306" r:id="rId17"/>
    <p:sldId id="320" r:id="rId18"/>
    <p:sldId id="307" r:id="rId19"/>
    <p:sldId id="275" r:id="rId20"/>
    <p:sldId id="439" r:id="rId21"/>
    <p:sldId id="443" r:id="rId22"/>
    <p:sldId id="272" r:id="rId23"/>
    <p:sldId id="269" r:id="rId24"/>
    <p:sldId id="445" r:id="rId25"/>
    <p:sldId id="273" r:id="rId26"/>
    <p:sldId id="446" r:id="rId27"/>
    <p:sldId id="447" r:id="rId28"/>
    <p:sldId id="773" r:id="rId29"/>
    <p:sldId id="752" r:id="rId30"/>
    <p:sldId id="753" r:id="rId31"/>
    <p:sldId id="689" r:id="rId32"/>
    <p:sldId id="456" r:id="rId33"/>
    <p:sldId id="427" r:id="rId34"/>
    <p:sldId id="424" r:id="rId35"/>
    <p:sldId id="284" r:id="rId36"/>
    <p:sldId id="776" r:id="rId37"/>
    <p:sldId id="285" r:id="rId38"/>
    <p:sldId id="774" r:id="rId39"/>
    <p:sldId id="458" r:id="rId40"/>
    <p:sldId id="289" r:id="rId41"/>
    <p:sldId id="455" r:id="rId42"/>
    <p:sldId id="291" r:id="rId43"/>
    <p:sldId id="296" r:id="rId44"/>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3F09"/>
    <a:srgbClr val="A7ACA2"/>
    <a:srgbClr val="B8DDE1"/>
    <a:srgbClr val="C6DAE7"/>
    <a:srgbClr val="FDD26E"/>
    <a:srgbClr val="DC4405"/>
    <a:srgbClr val="B9B9B9"/>
    <a:srgbClr val="EAEAEA"/>
    <a:srgbClr val="00859B"/>
    <a:srgbClr val="003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85521-5802-4BB9-A3F3-D94453870BBF}" v="34" dt="2020-11-17T16:53:48.025"/>
    <p1510:client id="{859B664F-56F9-4A2E-B1A6-C849C9EEC796}" v="5" dt="2020-11-17T18:10:54.583"/>
    <p1510:client id="{AE67BFC4-6BDF-4E0C-871F-566594AAAB50}" v="1" dt="2020-11-17T18:35:58.858"/>
    <p1510:client id="{E78FC2ED-437C-4E40-9C11-3750567F3663}" v="14" dt="2020-11-17T17:27:06.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09" autoAdjust="0"/>
    <p:restoredTop sz="88166" autoAdjust="0"/>
  </p:normalViewPr>
  <p:slideViewPr>
    <p:cSldViewPr snapToGrid="0">
      <p:cViewPr varScale="1">
        <p:scale>
          <a:sx n="96" d="100"/>
          <a:sy n="96" d="100"/>
        </p:scale>
        <p:origin x="4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056" y="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sa Curtis" userId="1LUazQqY3t61yK/mwnpA6Eyh5DSrBgIpSN9PGYHKvhA=" providerId="None" clId="Web-{AE67BFC4-6BDF-4E0C-871F-566594AAAB50}"/>
    <pc:docChg chg="modSld">
      <pc:chgData name="Elsa Curtis" userId="1LUazQqY3t61yK/mwnpA6Eyh5DSrBgIpSN9PGYHKvhA=" providerId="None" clId="Web-{AE67BFC4-6BDF-4E0C-871F-566594AAAB50}" dt="2020-11-17T18:36:38.452" v="17"/>
      <pc:docMkLst>
        <pc:docMk/>
      </pc:docMkLst>
      <pc:sldChg chg="modNotes">
        <pc:chgData name="Elsa Curtis" userId="1LUazQqY3t61yK/mwnpA6Eyh5DSrBgIpSN9PGYHKvhA=" providerId="None" clId="Web-{AE67BFC4-6BDF-4E0C-871F-566594AAAB50}" dt="2020-11-17T18:36:38.452" v="17"/>
        <pc:sldMkLst>
          <pc:docMk/>
          <pc:sldMk cId="3911812817" sldId="282"/>
        </pc:sldMkLst>
      </pc:sldChg>
      <pc:sldChg chg="modNotes">
        <pc:chgData name="Elsa Curtis" userId="1LUazQqY3t61yK/mwnpA6Eyh5DSrBgIpSN9PGYHKvhA=" providerId="None" clId="Web-{AE67BFC4-6BDF-4E0C-871F-566594AAAB50}" dt="2020-11-17T18:35:56.483" v="15"/>
        <pc:sldMkLst>
          <pc:docMk/>
          <pc:sldMk cId="3475027657" sldId="299"/>
        </pc:sldMkLst>
      </pc:sldChg>
    </pc:docChg>
  </pc:docChgLst>
  <pc:docChgLst>
    <pc:chgData name="Elsa Curtis" userId="1LUazQqY3t61yK/mwnpA6Eyh5DSrBgIpSN9PGYHKvhA=" providerId="None" clId="Web-{0B485521-5802-4BB9-A3F3-D94453870BBF}"/>
    <pc:docChg chg="modSld">
      <pc:chgData name="Elsa Curtis" userId="1LUazQqY3t61yK/mwnpA6Eyh5DSrBgIpSN9PGYHKvhA=" providerId="None" clId="Web-{0B485521-5802-4BB9-A3F3-D94453870BBF}" dt="2020-11-17T16:54:40.698" v="967"/>
      <pc:docMkLst>
        <pc:docMk/>
      </pc:docMkLst>
      <pc:sldChg chg="modNotes">
        <pc:chgData name="Elsa Curtis" userId="1LUazQqY3t61yK/mwnpA6Eyh5DSrBgIpSN9PGYHKvhA=" providerId="None" clId="Web-{0B485521-5802-4BB9-A3F3-D94453870BBF}" dt="2020-11-17T16:50:08.706" v="811"/>
        <pc:sldMkLst>
          <pc:docMk/>
          <pc:sldMk cId="1985825055" sldId="269"/>
        </pc:sldMkLst>
      </pc:sldChg>
      <pc:sldChg chg="modNotes">
        <pc:chgData name="Elsa Curtis" userId="1LUazQqY3t61yK/mwnpA6Eyh5DSrBgIpSN9PGYHKvhA=" providerId="None" clId="Web-{0B485521-5802-4BB9-A3F3-D94453870BBF}" dt="2020-11-17T16:48:48.048" v="764"/>
        <pc:sldMkLst>
          <pc:docMk/>
          <pc:sldMk cId="4156009604" sldId="272"/>
        </pc:sldMkLst>
      </pc:sldChg>
      <pc:sldChg chg="modNotes">
        <pc:chgData name="Elsa Curtis" userId="1LUazQqY3t61yK/mwnpA6Eyh5DSrBgIpSN9PGYHKvhA=" providerId="None" clId="Web-{0B485521-5802-4BB9-A3F3-D94453870BBF}" dt="2020-11-17T16:50:50.754" v="825"/>
        <pc:sldMkLst>
          <pc:docMk/>
          <pc:sldMk cId="491454261" sldId="273"/>
        </pc:sldMkLst>
      </pc:sldChg>
      <pc:sldChg chg="modNotes">
        <pc:chgData name="Elsa Curtis" userId="1LUazQqY3t61yK/mwnpA6Eyh5DSrBgIpSN9PGYHKvhA=" providerId="None" clId="Web-{0B485521-5802-4BB9-A3F3-D94453870BBF}" dt="2020-11-17T16:46:14.934" v="649"/>
        <pc:sldMkLst>
          <pc:docMk/>
          <pc:sldMk cId="1694272355" sldId="275"/>
        </pc:sldMkLst>
      </pc:sldChg>
      <pc:sldChg chg="modNotes">
        <pc:chgData name="Elsa Curtis" userId="1LUazQqY3t61yK/mwnpA6Eyh5DSrBgIpSN9PGYHKvhA=" providerId="None" clId="Web-{0B485521-5802-4BB9-A3F3-D94453870BBF}" dt="2020-11-17T16:22:35.942" v="112"/>
        <pc:sldMkLst>
          <pc:docMk/>
          <pc:sldMk cId="3911812817" sldId="282"/>
        </pc:sldMkLst>
      </pc:sldChg>
      <pc:sldChg chg="modNotes">
        <pc:chgData name="Elsa Curtis" userId="1LUazQqY3t61yK/mwnpA6Eyh5DSrBgIpSN9PGYHKvhA=" providerId="None" clId="Web-{0B485521-5802-4BB9-A3F3-D94453870BBF}" dt="2020-11-17T16:26:48.293" v="257"/>
        <pc:sldMkLst>
          <pc:docMk/>
          <pc:sldMk cId="3779950730" sldId="292"/>
        </pc:sldMkLst>
      </pc:sldChg>
      <pc:sldChg chg="modNotes">
        <pc:chgData name="Elsa Curtis" userId="1LUazQqY3t61yK/mwnpA6Eyh5DSrBgIpSN9PGYHKvhA=" providerId="None" clId="Web-{0B485521-5802-4BB9-A3F3-D94453870BBF}" dt="2020-11-17T16:18:14.732" v="42"/>
        <pc:sldMkLst>
          <pc:docMk/>
          <pc:sldMk cId="3475027657" sldId="299"/>
        </pc:sldMkLst>
      </pc:sldChg>
      <pc:sldChg chg="modNotes">
        <pc:chgData name="Elsa Curtis" userId="1LUazQqY3t61yK/mwnpA6Eyh5DSrBgIpSN9PGYHKvhA=" providerId="None" clId="Web-{0B485521-5802-4BB9-A3F3-D94453870BBF}" dt="2020-11-17T16:27:51.013" v="305"/>
        <pc:sldMkLst>
          <pc:docMk/>
          <pc:sldMk cId="2301251304" sldId="301"/>
        </pc:sldMkLst>
      </pc:sldChg>
      <pc:sldChg chg="modNotes">
        <pc:chgData name="Elsa Curtis" userId="1LUazQqY3t61yK/mwnpA6Eyh5DSrBgIpSN9PGYHKvhA=" providerId="None" clId="Web-{0B485521-5802-4BB9-A3F3-D94453870BBF}" dt="2020-11-17T16:40:15.346" v="481"/>
        <pc:sldMkLst>
          <pc:docMk/>
          <pc:sldMk cId="3509593010" sldId="303"/>
        </pc:sldMkLst>
      </pc:sldChg>
      <pc:sldChg chg="modNotes">
        <pc:chgData name="Elsa Curtis" userId="1LUazQqY3t61yK/mwnpA6Eyh5DSrBgIpSN9PGYHKvhA=" providerId="None" clId="Web-{0B485521-5802-4BB9-A3F3-D94453870BBF}" dt="2020-11-17T16:40:40.253" v="498"/>
        <pc:sldMkLst>
          <pc:docMk/>
          <pc:sldMk cId="2407140752" sldId="306"/>
        </pc:sldMkLst>
      </pc:sldChg>
      <pc:sldChg chg="modNotes">
        <pc:chgData name="Elsa Curtis" userId="1LUazQqY3t61yK/mwnpA6Eyh5DSrBgIpSN9PGYHKvhA=" providerId="None" clId="Web-{0B485521-5802-4BB9-A3F3-D94453870BBF}" dt="2020-11-17T16:42:35.990" v="553"/>
        <pc:sldMkLst>
          <pc:docMk/>
          <pc:sldMk cId="378265152" sldId="320"/>
        </pc:sldMkLst>
      </pc:sldChg>
      <pc:sldChg chg="modNotes">
        <pc:chgData name="Elsa Curtis" userId="1LUazQqY3t61yK/mwnpA6Eyh5DSrBgIpSN9PGYHKvhA=" providerId="None" clId="Web-{0B485521-5802-4BB9-A3F3-D94453870BBF}" dt="2020-11-17T16:25:12.243" v="193"/>
        <pc:sldMkLst>
          <pc:docMk/>
          <pc:sldMk cId="162184767" sldId="441"/>
        </pc:sldMkLst>
      </pc:sldChg>
      <pc:sldChg chg="modNotes">
        <pc:chgData name="Elsa Curtis" userId="1LUazQqY3t61yK/mwnpA6Eyh5DSrBgIpSN9PGYHKvhA=" providerId="None" clId="Web-{0B485521-5802-4BB9-A3F3-D94453870BBF}" dt="2020-11-17T16:34:19.305" v="327"/>
        <pc:sldMkLst>
          <pc:docMk/>
          <pc:sldMk cId="1514695226" sldId="442"/>
        </pc:sldMkLst>
      </pc:sldChg>
      <pc:sldChg chg="modNotes">
        <pc:chgData name="Elsa Curtis" userId="1LUazQqY3t61yK/mwnpA6Eyh5DSrBgIpSN9PGYHKvhA=" providerId="None" clId="Web-{0B485521-5802-4BB9-A3F3-D94453870BBF}" dt="2020-11-17T16:48:13.250" v="733"/>
        <pc:sldMkLst>
          <pc:docMk/>
          <pc:sldMk cId="143978522" sldId="443"/>
        </pc:sldMkLst>
      </pc:sldChg>
      <pc:sldChg chg="modNotes">
        <pc:chgData name="Elsa Curtis" userId="1LUazQqY3t61yK/mwnpA6Eyh5DSrBgIpSN9PGYHKvhA=" providerId="None" clId="Web-{0B485521-5802-4BB9-A3F3-D94453870BBF}" dt="2020-11-17T16:50:15.706" v="812"/>
        <pc:sldMkLst>
          <pc:docMk/>
          <pc:sldMk cId="1395814300" sldId="445"/>
        </pc:sldMkLst>
      </pc:sldChg>
      <pc:sldChg chg="modNotes">
        <pc:chgData name="Elsa Curtis" userId="1LUazQqY3t61yK/mwnpA6Eyh5DSrBgIpSN9PGYHKvhA=" providerId="None" clId="Web-{0B485521-5802-4BB9-A3F3-D94453870BBF}" dt="2020-11-17T16:51:03.458" v="826"/>
        <pc:sldMkLst>
          <pc:docMk/>
          <pc:sldMk cId="4277307177" sldId="446"/>
        </pc:sldMkLst>
      </pc:sldChg>
      <pc:sldChg chg="modNotes">
        <pc:chgData name="Elsa Curtis" userId="1LUazQqY3t61yK/mwnpA6Eyh5DSrBgIpSN9PGYHKvhA=" providerId="None" clId="Web-{0B485521-5802-4BB9-A3F3-D94453870BBF}" dt="2020-11-17T16:53:48.025" v="899"/>
        <pc:sldMkLst>
          <pc:docMk/>
          <pc:sldMk cId="2985368211" sldId="447"/>
        </pc:sldMkLst>
      </pc:sldChg>
      <pc:sldChg chg="modNotes">
        <pc:chgData name="Elsa Curtis" userId="1LUazQqY3t61yK/mwnpA6Eyh5DSrBgIpSN9PGYHKvhA=" providerId="None" clId="Web-{0B485521-5802-4BB9-A3F3-D94453870BBF}" dt="2020-11-17T16:38:38.281" v="384"/>
        <pc:sldMkLst>
          <pc:docMk/>
          <pc:sldMk cId="2742017766" sldId="449"/>
        </pc:sldMkLst>
      </pc:sldChg>
      <pc:sldChg chg="modNotes">
        <pc:chgData name="Elsa Curtis" userId="1LUazQqY3t61yK/mwnpA6Eyh5DSrBgIpSN9PGYHKvhA=" providerId="None" clId="Web-{0B485521-5802-4BB9-A3F3-D94453870BBF}" dt="2020-11-17T16:39:01.203" v="388"/>
        <pc:sldMkLst>
          <pc:docMk/>
          <pc:sldMk cId="3517738504" sldId="761"/>
        </pc:sldMkLst>
      </pc:sldChg>
      <pc:sldChg chg="modNotes">
        <pc:chgData name="Elsa Curtis" userId="1LUazQqY3t61yK/mwnpA6Eyh5DSrBgIpSN9PGYHKvhA=" providerId="None" clId="Web-{0B485521-5802-4BB9-A3F3-D94453870BBF}" dt="2020-11-17T16:35:56.573" v="329"/>
        <pc:sldMkLst>
          <pc:docMk/>
          <pc:sldMk cId="4016103383" sldId="763"/>
        </pc:sldMkLst>
      </pc:sldChg>
      <pc:sldChg chg="modSp modNotes">
        <pc:chgData name="Elsa Curtis" userId="1LUazQqY3t61yK/mwnpA6Eyh5DSrBgIpSN9PGYHKvhA=" providerId="None" clId="Web-{0B485521-5802-4BB9-A3F3-D94453870BBF}" dt="2020-11-17T16:54:40.698" v="967"/>
        <pc:sldMkLst>
          <pc:docMk/>
          <pc:sldMk cId="3328372920" sldId="773"/>
        </pc:sldMkLst>
        <pc:spChg chg="mod">
          <ac:chgData name="Elsa Curtis" userId="1LUazQqY3t61yK/mwnpA6Eyh5DSrBgIpSN9PGYHKvhA=" providerId="None" clId="Web-{0B485521-5802-4BB9-A3F3-D94453870BBF}" dt="2020-11-17T16:53:42.056" v="897" actId="20577"/>
          <ac:spMkLst>
            <pc:docMk/>
            <pc:sldMk cId="3328372920" sldId="773"/>
            <ac:spMk id="7" creationId="{00000000-0000-0000-0000-000000000000}"/>
          </ac:spMkLst>
        </pc:spChg>
      </pc:sldChg>
    </pc:docChg>
  </pc:docChgLst>
  <pc:docChgLst>
    <pc:chgData name="Elsa Curtis" userId="1LUazQqY3t61yK/mwnpA6Eyh5DSrBgIpSN9PGYHKvhA=" providerId="None" clId="Web-{E78FC2ED-437C-4E40-9C11-3750567F3663}"/>
    <pc:docChg chg="modSld">
      <pc:chgData name="Elsa Curtis" userId="1LUazQqY3t61yK/mwnpA6Eyh5DSrBgIpSN9PGYHKvhA=" providerId="None" clId="Web-{E78FC2ED-437C-4E40-9C11-3750567F3663}" dt="2020-11-17T17:27:26.257" v="977"/>
      <pc:docMkLst>
        <pc:docMk/>
      </pc:docMkLst>
      <pc:sldChg chg="modNotes">
        <pc:chgData name="Elsa Curtis" userId="1LUazQqY3t61yK/mwnpA6Eyh5DSrBgIpSN9PGYHKvhA=" providerId="None" clId="Web-{E78FC2ED-437C-4E40-9C11-3750567F3663}" dt="2020-11-17T17:00:10.857" v="150"/>
        <pc:sldMkLst>
          <pc:docMk/>
          <pc:sldMk cId="4156009604" sldId="272"/>
        </pc:sldMkLst>
      </pc:sldChg>
      <pc:sldChg chg="modNotes">
        <pc:chgData name="Elsa Curtis" userId="1LUazQqY3t61yK/mwnpA6Eyh5DSrBgIpSN9PGYHKvhA=" providerId="None" clId="Web-{E78FC2ED-437C-4E40-9C11-3750567F3663}" dt="2020-11-17T16:56:51.915" v="1"/>
        <pc:sldMkLst>
          <pc:docMk/>
          <pc:sldMk cId="3911812817" sldId="282"/>
        </pc:sldMkLst>
      </pc:sldChg>
      <pc:sldChg chg="modNotes">
        <pc:chgData name="Elsa Curtis" userId="1LUazQqY3t61yK/mwnpA6Eyh5DSrBgIpSN9PGYHKvhA=" providerId="None" clId="Web-{E78FC2ED-437C-4E40-9C11-3750567F3663}" dt="2020-11-17T17:22:48.891" v="614"/>
        <pc:sldMkLst>
          <pc:docMk/>
          <pc:sldMk cId="2407853696" sldId="284"/>
        </pc:sldMkLst>
      </pc:sldChg>
      <pc:sldChg chg="modNotes">
        <pc:chgData name="Elsa Curtis" userId="1LUazQqY3t61yK/mwnpA6Eyh5DSrBgIpSN9PGYHKvhA=" providerId="None" clId="Web-{E78FC2ED-437C-4E40-9C11-3750567F3663}" dt="2020-11-17T17:24:07.252" v="685"/>
        <pc:sldMkLst>
          <pc:docMk/>
          <pc:sldMk cId="3645942717" sldId="289"/>
        </pc:sldMkLst>
      </pc:sldChg>
      <pc:sldChg chg="delSp modNotes">
        <pc:chgData name="Elsa Curtis" userId="1LUazQqY3t61yK/mwnpA6Eyh5DSrBgIpSN9PGYHKvhA=" providerId="None" clId="Web-{E78FC2ED-437C-4E40-9C11-3750567F3663}" dt="2020-11-17T17:27:05.694" v="959"/>
        <pc:sldMkLst>
          <pc:docMk/>
          <pc:sldMk cId="1940963059" sldId="291"/>
        </pc:sldMkLst>
        <pc:spChg chg="del">
          <ac:chgData name="Elsa Curtis" userId="1LUazQqY3t61yK/mwnpA6Eyh5DSrBgIpSN9PGYHKvhA=" providerId="None" clId="Web-{E78FC2ED-437C-4E40-9C11-3750567F3663}" dt="2020-11-17T17:24:28.597" v="691"/>
          <ac:spMkLst>
            <pc:docMk/>
            <pc:sldMk cId="1940963059" sldId="291"/>
            <ac:spMk id="10" creationId="{26AB9D60-E736-8247-A301-2C2F7AACF58F}"/>
          </ac:spMkLst>
        </pc:spChg>
        <pc:spChg chg="del">
          <ac:chgData name="Elsa Curtis" userId="1LUazQqY3t61yK/mwnpA6Eyh5DSrBgIpSN9PGYHKvhA=" providerId="None" clId="Web-{E78FC2ED-437C-4E40-9C11-3750567F3663}" dt="2020-11-17T17:24:26.206" v="690"/>
          <ac:spMkLst>
            <pc:docMk/>
            <pc:sldMk cId="1940963059" sldId="291"/>
            <ac:spMk id="12" creationId="{C96F771D-5822-4D45-8A4D-8103D3CF68FC}"/>
          </ac:spMkLst>
        </pc:spChg>
      </pc:sldChg>
      <pc:sldChg chg="modNotes">
        <pc:chgData name="Elsa Curtis" userId="1LUazQqY3t61yK/mwnpA6Eyh5DSrBgIpSN9PGYHKvhA=" providerId="None" clId="Web-{E78FC2ED-437C-4E40-9C11-3750567F3663}" dt="2020-11-17T17:27:26.257" v="977"/>
        <pc:sldMkLst>
          <pc:docMk/>
          <pc:sldMk cId="734874790" sldId="296"/>
        </pc:sldMkLst>
      </pc:sldChg>
      <pc:sldChg chg="modNotes">
        <pc:chgData name="Elsa Curtis" userId="1LUazQqY3t61yK/mwnpA6Eyh5DSrBgIpSN9PGYHKvhA=" providerId="None" clId="Web-{E78FC2ED-437C-4E40-9C11-3750567F3663}" dt="2020-11-17T17:17:42.166" v="405"/>
        <pc:sldMkLst>
          <pc:docMk/>
          <pc:sldMk cId="3475027657" sldId="299"/>
        </pc:sldMkLst>
      </pc:sldChg>
      <pc:sldChg chg="modNotes">
        <pc:chgData name="Elsa Curtis" userId="1LUazQqY3t61yK/mwnpA6Eyh5DSrBgIpSN9PGYHKvhA=" providerId="None" clId="Web-{E78FC2ED-437C-4E40-9C11-3750567F3663}" dt="2020-11-17T17:17:45.697" v="406"/>
        <pc:sldMkLst>
          <pc:docMk/>
          <pc:sldMk cId="3509593010" sldId="303"/>
        </pc:sldMkLst>
      </pc:sldChg>
      <pc:sldChg chg="modNotes">
        <pc:chgData name="Elsa Curtis" userId="1LUazQqY3t61yK/mwnpA6Eyh5DSrBgIpSN9PGYHKvhA=" providerId="None" clId="Web-{E78FC2ED-437C-4E40-9C11-3750567F3663}" dt="2020-11-17T17:17:32.994" v="401"/>
        <pc:sldMkLst>
          <pc:docMk/>
          <pc:sldMk cId="2407140752" sldId="306"/>
        </pc:sldMkLst>
      </pc:sldChg>
      <pc:sldChg chg="modNotes">
        <pc:chgData name="Elsa Curtis" userId="1LUazQqY3t61yK/mwnpA6Eyh5DSrBgIpSN9PGYHKvhA=" providerId="None" clId="Web-{E78FC2ED-437C-4E40-9C11-3750567F3663}" dt="2020-11-17T17:19:08.511" v="467"/>
        <pc:sldMkLst>
          <pc:docMk/>
          <pc:sldMk cId="3741272339" sldId="427"/>
        </pc:sldMkLst>
      </pc:sldChg>
      <pc:sldChg chg="modNotes">
        <pc:chgData name="Elsa Curtis" userId="1LUazQqY3t61yK/mwnpA6Eyh5DSrBgIpSN9PGYHKvhA=" providerId="None" clId="Web-{E78FC2ED-437C-4E40-9C11-3750567F3663}" dt="2020-11-17T16:58:37.620" v="36"/>
        <pc:sldMkLst>
          <pc:docMk/>
          <pc:sldMk cId="143978522" sldId="443"/>
        </pc:sldMkLst>
      </pc:sldChg>
      <pc:sldChg chg="modNotes">
        <pc:chgData name="Elsa Curtis" userId="1LUazQqY3t61yK/mwnpA6Eyh5DSrBgIpSN9PGYHKvhA=" providerId="None" clId="Web-{E78FC2ED-437C-4E40-9C11-3750567F3663}" dt="2020-11-17T17:24:20.784" v="689"/>
        <pc:sldMkLst>
          <pc:docMk/>
          <pc:sldMk cId="4269474855" sldId="455"/>
        </pc:sldMkLst>
      </pc:sldChg>
      <pc:sldChg chg="modNotes">
        <pc:chgData name="Elsa Curtis" userId="1LUazQqY3t61yK/mwnpA6Eyh5DSrBgIpSN9PGYHKvhA=" providerId="None" clId="Web-{E78FC2ED-437C-4E40-9C11-3750567F3663}" dt="2020-11-17T17:18:50.573" v="464"/>
        <pc:sldMkLst>
          <pc:docMk/>
          <pc:sldMk cId="2242428213" sldId="456"/>
        </pc:sldMkLst>
      </pc:sldChg>
      <pc:sldChg chg="modNotes">
        <pc:chgData name="Elsa Curtis" userId="1LUazQqY3t61yK/mwnpA6Eyh5DSrBgIpSN9PGYHKvhA=" providerId="None" clId="Web-{E78FC2ED-437C-4E40-9C11-3750567F3663}" dt="2020-11-17T17:23:07.376" v="618"/>
        <pc:sldMkLst>
          <pc:docMk/>
          <pc:sldMk cId="365504938" sldId="458"/>
        </pc:sldMkLst>
      </pc:sldChg>
      <pc:sldChg chg="modNotes">
        <pc:chgData name="Elsa Curtis" userId="1LUazQqY3t61yK/mwnpA6Eyh5DSrBgIpSN9PGYHKvhA=" providerId="None" clId="Web-{E78FC2ED-437C-4E40-9C11-3750567F3663}" dt="2020-11-17T17:22:58.438" v="616"/>
        <pc:sldMkLst>
          <pc:docMk/>
          <pc:sldMk cId="3619411199" sldId="774"/>
        </pc:sldMkLst>
      </pc:sldChg>
    </pc:docChg>
  </pc:docChgLst>
  <pc:docChgLst>
    <pc:chgData name="Elsa Curtis" userId="1LUazQqY3t61yK/mwnpA6Eyh5DSrBgIpSN9PGYHKvhA=" providerId="None" clId="Web-{859B664F-56F9-4A2E-B1A6-C849C9EEC796}"/>
    <pc:docChg chg="addSld delSld modSld">
      <pc:chgData name="Elsa Curtis" userId="1LUazQqY3t61yK/mwnpA6Eyh5DSrBgIpSN9PGYHKvhA=" providerId="None" clId="Web-{859B664F-56F9-4A2E-B1A6-C849C9EEC796}" dt="2020-11-17T18:15:00.490" v="45"/>
      <pc:docMkLst>
        <pc:docMk/>
      </pc:docMkLst>
      <pc:sldChg chg="modNotes">
        <pc:chgData name="Elsa Curtis" userId="1LUazQqY3t61yK/mwnpA6Eyh5DSrBgIpSN9PGYHKvhA=" providerId="None" clId="Web-{859B664F-56F9-4A2E-B1A6-C849C9EEC796}" dt="2020-11-17T18:10:50.630" v="43"/>
        <pc:sldMkLst>
          <pc:docMk/>
          <pc:sldMk cId="3645942717" sldId="289"/>
        </pc:sldMkLst>
      </pc:sldChg>
      <pc:sldChg chg="modNotes">
        <pc:chgData name="Elsa Curtis" userId="1LUazQqY3t61yK/mwnpA6Eyh5DSrBgIpSN9PGYHKvhA=" providerId="None" clId="Web-{859B664F-56F9-4A2E-B1A6-C849C9EEC796}" dt="2020-11-17T17:36:23.942" v="30"/>
        <pc:sldMkLst>
          <pc:docMk/>
          <pc:sldMk cId="378265152" sldId="320"/>
        </pc:sldMkLst>
      </pc:sldChg>
      <pc:sldChg chg="modNotes">
        <pc:chgData name="Elsa Curtis" userId="1LUazQqY3t61yK/mwnpA6Eyh5DSrBgIpSN9PGYHKvhA=" providerId="None" clId="Web-{859B664F-56F9-4A2E-B1A6-C849C9EEC796}" dt="2020-11-17T17:31:41.489" v="21"/>
        <pc:sldMkLst>
          <pc:docMk/>
          <pc:sldMk cId="2985368211" sldId="447"/>
        </pc:sldMkLst>
      </pc:sldChg>
      <pc:sldChg chg="modNotes">
        <pc:chgData name="Elsa Curtis" userId="1LUazQqY3t61yK/mwnpA6Eyh5DSrBgIpSN9PGYHKvhA=" providerId="None" clId="Web-{859B664F-56F9-4A2E-B1A6-C849C9EEC796}" dt="2020-11-17T18:15:00.490" v="45"/>
        <pc:sldMkLst>
          <pc:docMk/>
          <pc:sldMk cId="4269474855" sldId="455"/>
        </pc:sldMkLst>
      </pc:sldChg>
      <pc:sldChg chg="modNotes">
        <pc:chgData name="Elsa Curtis" userId="1LUazQqY3t61yK/mwnpA6Eyh5DSrBgIpSN9PGYHKvhA=" providerId="None" clId="Web-{859B664F-56F9-4A2E-B1A6-C849C9EEC796}" dt="2020-11-17T17:43:37.692" v="36"/>
        <pc:sldMkLst>
          <pc:docMk/>
          <pc:sldMk cId="4016103383" sldId="763"/>
        </pc:sldMkLst>
      </pc:sldChg>
      <pc:sldChg chg="new del">
        <pc:chgData name="Elsa Curtis" userId="1LUazQqY3t61yK/mwnpA6Eyh5DSrBgIpSN9PGYHKvhA=" providerId="None" clId="Web-{859B664F-56F9-4A2E-B1A6-C849C9EEC796}" dt="2020-11-17T17:45:57.161" v="39"/>
        <pc:sldMkLst>
          <pc:docMk/>
          <pc:sldMk cId="2932753154" sldId="775"/>
        </pc:sldMkLst>
      </pc:sldChg>
      <pc:sldChg chg="add modNotes">
        <pc:chgData name="Elsa Curtis" userId="1LUazQqY3t61yK/mwnpA6Eyh5DSrBgIpSN9PGYHKvhA=" providerId="None" clId="Web-{859B664F-56F9-4A2E-B1A6-C849C9EEC796}" dt="2020-11-17T17:47:12.645" v="41"/>
        <pc:sldMkLst>
          <pc:docMk/>
          <pc:sldMk cId="391789256" sldId="776"/>
        </pc:sldMkLst>
      </pc:sldChg>
      <pc:sldMasterChg chg="addSldLayout">
        <pc:chgData name="Elsa Curtis" userId="1LUazQqY3t61yK/mwnpA6Eyh5DSrBgIpSN9PGYHKvhA=" providerId="None" clId="Web-{859B664F-56F9-4A2E-B1A6-C849C9EEC796}" dt="2020-11-17T17:45:50.098" v="38"/>
        <pc:sldMasterMkLst>
          <pc:docMk/>
          <pc:sldMasterMk cId="1131101072" sldId="2147483648"/>
        </pc:sldMasterMkLst>
        <pc:sldLayoutChg chg="add">
          <pc:chgData name="Elsa Curtis" userId="1LUazQqY3t61yK/mwnpA6Eyh5DSrBgIpSN9PGYHKvhA=" providerId="None" clId="Web-{859B664F-56F9-4A2E-B1A6-C849C9EEC796}" dt="2020-11-17T17:45:50.098" v="38"/>
          <pc:sldLayoutMkLst>
            <pc:docMk/>
            <pc:sldMasterMk cId="1131101072" sldId="2147483648"/>
            <pc:sldLayoutMk cId="1619170002" sldId="214748368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35C9B-50FC-4073-A6D8-91FA790CDD35}" type="doc">
      <dgm:prSet loTypeId="urn:microsoft.com/office/officeart/2005/8/layout/pyramid1" loCatId="pyramid" qsTypeId="urn:microsoft.com/office/officeart/2005/8/quickstyle/3d7" qsCatId="3D" csTypeId="urn:microsoft.com/office/officeart/2005/8/colors/accent1_2" csCatId="accent1" phldr="1"/>
      <dgm:spPr/>
    </dgm:pt>
    <dgm:pt modelId="{2D44AD72-6F52-484C-804E-388CDFEFF0CA}">
      <dgm:prSet phldrT="[Text]"/>
      <dgm:spPr>
        <a:solidFill>
          <a:srgbClr val="DC4405"/>
        </a:solidFill>
      </dgm:spPr>
      <dgm:t>
        <a:bodyPr/>
        <a:lstStyle/>
        <a:p>
          <a:r>
            <a:rPr lang="en-US" dirty="0" smtClean="0">
              <a:solidFill>
                <a:schemeClr val="bg1"/>
              </a:solidFill>
              <a:latin typeface="Stratum2 Regular" panose="020B0506030000020004" pitchFamily="34" charset="0"/>
            </a:rPr>
            <a:t>Cooperate</a:t>
          </a:r>
          <a:endParaRPr lang="en-US" dirty="0">
            <a:solidFill>
              <a:schemeClr val="bg1"/>
            </a:solidFill>
            <a:latin typeface="Stratum2 Regular" panose="020B0506030000020004" pitchFamily="34" charset="0"/>
          </a:endParaRPr>
        </a:p>
      </dgm:t>
    </dgm:pt>
    <dgm:pt modelId="{5C967848-3EA2-4A2B-9069-CB740A75CFD6}" type="parTrans" cxnId="{FF387D69-0EC7-4405-A157-B863E372879B}">
      <dgm:prSet/>
      <dgm:spPr/>
      <dgm:t>
        <a:bodyPr/>
        <a:lstStyle/>
        <a:p>
          <a:endParaRPr lang="en-US"/>
        </a:p>
      </dgm:t>
    </dgm:pt>
    <dgm:pt modelId="{6CAC097D-EEF4-463E-A63E-3E8087C8C833}" type="sibTrans" cxnId="{FF387D69-0EC7-4405-A157-B863E372879B}">
      <dgm:prSet/>
      <dgm:spPr/>
      <dgm:t>
        <a:bodyPr/>
        <a:lstStyle/>
        <a:p>
          <a:endParaRPr lang="en-US"/>
        </a:p>
      </dgm:t>
    </dgm:pt>
    <dgm:pt modelId="{DBF0E6B9-681E-4CB6-939E-3E87A29777CD}">
      <dgm:prSet phldrT="[Text]"/>
      <dgm:spPr>
        <a:solidFill>
          <a:srgbClr val="003B5C"/>
        </a:solidFill>
      </dgm:spPr>
      <dgm:t>
        <a:bodyPr/>
        <a:lstStyle/>
        <a:p>
          <a:r>
            <a:rPr lang="en-US" smtClean="0">
              <a:solidFill>
                <a:schemeClr val="bg1"/>
              </a:solidFill>
              <a:latin typeface="Stratum2 Regular" panose="020B0506030000020004" pitchFamily="34" charset="0"/>
            </a:rPr>
            <a:t>Collaborate</a:t>
          </a:r>
          <a:endParaRPr lang="en-US" dirty="0">
            <a:solidFill>
              <a:schemeClr val="bg1"/>
            </a:solidFill>
            <a:latin typeface="Stratum2 Regular" panose="020B0506030000020004" pitchFamily="34" charset="0"/>
          </a:endParaRPr>
        </a:p>
      </dgm:t>
    </dgm:pt>
    <dgm:pt modelId="{25B5D820-37C6-49AA-A4DB-E1041C3F2771}" type="parTrans" cxnId="{3AB82D6C-0500-480B-BEF9-873F7283E590}">
      <dgm:prSet/>
      <dgm:spPr/>
      <dgm:t>
        <a:bodyPr/>
        <a:lstStyle/>
        <a:p>
          <a:endParaRPr lang="en-US"/>
        </a:p>
      </dgm:t>
    </dgm:pt>
    <dgm:pt modelId="{601F80D4-31C9-4913-BA2C-8A9708C7E419}" type="sibTrans" cxnId="{3AB82D6C-0500-480B-BEF9-873F7283E590}">
      <dgm:prSet/>
      <dgm:spPr/>
      <dgm:t>
        <a:bodyPr/>
        <a:lstStyle/>
        <a:p>
          <a:endParaRPr lang="en-US"/>
        </a:p>
      </dgm:t>
    </dgm:pt>
    <dgm:pt modelId="{872E9867-C6CA-46B7-A897-08F6BD0FB86D}">
      <dgm:prSet phldrT="[Text]"/>
      <dgm:spPr>
        <a:solidFill>
          <a:srgbClr val="B8DDE1"/>
        </a:solidFill>
      </dgm:spPr>
      <dgm:t>
        <a:bodyPr/>
        <a:lstStyle/>
        <a:p>
          <a:r>
            <a:rPr lang="en-US" dirty="0" smtClean="0">
              <a:latin typeface="Stratum2 Regular" panose="020B0506030000020004" pitchFamily="34" charset="0"/>
            </a:rPr>
            <a:t>Negotiate</a:t>
          </a:r>
          <a:endParaRPr lang="en-US" dirty="0">
            <a:latin typeface="Stratum2 Regular" panose="020B0506030000020004" pitchFamily="34" charset="0"/>
          </a:endParaRPr>
        </a:p>
      </dgm:t>
    </dgm:pt>
    <dgm:pt modelId="{3BC1B658-1945-4083-B819-39AE421BDF8B}" type="parTrans" cxnId="{121E5896-2DEF-4E0F-A836-C534C74B8526}">
      <dgm:prSet/>
      <dgm:spPr/>
      <dgm:t>
        <a:bodyPr/>
        <a:lstStyle/>
        <a:p>
          <a:endParaRPr lang="en-US"/>
        </a:p>
      </dgm:t>
    </dgm:pt>
    <dgm:pt modelId="{7DCEEBE1-A5EC-4363-820A-8DF66A678720}" type="sibTrans" cxnId="{121E5896-2DEF-4E0F-A836-C534C74B8526}">
      <dgm:prSet/>
      <dgm:spPr/>
      <dgm:t>
        <a:bodyPr/>
        <a:lstStyle/>
        <a:p>
          <a:endParaRPr lang="en-US"/>
        </a:p>
      </dgm:t>
    </dgm:pt>
    <dgm:pt modelId="{FCBCF65F-C4FA-43D9-B2C9-9D579AE41394}">
      <dgm:prSet phldrT="[Text]"/>
      <dgm:spPr>
        <a:solidFill>
          <a:srgbClr val="00859B"/>
        </a:solidFill>
      </dgm:spPr>
      <dgm:t>
        <a:bodyPr/>
        <a:lstStyle/>
        <a:p>
          <a:r>
            <a:rPr lang="en-US" dirty="0" smtClean="0">
              <a:solidFill>
                <a:schemeClr val="bg1"/>
              </a:solidFill>
              <a:latin typeface="Stratum2 Regular" panose="020B0506030000020004" pitchFamily="34" charset="0"/>
            </a:rPr>
            <a:t>Navigate</a:t>
          </a:r>
          <a:endParaRPr lang="en-US" dirty="0">
            <a:solidFill>
              <a:schemeClr val="bg1"/>
            </a:solidFill>
            <a:latin typeface="Stratum2 Regular" panose="020B0506030000020004" pitchFamily="34" charset="0"/>
          </a:endParaRPr>
        </a:p>
      </dgm:t>
    </dgm:pt>
    <dgm:pt modelId="{30703E27-C44D-465B-960C-335AB255A4BF}" type="parTrans" cxnId="{A02AC1DE-A482-4552-9B3B-8F44373D64AE}">
      <dgm:prSet/>
      <dgm:spPr/>
      <dgm:t>
        <a:bodyPr/>
        <a:lstStyle/>
        <a:p>
          <a:endParaRPr lang="en-US"/>
        </a:p>
      </dgm:t>
    </dgm:pt>
    <dgm:pt modelId="{81E6B6AE-C905-4A60-B14A-15EB5F1D1EF6}" type="sibTrans" cxnId="{A02AC1DE-A482-4552-9B3B-8F44373D64AE}">
      <dgm:prSet/>
      <dgm:spPr/>
      <dgm:t>
        <a:bodyPr/>
        <a:lstStyle/>
        <a:p>
          <a:endParaRPr lang="en-US"/>
        </a:p>
      </dgm:t>
    </dgm:pt>
    <dgm:pt modelId="{B895D5C9-95AB-426B-89AD-5DA2284EA4A9}">
      <dgm:prSet phldrT="[Text]"/>
      <dgm:spPr>
        <a:solidFill>
          <a:srgbClr val="006A8E"/>
        </a:solidFill>
      </dgm:spPr>
      <dgm:t>
        <a:bodyPr/>
        <a:lstStyle/>
        <a:p>
          <a:r>
            <a:rPr lang="en-US" smtClean="0">
              <a:solidFill>
                <a:schemeClr val="bg1"/>
              </a:solidFill>
              <a:latin typeface="Stratum2 Regular" panose="020B0506030000020004" pitchFamily="34" charset="0"/>
            </a:rPr>
            <a:t>Evaluate</a:t>
          </a:r>
          <a:endParaRPr lang="en-US" dirty="0">
            <a:solidFill>
              <a:schemeClr val="bg1"/>
            </a:solidFill>
            <a:latin typeface="Stratum2 Regular" panose="020B0506030000020004" pitchFamily="34" charset="0"/>
          </a:endParaRPr>
        </a:p>
      </dgm:t>
    </dgm:pt>
    <dgm:pt modelId="{BBDDAEB9-819F-4D2C-851B-D1C93B460427}" type="parTrans" cxnId="{22272F35-16F4-45A7-B5F9-3771E900495C}">
      <dgm:prSet/>
      <dgm:spPr/>
      <dgm:t>
        <a:bodyPr/>
        <a:lstStyle/>
        <a:p>
          <a:endParaRPr lang="en-US"/>
        </a:p>
      </dgm:t>
    </dgm:pt>
    <dgm:pt modelId="{75751F5F-E5C4-46AB-8649-7B17498B13AC}" type="sibTrans" cxnId="{22272F35-16F4-45A7-B5F9-3771E900495C}">
      <dgm:prSet/>
      <dgm:spPr/>
      <dgm:t>
        <a:bodyPr/>
        <a:lstStyle/>
        <a:p>
          <a:endParaRPr lang="en-US"/>
        </a:p>
      </dgm:t>
    </dgm:pt>
    <dgm:pt modelId="{E82193B5-36DC-4F99-B431-8F1FF155F91B}" type="pres">
      <dgm:prSet presAssocID="{6AD35C9B-50FC-4073-A6D8-91FA790CDD35}" presName="Name0" presStyleCnt="0">
        <dgm:presLayoutVars>
          <dgm:dir/>
          <dgm:animLvl val="lvl"/>
          <dgm:resizeHandles val="exact"/>
        </dgm:presLayoutVars>
      </dgm:prSet>
      <dgm:spPr/>
    </dgm:pt>
    <dgm:pt modelId="{4C51354D-A46C-42F5-86BA-A3337E63B618}" type="pres">
      <dgm:prSet presAssocID="{2D44AD72-6F52-484C-804E-388CDFEFF0CA}" presName="Name8" presStyleCnt="0"/>
      <dgm:spPr/>
    </dgm:pt>
    <dgm:pt modelId="{D371CB61-CFD2-43E2-8E21-7A9E51EC5DBC}" type="pres">
      <dgm:prSet presAssocID="{2D44AD72-6F52-484C-804E-388CDFEFF0CA}" presName="level" presStyleLbl="node1" presStyleIdx="0" presStyleCnt="5" custLinFactNeighborY="2004">
        <dgm:presLayoutVars>
          <dgm:chMax val="1"/>
          <dgm:bulletEnabled val="1"/>
        </dgm:presLayoutVars>
      </dgm:prSet>
      <dgm:spPr/>
      <dgm:t>
        <a:bodyPr/>
        <a:lstStyle/>
        <a:p>
          <a:endParaRPr lang="en-US"/>
        </a:p>
      </dgm:t>
    </dgm:pt>
    <dgm:pt modelId="{98E27270-6DFD-42CE-8153-70B5DCD357B8}" type="pres">
      <dgm:prSet presAssocID="{2D44AD72-6F52-484C-804E-388CDFEFF0CA}" presName="levelTx" presStyleLbl="revTx" presStyleIdx="0" presStyleCnt="0">
        <dgm:presLayoutVars>
          <dgm:chMax val="1"/>
          <dgm:bulletEnabled val="1"/>
        </dgm:presLayoutVars>
      </dgm:prSet>
      <dgm:spPr/>
      <dgm:t>
        <a:bodyPr/>
        <a:lstStyle/>
        <a:p>
          <a:endParaRPr lang="en-US"/>
        </a:p>
      </dgm:t>
    </dgm:pt>
    <dgm:pt modelId="{2E88FA4D-838A-44D5-AA2B-CE7F9061C056}" type="pres">
      <dgm:prSet presAssocID="{DBF0E6B9-681E-4CB6-939E-3E87A29777CD}" presName="Name8" presStyleCnt="0"/>
      <dgm:spPr/>
    </dgm:pt>
    <dgm:pt modelId="{3742F33F-D222-40FC-8454-0F09CFDDDE78}" type="pres">
      <dgm:prSet presAssocID="{DBF0E6B9-681E-4CB6-939E-3E87A29777CD}" presName="level" presStyleLbl="node1" presStyleIdx="1" presStyleCnt="5" custLinFactNeighborY="2004">
        <dgm:presLayoutVars>
          <dgm:chMax val="1"/>
          <dgm:bulletEnabled val="1"/>
        </dgm:presLayoutVars>
      </dgm:prSet>
      <dgm:spPr/>
      <dgm:t>
        <a:bodyPr/>
        <a:lstStyle/>
        <a:p>
          <a:endParaRPr lang="en-US"/>
        </a:p>
      </dgm:t>
    </dgm:pt>
    <dgm:pt modelId="{78ED8C59-CDF8-4A05-8142-313D4B2DC81E}" type="pres">
      <dgm:prSet presAssocID="{DBF0E6B9-681E-4CB6-939E-3E87A29777CD}" presName="levelTx" presStyleLbl="revTx" presStyleIdx="0" presStyleCnt="0">
        <dgm:presLayoutVars>
          <dgm:chMax val="1"/>
          <dgm:bulletEnabled val="1"/>
        </dgm:presLayoutVars>
      </dgm:prSet>
      <dgm:spPr/>
      <dgm:t>
        <a:bodyPr/>
        <a:lstStyle/>
        <a:p>
          <a:endParaRPr lang="en-US"/>
        </a:p>
      </dgm:t>
    </dgm:pt>
    <dgm:pt modelId="{65F2FC1A-4BB6-4225-8992-951B5FCFA127}" type="pres">
      <dgm:prSet presAssocID="{872E9867-C6CA-46B7-A897-08F6BD0FB86D}" presName="Name8" presStyleCnt="0"/>
      <dgm:spPr/>
    </dgm:pt>
    <dgm:pt modelId="{0F24368F-F9F4-44BF-8E10-0E037FA9A6FB}" type="pres">
      <dgm:prSet presAssocID="{872E9867-C6CA-46B7-A897-08F6BD0FB86D}" presName="level" presStyleLbl="node1" presStyleIdx="2" presStyleCnt="5" custLinFactNeighborY="2004">
        <dgm:presLayoutVars>
          <dgm:chMax val="1"/>
          <dgm:bulletEnabled val="1"/>
        </dgm:presLayoutVars>
      </dgm:prSet>
      <dgm:spPr/>
      <dgm:t>
        <a:bodyPr/>
        <a:lstStyle/>
        <a:p>
          <a:endParaRPr lang="en-US"/>
        </a:p>
      </dgm:t>
    </dgm:pt>
    <dgm:pt modelId="{A175777F-01BC-45A0-BBA7-F568DB62E818}" type="pres">
      <dgm:prSet presAssocID="{872E9867-C6CA-46B7-A897-08F6BD0FB86D}" presName="levelTx" presStyleLbl="revTx" presStyleIdx="0" presStyleCnt="0">
        <dgm:presLayoutVars>
          <dgm:chMax val="1"/>
          <dgm:bulletEnabled val="1"/>
        </dgm:presLayoutVars>
      </dgm:prSet>
      <dgm:spPr/>
      <dgm:t>
        <a:bodyPr/>
        <a:lstStyle/>
        <a:p>
          <a:endParaRPr lang="en-US"/>
        </a:p>
      </dgm:t>
    </dgm:pt>
    <dgm:pt modelId="{620ED1B7-551B-4976-9A32-93DB2B1BB689}" type="pres">
      <dgm:prSet presAssocID="{FCBCF65F-C4FA-43D9-B2C9-9D579AE41394}" presName="Name8" presStyleCnt="0"/>
      <dgm:spPr/>
    </dgm:pt>
    <dgm:pt modelId="{BE0169A2-7522-46D3-B750-01911BF7DB73}" type="pres">
      <dgm:prSet presAssocID="{FCBCF65F-C4FA-43D9-B2C9-9D579AE41394}" presName="level" presStyleLbl="node1" presStyleIdx="3" presStyleCnt="5" custLinFactNeighborY="2004">
        <dgm:presLayoutVars>
          <dgm:chMax val="1"/>
          <dgm:bulletEnabled val="1"/>
        </dgm:presLayoutVars>
      </dgm:prSet>
      <dgm:spPr/>
      <dgm:t>
        <a:bodyPr/>
        <a:lstStyle/>
        <a:p>
          <a:endParaRPr lang="en-US"/>
        </a:p>
      </dgm:t>
    </dgm:pt>
    <dgm:pt modelId="{D284D81F-A19F-418E-974F-5E39DB93C241}" type="pres">
      <dgm:prSet presAssocID="{FCBCF65F-C4FA-43D9-B2C9-9D579AE41394}" presName="levelTx" presStyleLbl="revTx" presStyleIdx="0" presStyleCnt="0">
        <dgm:presLayoutVars>
          <dgm:chMax val="1"/>
          <dgm:bulletEnabled val="1"/>
        </dgm:presLayoutVars>
      </dgm:prSet>
      <dgm:spPr/>
      <dgm:t>
        <a:bodyPr/>
        <a:lstStyle/>
        <a:p>
          <a:endParaRPr lang="en-US"/>
        </a:p>
      </dgm:t>
    </dgm:pt>
    <dgm:pt modelId="{0B08B073-F1DB-4800-A8C4-83076D84B208}" type="pres">
      <dgm:prSet presAssocID="{B895D5C9-95AB-426B-89AD-5DA2284EA4A9}" presName="Name8" presStyleCnt="0"/>
      <dgm:spPr/>
    </dgm:pt>
    <dgm:pt modelId="{C1D8CEEB-068C-45A5-9E90-72EB02FEE879}" type="pres">
      <dgm:prSet presAssocID="{B895D5C9-95AB-426B-89AD-5DA2284EA4A9}" presName="level" presStyleLbl="node1" presStyleIdx="4" presStyleCnt="5" custLinFactNeighborY="2004">
        <dgm:presLayoutVars>
          <dgm:chMax val="1"/>
          <dgm:bulletEnabled val="1"/>
        </dgm:presLayoutVars>
      </dgm:prSet>
      <dgm:spPr/>
      <dgm:t>
        <a:bodyPr/>
        <a:lstStyle/>
        <a:p>
          <a:endParaRPr lang="en-US"/>
        </a:p>
      </dgm:t>
    </dgm:pt>
    <dgm:pt modelId="{012C9C24-EE36-4F8A-B1E3-58B510965E34}" type="pres">
      <dgm:prSet presAssocID="{B895D5C9-95AB-426B-89AD-5DA2284EA4A9}" presName="levelTx" presStyleLbl="revTx" presStyleIdx="0" presStyleCnt="0">
        <dgm:presLayoutVars>
          <dgm:chMax val="1"/>
          <dgm:bulletEnabled val="1"/>
        </dgm:presLayoutVars>
      </dgm:prSet>
      <dgm:spPr/>
      <dgm:t>
        <a:bodyPr/>
        <a:lstStyle/>
        <a:p>
          <a:endParaRPr lang="en-US"/>
        </a:p>
      </dgm:t>
    </dgm:pt>
  </dgm:ptLst>
  <dgm:cxnLst>
    <dgm:cxn modelId="{485740E8-2D74-4C2E-982C-F42BCAC180C1}" type="presOf" srcId="{2D44AD72-6F52-484C-804E-388CDFEFF0CA}" destId="{98E27270-6DFD-42CE-8153-70B5DCD357B8}" srcOrd="1" destOrd="0" presId="urn:microsoft.com/office/officeart/2005/8/layout/pyramid1"/>
    <dgm:cxn modelId="{966F4803-A4EA-4BF1-A929-4E1B2586643B}" type="presOf" srcId="{B895D5C9-95AB-426B-89AD-5DA2284EA4A9}" destId="{C1D8CEEB-068C-45A5-9E90-72EB02FEE879}" srcOrd="0" destOrd="0" presId="urn:microsoft.com/office/officeart/2005/8/layout/pyramid1"/>
    <dgm:cxn modelId="{FCDC60B0-81F7-4C12-8FA3-DC791860DC2A}" type="presOf" srcId="{872E9867-C6CA-46B7-A897-08F6BD0FB86D}" destId="{A175777F-01BC-45A0-BBA7-F568DB62E818}" srcOrd="1" destOrd="0" presId="urn:microsoft.com/office/officeart/2005/8/layout/pyramid1"/>
    <dgm:cxn modelId="{81592723-E690-4152-AACE-0A7DB8346945}" type="presOf" srcId="{FCBCF65F-C4FA-43D9-B2C9-9D579AE41394}" destId="{D284D81F-A19F-418E-974F-5E39DB93C241}" srcOrd="1" destOrd="0" presId="urn:microsoft.com/office/officeart/2005/8/layout/pyramid1"/>
    <dgm:cxn modelId="{A02AC1DE-A482-4552-9B3B-8F44373D64AE}" srcId="{6AD35C9B-50FC-4073-A6D8-91FA790CDD35}" destId="{FCBCF65F-C4FA-43D9-B2C9-9D579AE41394}" srcOrd="3" destOrd="0" parTransId="{30703E27-C44D-465B-960C-335AB255A4BF}" sibTransId="{81E6B6AE-C905-4A60-B14A-15EB5F1D1EF6}"/>
    <dgm:cxn modelId="{22272F35-16F4-45A7-B5F9-3771E900495C}" srcId="{6AD35C9B-50FC-4073-A6D8-91FA790CDD35}" destId="{B895D5C9-95AB-426B-89AD-5DA2284EA4A9}" srcOrd="4" destOrd="0" parTransId="{BBDDAEB9-819F-4D2C-851B-D1C93B460427}" sibTransId="{75751F5F-E5C4-46AB-8649-7B17498B13AC}"/>
    <dgm:cxn modelId="{FF387D69-0EC7-4405-A157-B863E372879B}" srcId="{6AD35C9B-50FC-4073-A6D8-91FA790CDD35}" destId="{2D44AD72-6F52-484C-804E-388CDFEFF0CA}" srcOrd="0" destOrd="0" parTransId="{5C967848-3EA2-4A2B-9069-CB740A75CFD6}" sibTransId="{6CAC097D-EEF4-463E-A63E-3E8087C8C833}"/>
    <dgm:cxn modelId="{DB606D63-C713-4C92-893C-F6BDEA71AC69}" type="presOf" srcId="{DBF0E6B9-681E-4CB6-939E-3E87A29777CD}" destId="{3742F33F-D222-40FC-8454-0F09CFDDDE78}" srcOrd="0" destOrd="0" presId="urn:microsoft.com/office/officeart/2005/8/layout/pyramid1"/>
    <dgm:cxn modelId="{C7C13E3C-F761-4FA0-82D5-9A27BDAECFC2}" type="presOf" srcId="{872E9867-C6CA-46B7-A897-08F6BD0FB86D}" destId="{0F24368F-F9F4-44BF-8E10-0E037FA9A6FB}" srcOrd="0" destOrd="0" presId="urn:microsoft.com/office/officeart/2005/8/layout/pyramid1"/>
    <dgm:cxn modelId="{07416DA2-9120-4298-8097-EC50D145DD0C}" type="presOf" srcId="{2D44AD72-6F52-484C-804E-388CDFEFF0CA}" destId="{D371CB61-CFD2-43E2-8E21-7A9E51EC5DBC}" srcOrd="0" destOrd="0" presId="urn:microsoft.com/office/officeart/2005/8/layout/pyramid1"/>
    <dgm:cxn modelId="{DF1CA8E2-2318-42B6-BEB5-8CDC5559086A}" type="presOf" srcId="{DBF0E6B9-681E-4CB6-939E-3E87A29777CD}" destId="{78ED8C59-CDF8-4A05-8142-313D4B2DC81E}" srcOrd="1" destOrd="0" presId="urn:microsoft.com/office/officeart/2005/8/layout/pyramid1"/>
    <dgm:cxn modelId="{F9FB3150-E19C-42F4-9AA2-B75B091F25D2}" type="presOf" srcId="{FCBCF65F-C4FA-43D9-B2C9-9D579AE41394}" destId="{BE0169A2-7522-46D3-B750-01911BF7DB73}" srcOrd="0" destOrd="0" presId="urn:microsoft.com/office/officeart/2005/8/layout/pyramid1"/>
    <dgm:cxn modelId="{3AB82D6C-0500-480B-BEF9-873F7283E590}" srcId="{6AD35C9B-50FC-4073-A6D8-91FA790CDD35}" destId="{DBF0E6B9-681E-4CB6-939E-3E87A29777CD}" srcOrd="1" destOrd="0" parTransId="{25B5D820-37C6-49AA-A4DB-E1041C3F2771}" sibTransId="{601F80D4-31C9-4913-BA2C-8A9708C7E419}"/>
    <dgm:cxn modelId="{121E5896-2DEF-4E0F-A836-C534C74B8526}" srcId="{6AD35C9B-50FC-4073-A6D8-91FA790CDD35}" destId="{872E9867-C6CA-46B7-A897-08F6BD0FB86D}" srcOrd="2" destOrd="0" parTransId="{3BC1B658-1945-4083-B819-39AE421BDF8B}" sibTransId="{7DCEEBE1-A5EC-4363-820A-8DF66A678720}"/>
    <dgm:cxn modelId="{7E5636FF-ACAF-4796-B50D-15D36036410D}" type="presOf" srcId="{6AD35C9B-50FC-4073-A6D8-91FA790CDD35}" destId="{E82193B5-36DC-4F99-B431-8F1FF155F91B}" srcOrd="0" destOrd="0" presId="urn:microsoft.com/office/officeart/2005/8/layout/pyramid1"/>
    <dgm:cxn modelId="{F997993B-0CE0-44AD-AA14-D5B5B291C86C}" type="presOf" srcId="{B895D5C9-95AB-426B-89AD-5DA2284EA4A9}" destId="{012C9C24-EE36-4F8A-B1E3-58B510965E34}" srcOrd="1" destOrd="0" presId="urn:microsoft.com/office/officeart/2005/8/layout/pyramid1"/>
    <dgm:cxn modelId="{F6435C1C-BB01-40CC-B2CE-6572AA3EA728}" type="presParOf" srcId="{E82193B5-36DC-4F99-B431-8F1FF155F91B}" destId="{4C51354D-A46C-42F5-86BA-A3337E63B618}" srcOrd="0" destOrd="0" presId="urn:microsoft.com/office/officeart/2005/8/layout/pyramid1"/>
    <dgm:cxn modelId="{494BD446-7EF4-4667-BC32-DB86D589783B}" type="presParOf" srcId="{4C51354D-A46C-42F5-86BA-A3337E63B618}" destId="{D371CB61-CFD2-43E2-8E21-7A9E51EC5DBC}" srcOrd="0" destOrd="0" presId="urn:microsoft.com/office/officeart/2005/8/layout/pyramid1"/>
    <dgm:cxn modelId="{1FC900F4-6D92-417A-BA8E-054C85891E18}" type="presParOf" srcId="{4C51354D-A46C-42F5-86BA-A3337E63B618}" destId="{98E27270-6DFD-42CE-8153-70B5DCD357B8}" srcOrd="1" destOrd="0" presId="urn:microsoft.com/office/officeart/2005/8/layout/pyramid1"/>
    <dgm:cxn modelId="{EC358BE4-F41B-42E5-9811-1257C4E5E4AC}" type="presParOf" srcId="{E82193B5-36DC-4F99-B431-8F1FF155F91B}" destId="{2E88FA4D-838A-44D5-AA2B-CE7F9061C056}" srcOrd="1" destOrd="0" presId="urn:microsoft.com/office/officeart/2005/8/layout/pyramid1"/>
    <dgm:cxn modelId="{86C2342A-7E84-4E96-9614-540512113C9A}" type="presParOf" srcId="{2E88FA4D-838A-44D5-AA2B-CE7F9061C056}" destId="{3742F33F-D222-40FC-8454-0F09CFDDDE78}" srcOrd="0" destOrd="0" presId="urn:microsoft.com/office/officeart/2005/8/layout/pyramid1"/>
    <dgm:cxn modelId="{662A4EB8-FC81-4FFA-8900-192054525FB1}" type="presParOf" srcId="{2E88FA4D-838A-44D5-AA2B-CE7F9061C056}" destId="{78ED8C59-CDF8-4A05-8142-313D4B2DC81E}" srcOrd="1" destOrd="0" presId="urn:microsoft.com/office/officeart/2005/8/layout/pyramid1"/>
    <dgm:cxn modelId="{6A28F3BB-E435-4E30-A7E4-BC99E9581B5A}" type="presParOf" srcId="{E82193B5-36DC-4F99-B431-8F1FF155F91B}" destId="{65F2FC1A-4BB6-4225-8992-951B5FCFA127}" srcOrd="2" destOrd="0" presId="urn:microsoft.com/office/officeart/2005/8/layout/pyramid1"/>
    <dgm:cxn modelId="{4B6539B0-EBD9-4BDC-8A7F-450C59355CC3}" type="presParOf" srcId="{65F2FC1A-4BB6-4225-8992-951B5FCFA127}" destId="{0F24368F-F9F4-44BF-8E10-0E037FA9A6FB}" srcOrd="0" destOrd="0" presId="urn:microsoft.com/office/officeart/2005/8/layout/pyramid1"/>
    <dgm:cxn modelId="{414B62C7-1DAD-4913-B56B-6A00F608C2DC}" type="presParOf" srcId="{65F2FC1A-4BB6-4225-8992-951B5FCFA127}" destId="{A175777F-01BC-45A0-BBA7-F568DB62E818}" srcOrd="1" destOrd="0" presId="urn:microsoft.com/office/officeart/2005/8/layout/pyramid1"/>
    <dgm:cxn modelId="{49585030-148E-4EAA-A0B8-8D17F79D837D}" type="presParOf" srcId="{E82193B5-36DC-4F99-B431-8F1FF155F91B}" destId="{620ED1B7-551B-4976-9A32-93DB2B1BB689}" srcOrd="3" destOrd="0" presId="urn:microsoft.com/office/officeart/2005/8/layout/pyramid1"/>
    <dgm:cxn modelId="{18D3C434-C2D2-4FF4-A86B-EA88FAC5027A}" type="presParOf" srcId="{620ED1B7-551B-4976-9A32-93DB2B1BB689}" destId="{BE0169A2-7522-46D3-B750-01911BF7DB73}" srcOrd="0" destOrd="0" presId="urn:microsoft.com/office/officeart/2005/8/layout/pyramid1"/>
    <dgm:cxn modelId="{46E2E1F2-9776-427C-AC36-1A814CBA3682}" type="presParOf" srcId="{620ED1B7-551B-4976-9A32-93DB2B1BB689}" destId="{D284D81F-A19F-418E-974F-5E39DB93C241}" srcOrd="1" destOrd="0" presId="urn:microsoft.com/office/officeart/2005/8/layout/pyramid1"/>
    <dgm:cxn modelId="{3B4EE598-EDEC-44D9-9AF8-3745A9C830CD}" type="presParOf" srcId="{E82193B5-36DC-4F99-B431-8F1FF155F91B}" destId="{0B08B073-F1DB-4800-A8C4-83076D84B208}" srcOrd="4" destOrd="0" presId="urn:microsoft.com/office/officeart/2005/8/layout/pyramid1"/>
    <dgm:cxn modelId="{186422AA-646A-426D-9EB0-D792B0BE214B}" type="presParOf" srcId="{0B08B073-F1DB-4800-A8C4-83076D84B208}" destId="{C1D8CEEB-068C-45A5-9E90-72EB02FEE879}" srcOrd="0" destOrd="0" presId="urn:microsoft.com/office/officeart/2005/8/layout/pyramid1"/>
    <dgm:cxn modelId="{AE9595AF-4957-46D7-BE72-6CB2960123C5}" type="presParOf" srcId="{0B08B073-F1DB-4800-A8C4-83076D84B208}" destId="{012C9C24-EE36-4F8A-B1E3-58B510965E34}"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1CB61-CFD2-43E2-8E21-7A9E51EC5DBC}">
      <dsp:nvSpPr>
        <dsp:cNvPr id="0" name=""/>
        <dsp:cNvSpPr/>
      </dsp:nvSpPr>
      <dsp:spPr>
        <a:xfrm>
          <a:off x="3873964" y="25878"/>
          <a:ext cx="1936982" cy="1291321"/>
        </a:xfrm>
        <a:prstGeom prst="trapezoid">
          <a:avLst>
            <a:gd name="adj" fmla="val 75000"/>
          </a:avLst>
        </a:prstGeom>
        <a:solidFill>
          <a:srgbClr val="DC4405"/>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1"/>
              </a:solidFill>
              <a:latin typeface="Stratum2 Regular" panose="020B0506030000020004" pitchFamily="34" charset="0"/>
            </a:rPr>
            <a:t>Cooperate</a:t>
          </a:r>
          <a:endParaRPr lang="en-US" sz="3400" kern="1200" dirty="0">
            <a:solidFill>
              <a:schemeClr val="bg1"/>
            </a:solidFill>
            <a:latin typeface="Stratum2 Regular" panose="020B0506030000020004" pitchFamily="34" charset="0"/>
          </a:endParaRPr>
        </a:p>
      </dsp:txBody>
      <dsp:txXfrm>
        <a:off x="3873964" y="25878"/>
        <a:ext cx="1936982" cy="1291321"/>
      </dsp:txXfrm>
    </dsp:sp>
    <dsp:sp modelId="{3742F33F-D222-40FC-8454-0F09CFDDDE78}">
      <dsp:nvSpPr>
        <dsp:cNvPr id="0" name=""/>
        <dsp:cNvSpPr/>
      </dsp:nvSpPr>
      <dsp:spPr>
        <a:xfrm>
          <a:off x="2905473" y="1317199"/>
          <a:ext cx="3873964" cy="1291321"/>
        </a:xfrm>
        <a:prstGeom prst="trapezoid">
          <a:avLst>
            <a:gd name="adj" fmla="val 75000"/>
          </a:avLst>
        </a:prstGeom>
        <a:solidFill>
          <a:srgbClr val="003B5C"/>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smtClean="0">
              <a:solidFill>
                <a:schemeClr val="bg1"/>
              </a:solidFill>
              <a:latin typeface="Stratum2 Regular" panose="020B0506030000020004" pitchFamily="34" charset="0"/>
            </a:rPr>
            <a:t>Collaborate</a:t>
          </a:r>
          <a:endParaRPr lang="en-US" sz="3400" kern="1200" dirty="0">
            <a:solidFill>
              <a:schemeClr val="bg1"/>
            </a:solidFill>
            <a:latin typeface="Stratum2 Regular" panose="020B0506030000020004" pitchFamily="34" charset="0"/>
          </a:endParaRPr>
        </a:p>
      </dsp:txBody>
      <dsp:txXfrm>
        <a:off x="3583417" y="1317199"/>
        <a:ext cx="2518076" cy="1291321"/>
      </dsp:txXfrm>
    </dsp:sp>
    <dsp:sp modelId="{0F24368F-F9F4-44BF-8E10-0E037FA9A6FB}">
      <dsp:nvSpPr>
        <dsp:cNvPr id="0" name=""/>
        <dsp:cNvSpPr/>
      </dsp:nvSpPr>
      <dsp:spPr>
        <a:xfrm>
          <a:off x="1936982" y="2608520"/>
          <a:ext cx="5810946" cy="1291321"/>
        </a:xfrm>
        <a:prstGeom prst="trapezoid">
          <a:avLst>
            <a:gd name="adj" fmla="val 75000"/>
          </a:avLst>
        </a:prstGeom>
        <a:solidFill>
          <a:srgbClr val="B8DDE1"/>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latin typeface="Stratum2 Regular" panose="020B0506030000020004" pitchFamily="34" charset="0"/>
            </a:rPr>
            <a:t>Negotiate</a:t>
          </a:r>
          <a:endParaRPr lang="en-US" sz="3400" kern="1200" dirty="0">
            <a:latin typeface="Stratum2 Regular" panose="020B0506030000020004" pitchFamily="34" charset="0"/>
          </a:endParaRPr>
        </a:p>
      </dsp:txBody>
      <dsp:txXfrm>
        <a:off x="2953897" y="2608520"/>
        <a:ext cx="3777115" cy="1291321"/>
      </dsp:txXfrm>
    </dsp:sp>
    <dsp:sp modelId="{BE0169A2-7522-46D3-B750-01911BF7DB73}">
      <dsp:nvSpPr>
        <dsp:cNvPr id="0" name=""/>
        <dsp:cNvSpPr/>
      </dsp:nvSpPr>
      <dsp:spPr>
        <a:xfrm>
          <a:off x="968491" y="3899842"/>
          <a:ext cx="7747928" cy="1291321"/>
        </a:xfrm>
        <a:prstGeom prst="trapezoid">
          <a:avLst>
            <a:gd name="adj" fmla="val 75000"/>
          </a:avLst>
        </a:prstGeom>
        <a:solidFill>
          <a:srgbClr val="00859B"/>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1"/>
              </a:solidFill>
              <a:latin typeface="Stratum2 Regular" panose="020B0506030000020004" pitchFamily="34" charset="0"/>
            </a:rPr>
            <a:t>Navigate</a:t>
          </a:r>
          <a:endParaRPr lang="en-US" sz="3400" kern="1200" dirty="0">
            <a:solidFill>
              <a:schemeClr val="bg1"/>
            </a:solidFill>
            <a:latin typeface="Stratum2 Regular" panose="020B0506030000020004" pitchFamily="34" charset="0"/>
          </a:endParaRPr>
        </a:p>
      </dsp:txBody>
      <dsp:txXfrm>
        <a:off x="2324378" y="3899842"/>
        <a:ext cx="5036153" cy="1291321"/>
      </dsp:txXfrm>
    </dsp:sp>
    <dsp:sp modelId="{C1D8CEEB-068C-45A5-9E90-72EB02FEE879}">
      <dsp:nvSpPr>
        <dsp:cNvPr id="0" name=""/>
        <dsp:cNvSpPr/>
      </dsp:nvSpPr>
      <dsp:spPr>
        <a:xfrm>
          <a:off x="0" y="5165285"/>
          <a:ext cx="9684910" cy="1291321"/>
        </a:xfrm>
        <a:prstGeom prst="trapezoid">
          <a:avLst>
            <a:gd name="adj" fmla="val 75000"/>
          </a:avLst>
        </a:prstGeom>
        <a:solidFill>
          <a:srgbClr val="006A8E"/>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smtClean="0">
              <a:solidFill>
                <a:schemeClr val="bg1"/>
              </a:solidFill>
              <a:latin typeface="Stratum2 Regular" panose="020B0506030000020004" pitchFamily="34" charset="0"/>
            </a:rPr>
            <a:t>Evaluate</a:t>
          </a:r>
          <a:endParaRPr lang="en-US" sz="3400" kern="1200" dirty="0">
            <a:solidFill>
              <a:schemeClr val="bg1"/>
            </a:solidFill>
            <a:latin typeface="Stratum2 Regular" panose="020B0506030000020004" pitchFamily="34" charset="0"/>
          </a:endParaRPr>
        </a:p>
      </dsp:txBody>
      <dsp:txXfrm>
        <a:off x="1694859" y="5165285"/>
        <a:ext cx="6295192" cy="129132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B66A8-84A3-4029-AEE0-ABE9D0522317}" type="datetimeFigureOut">
              <a:rPr lang="en-US" smtClean="0"/>
              <a:t>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1FE3D-A77A-45B8-8A34-524A25992A1E}" type="slidenum">
              <a:rPr lang="en-US" smtClean="0"/>
              <a:t>‹#›</a:t>
            </a:fld>
            <a:endParaRPr lang="en-US"/>
          </a:p>
        </p:txBody>
      </p:sp>
    </p:spTree>
    <p:extLst>
      <p:ext uri="{BB962C8B-B14F-4D97-AF65-F5344CB8AC3E}">
        <p14:creationId xmlns:p14="http://schemas.microsoft.com/office/powerpoint/2010/main" val="362588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2: High-5 Teams: The Skillful use of communication tools. </a:t>
            </a:r>
            <a:r>
              <a:rPr lang="en-US" dirty="0">
                <a:cs typeface="+mn-lt"/>
              </a:rPr>
              <a:t/>
            </a:r>
            <a:br>
              <a:rPr lang="en-US" dirty="0">
                <a:cs typeface="+mn-lt"/>
              </a:rPr>
            </a:br>
            <a:r>
              <a:rPr lang="en-US" dirty="0"/>
              <a:t>This module will focus on how to be mindful of stereotypes, and how they can affect and hinder effective team communication.</a:t>
            </a:r>
          </a:p>
          <a:p>
            <a:endParaRPr lang="en-US" dirty="0">
              <a:cs typeface="Calibri"/>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1</a:t>
            </a:fld>
            <a:endParaRPr lang="en-US"/>
          </a:p>
        </p:txBody>
      </p:sp>
    </p:spTree>
    <p:extLst>
      <p:ext uri="{BB962C8B-B14F-4D97-AF65-F5344CB8AC3E}">
        <p14:creationId xmlns:p14="http://schemas.microsoft.com/office/powerpoint/2010/main" val="1346069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back to the </a:t>
            </a:r>
            <a:r>
              <a:rPr lang="en-US" i="1" dirty="0"/>
              <a:t>My view of the world activity </a:t>
            </a:r>
            <a:r>
              <a:rPr lang="en-US" dirty="0"/>
              <a:t>and the 3 different kinds of culture.</a:t>
            </a:r>
          </a:p>
          <a:p>
            <a:pPr>
              <a:defRPr/>
            </a:pPr>
            <a:r>
              <a:rPr lang="en-US" sz="1200" spc="-65" dirty="0">
                <a:solidFill>
                  <a:srgbClr val="231F20"/>
                </a:solidFill>
                <a:latin typeface="Arial"/>
                <a:cs typeface="Arial"/>
              </a:rPr>
              <a:t>Spend </a:t>
            </a:r>
            <a:r>
              <a:rPr lang="en-US" sz="1200" spc="-85" dirty="0">
                <a:solidFill>
                  <a:srgbClr val="231F20"/>
                </a:solidFill>
                <a:latin typeface="Arial"/>
                <a:cs typeface="Arial"/>
              </a:rPr>
              <a:t>a</a:t>
            </a:r>
            <a:r>
              <a:rPr lang="en-US" spc="-85" dirty="0">
                <a:solidFill>
                  <a:srgbClr val="231F20"/>
                </a:solidFill>
                <a:latin typeface="Arial"/>
                <a:cs typeface="Arial"/>
              </a:rPr>
              <a:t>  </a:t>
            </a:r>
            <a:r>
              <a:rPr lang="en-US" sz="1200" spc="-20" dirty="0">
                <a:solidFill>
                  <a:srgbClr val="231F20"/>
                </a:solidFill>
                <a:latin typeface="Arial"/>
                <a:cs typeface="Arial"/>
              </a:rPr>
              <a:t>lengthy </a:t>
            </a:r>
            <a:r>
              <a:rPr lang="en-US" sz="1200" spc="20" dirty="0">
                <a:solidFill>
                  <a:srgbClr val="231F20"/>
                </a:solidFill>
                <a:latin typeface="Arial"/>
                <a:cs typeface="Arial"/>
              </a:rPr>
              <a:t>bit </a:t>
            </a:r>
            <a:r>
              <a:rPr lang="en-US" sz="1200" dirty="0">
                <a:solidFill>
                  <a:srgbClr val="231F20"/>
                </a:solidFill>
                <a:latin typeface="Arial"/>
                <a:cs typeface="Arial"/>
              </a:rPr>
              <a:t>of </a:t>
            </a:r>
            <a:r>
              <a:rPr lang="en-US" sz="1200" spc="-5" dirty="0">
                <a:solidFill>
                  <a:srgbClr val="231F20"/>
                </a:solidFill>
                <a:latin typeface="Arial"/>
                <a:cs typeface="Arial"/>
              </a:rPr>
              <a:t>time </a:t>
            </a:r>
            <a:r>
              <a:rPr lang="en-US" sz="1200" spc="-30" dirty="0">
                <a:solidFill>
                  <a:srgbClr val="231F20"/>
                </a:solidFill>
                <a:latin typeface="Arial"/>
                <a:cs typeface="Arial"/>
              </a:rPr>
              <a:t>on </a:t>
            </a:r>
            <a:r>
              <a:rPr lang="en-US" sz="1200" spc="-10" dirty="0">
                <a:solidFill>
                  <a:srgbClr val="231F20"/>
                </a:solidFill>
                <a:latin typeface="Arial"/>
                <a:cs typeface="Arial"/>
              </a:rPr>
              <a:t>this </a:t>
            </a:r>
            <a:r>
              <a:rPr lang="en-US" sz="1200" spc="-40" dirty="0">
                <a:solidFill>
                  <a:srgbClr val="231F20"/>
                </a:solidFill>
                <a:latin typeface="Arial"/>
                <a:cs typeface="Arial"/>
              </a:rPr>
              <a:t>slide. </a:t>
            </a:r>
            <a:r>
              <a:rPr lang="en-US" sz="1200" spc="-25" dirty="0">
                <a:solidFill>
                  <a:srgbClr val="231F20"/>
                </a:solidFill>
                <a:latin typeface="Arial"/>
                <a:cs typeface="Arial"/>
              </a:rPr>
              <a:t>Help </a:t>
            </a:r>
            <a:r>
              <a:rPr lang="en-US" sz="1200" spc="-20" dirty="0">
                <a:solidFill>
                  <a:srgbClr val="231F20"/>
                </a:solidFill>
                <a:latin typeface="Arial"/>
                <a:cs typeface="Arial"/>
              </a:rPr>
              <a:t>participants </a:t>
            </a:r>
            <a:r>
              <a:rPr lang="en-US" sz="1200" spc="-35" dirty="0">
                <a:solidFill>
                  <a:srgbClr val="231F20"/>
                </a:solidFill>
                <a:latin typeface="Arial"/>
                <a:cs typeface="Arial"/>
              </a:rPr>
              <a:t>understand </a:t>
            </a:r>
            <a:r>
              <a:rPr lang="en-US" sz="1200" spc="5" dirty="0">
                <a:solidFill>
                  <a:srgbClr val="231F20"/>
                </a:solidFill>
                <a:latin typeface="Arial"/>
                <a:cs typeface="Arial"/>
              </a:rPr>
              <a:t>that </a:t>
            </a:r>
            <a:r>
              <a:rPr lang="en-US" sz="1200" spc="-15" dirty="0">
                <a:solidFill>
                  <a:srgbClr val="231F20"/>
                </a:solidFill>
                <a:latin typeface="Arial"/>
                <a:cs typeface="Arial"/>
              </a:rPr>
              <a:t>our </a:t>
            </a:r>
            <a:r>
              <a:rPr lang="en-US" sz="1200" spc="-20" dirty="0">
                <a:solidFill>
                  <a:srgbClr val="231F20"/>
                </a:solidFill>
                <a:latin typeface="Arial"/>
                <a:cs typeface="Arial"/>
              </a:rPr>
              <a:t>‘culture’ </a:t>
            </a:r>
            <a:r>
              <a:rPr lang="en-US" sz="1200" spc="-35" dirty="0">
                <a:solidFill>
                  <a:srgbClr val="231F20"/>
                </a:solidFill>
                <a:latin typeface="Arial"/>
                <a:cs typeface="Arial"/>
              </a:rPr>
              <a:t>is </a:t>
            </a:r>
            <a:r>
              <a:rPr lang="en-US" sz="1200" spc="-10" dirty="0">
                <a:solidFill>
                  <a:srgbClr val="231F20"/>
                </a:solidFill>
                <a:latin typeface="Arial"/>
                <a:cs typeface="Arial"/>
              </a:rPr>
              <a:t>the </a:t>
            </a:r>
            <a:r>
              <a:rPr lang="en-US" sz="1200" spc="-45" dirty="0">
                <a:solidFill>
                  <a:srgbClr val="231F20"/>
                </a:solidFill>
                <a:latin typeface="Arial"/>
                <a:cs typeface="Arial"/>
              </a:rPr>
              <a:t>lens by </a:t>
            </a:r>
            <a:r>
              <a:rPr lang="en-US" sz="1200" spc="-25" dirty="0">
                <a:solidFill>
                  <a:srgbClr val="231F20"/>
                </a:solidFill>
                <a:latin typeface="Arial"/>
                <a:cs typeface="Arial"/>
              </a:rPr>
              <a:t>which </a:t>
            </a:r>
            <a:r>
              <a:rPr lang="en-US" sz="1200" spc="-55" dirty="0">
                <a:solidFill>
                  <a:srgbClr val="231F20"/>
                </a:solidFill>
                <a:latin typeface="Arial"/>
                <a:cs typeface="Arial"/>
              </a:rPr>
              <a:t>we</a:t>
            </a:r>
            <a:r>
              <a:rPr lang="en-US" spc="-55" dirty="0">
                <a:solidFill>
                  <a:srgbClr val="231F20"/>
                </a:solidFill>
                <a:latin typeface="Arial"/>
                <a:cs typeface="Arial"/>
              </a:rPr>
              <a:t> </a:t>
            </a:r>
            <a:r>
              <a:rPr lang="en-US" sz="1200" spc="-55" dirty="0">
                <a:solidFill>
                  <a:srgbClr val="231F20"/>
                </a:solidFill>
                <a:latin typeface="Arial"/>
                <a:cs typeface="Arial"/>
              </a:rPr>
              <a:t> </a:t>
            </a:r>
            <a:r>
              <a:rPr lang="en-US" sz="1200" spc="-75" dirty="0">
                <a:solidFill>
                  <a:srgbClr val="231F20"/>
                </a:solidFill>
                <a:latin typeface="Arial"/>
                <a:cs typeface="Arial"/>
              </a:rPr>
              <a:t>see </a:t>
            </a:r>
            <a:r>
              <a:rPr lang="en-US" sz="1200" spc="-10" dirty="0">
                <a:solidFill>
                  <a:srgbClr val="231F20"/>
                </a:solidFill>
                <a:latin typeface="Arial"/>
                <a:cs typeface="Arial"/>
              </a:rPr>
              <a:t>the </a:t>
            </a:r>
            <a:r>
              <a:rPr lang="en-US" sz="1200" spc="-25" dirty="0">
                <a:solidFill>
                  <a:srgbClr val="231F20"/>
                </a:solidFill>
                <a:latin typeface="Arial"/>
                <a:cs typeface="Arial"/>
              </a:rPr>
              <a:t>world. </a:t>
            </a:r>
            <a:r>
              <a:rPr lang="en-US" sz="1200" spc="-50" dirty="0">
                <a:solidFill>
                  <a:srgbClr val="231F20"/>
                </a:solidFill>
                <a:latin typeface="Arial"/>
                <a:cs typeface="Arial"/>
              </a:rPr>
              <a:t>When </a:t>
            </a:r>
            <a:r>
              <a:rPr lang="en-US" sz="1200" spc="-40" dirty="0">
                <a:solidFill>
                  <a:srgbClr val="231F20"/>
                </a:solidFill>
                <a:latin typeface="Arial"/>
                <a:cs typeface="Arial"/>
              </a:rPr>
              <a:t>having </a:t>
            </a:r>
            <a:r>
              <a:rPr lang="en-US" sz="1200" spc="-10" dirty="0">
                <a:solidFill>
                  <a:srgbClr val="231F20"/>
                </a:solidFill>
                <a:latin typeface="Arial"/>
                <a:cs typeface="Arial"/>
              </a:rPr>
              <a:t>this </a:t>
            </a:r>
            <a:r>
              <a:rPr lang="en-US" sz="1200" spc="-45" dirty="0">
                <a:solidFill>
                  <a:srgbClr val="231F20"/>
                </a:solidFill>
                <a:latin typeface="Arial"/>
                <a:cs typeface="Arial"/>
              </a:rPr>
              <a:t>discussion, </a:t>
            </a:r>
            <a:r>
              <a:rPr lang="en-US" sz="1200" spc="45" dirty="0">
                <a:solidFill>
                  <a:srgbClr val="231F20"/>
                </a:solidFill>
                <a:latin typeface="Arial"/>
                <a:cs typeface="Arial"/>
              </a:rPr>
              <a:t>it </a:t>
            </a:r>
            <a:r>
              <a:rPr lang="en-US" sz="1200" spc="-35" dirty="0">
                <a:solidFill>
                  <a:srgbClr val="231F20"/>
                </a:solidFill>
                <a:latin typeface="Arial"/>
                <a:cs typeface="Arial"/>
              </a:rPr>
              <a:t>is </a:t>
            </a:r>
            <a:r>
              <a:rPr lang="en-US" sz="1200" spc="-50" dirty="0">
                <a:solidFill>
                  <a:srgbClr val="231F20"/>
                </a:solidFill>
                <a:latin typeface="Arial"/>
                <a:cs typeface="Arial"/>
              </a:rPr>
              <a:t>also </a:t>
            </a:r>
            <a:r>
              <a:rPr lang="en-US" sz="1200" spc="-5" dirty="0">
                <a:solidFill>
                  <a:srgbClr val="231F20"/>
                </a:solidFill>
                <a:latin typeface="Arial"/>
                <a:cs typeface="Arial"/>
              </a:rPr>
              <a:t>important </a:t>
            </a:r>
            <a:r>
              <a:rPr lang="en-US" sz="1200" spc="20" dirty="0">
                <a:solidFill>
                  <a:srgbClr val="231F20"/>
                </a:solidFill>
                <a:latin typeface="Arial"/>
                <a:cs typeface="Arial"/>
              </a:rPr>
              <a:t>to </a:t>
            </a:r>
            <a:r>
              <a:rPr lang="en-US" sz="1200" spc="-60" dirty="0">
                <a:solidFill>
                  <a:srgbClr val="231F20"/>
                </a:solidFill>
                <a:latin typeface="Arial"/>
                <a:cs typeface="Arial"/>
              </a:rPr>
              <a:t>have </a:t>
            </a:r>
            <a:r>
              <a:rPr lang="en-US" sz="1200" spc="-85" dirty="0">
                <a:solidFill>
                  <a:srgbClr val="231F20"/>
                </a:solidFill>
                <a:latin typeface="Arial"/>
                <a:cs typeface="Arial"/>
              </a:rPr>
              <a:t>a </a:t>
            </a:r>
            <a:r>
              <a:rPr lang="en-US" sz="1200" spc="-35" dirty="0">
                <a:solidFill>
                  <a:srgbClr val="231F20"/>
                </a:solidFill>
                <a:latin typeface="Arial"/>
                <a:cs typeface="Arial"/>
              </a:rPr>
              <a:t>conversation </a:t>
            </a:r>
            <a:r>
              <a:rPr lang="en-US" sz="1200" spc="-25" dirty="0">
                <a:solidFill>
                  <a:srgbClr val="231F20"/>
                </a:solidFill>
                <a:latin typeface="Arial"/>
                <a:cs typeface="Arial"/>
              </a:rPr>
              <a:t>about </a:t>
            </a:r>
            <a:r>
              <a:rPr lang="en-US" sz="1200" spc="-45" dirty="0">
                <a:solidFill>
                  <a:srgbClr val="231F20"/>
                </a:solidFill>
                <a:latin typeface="Arial"/>
                <a:cs typeface="Arial"/>
              </a:rPr>
              <a:t>unconscious </a:t>
            </a:r>
            <a:r>
              <a:rPr lang="en-US" sz="1200" spc="-50" dirty="0">
                <a:solidFill>
                  <a:srgbClr val="231F20"/>
                </a:solidFill>
                <a:latin typeface="Arial"/>
                <a:cs typeface="Arial"/>
              </a:rPr>
              <a:t>bias</a:t>
            </a:r>
            <a:r>
              <a:rPr lang="en-US" spc="-50" dirty="0">
                <a:solidFill>
                  <a:srgbClr val="231F20"/>
                </a:solidFill>
                <a:latin typeface="Arial"/>
                <a:cs typeface="Arial"/>
              </a:rPr>
              <a:t> </a:t>
            </a:r>
            <a:r>
              <a:rPr lang="en-US" sz="1200" spc="-50" dirty="0">
                <a:solidFill>
                  <a:srgbClr val="231F20"/>
                </a:solidFill>
                <a:latin typeface="Arial"/>
                <a:cs typeface="Arial"/>
              </a:rPr>
              <a:t> and </a:t>
            </a:r>
            <a:r>
              <a:rPr lang="en-US" sz="1200" spc="-20" dirty="0">
                <a:solidFill>
                  <a:srgbClr val="231F20"/>
                </a:solidFill>
                <a:latin typeface="Arial"/>
                <a:cs typeface="Arial"/>
              </a:rPr>
              <a:t>what </a:t>
            </a:r>
            <a:r>
              <a:rPr lang="en-US" spc="-20" dirty="0">
                <a:solidFill>
                  <a:srgbClr val="231F20"/>
                </a:solidFill>
                <a:latin typeface="Arial"/>
                <a:cs typeface="Arial"/>
              </a:rPr>
              <a:t>that is.</a:t>
            </a:r>
            <a:r>
              <a:rPr lang="en-US" sz="1200" spc="-55" dirty="0">
                <a:solidFill>
                  <a:srgbClr val="231F20"/>
                </a:solidFill>
                <a:latin typeface="Arial"/>
                <a:cs typeface="Arial"/>
              </a:rPr>
              <a:t> </a:t>
            </a:r>
            <a:r>
              <a:rPr lang="en-US" sz="1200" spc="-90" dirty="0">
                <a:solidFill>
                  <a:srgbClr val="231F20"/>
                </a:solidFill>
                <a:latin typeface="Arial"/>
                <a:cs typeface="Arial"/>
              </a:rPr>
              <a:t>We</a:t>
            </a:r>
            <a:r>
              <a:rPr lang="en-US" spc="-90" dirty="0">
                <a:solidFill>
                  <a:srgbClr val="231F20"/>
                </a:solidFill>
                <a:latin typeface="Arial"/>
                <a:cs typeface="Arial"/>
              </a:rPr>
              <a:t>  </a:t>
            </a:r>
            <a:r>
              <a:rPr lang="en-US" sz="1200" spc="-50" dirty="0">
                <a:solidFill>
                  <a:srgbClr val="231F20"/>
                </a:solidFill>
                <a:latin typeface="Arial"/>
                <a:cs typeface="Arial"/>
              </a:rPr>
              <a:t>are </a:t>
            </a:r>
            <a:r>
              <a:rPr lang="en-US" sz="1200" spc="-15" dirty="0">
                <a:solidFill>
                  <a:srgbClr val="231F20"/>
                </a:solidFill>
                <a:latin typeface="Arial"/>
                <a:cs typeface="Arial"/>
              </a:rPr>
              <a:t>all </a:t>
            </a:r>
            <a:r>
              <a:rPr lang="en-US" spc="-15" dirty="0">
                <a:solidFill>
                  <a:srgbClr val="231F20"/>
                </a:solidFill>
                <a:latin typeface="Arial"/>
                <a:cs typeface="Arial"/>
              </a:rPr>
              <a:t>b</a:t>
            </a:r>
            <a:r>
              <a:rPr lang="en-US" spc="-60" dirty="0">
                <a:solidFill>
                  <a:srgbClr val="231F20"/>
                </a:solidFill>
                <a:latin typeface="Arial"/>
                <a:cs typeface="Arial"/>
              </a:rPr>
              <a:t>iased</a:t>
            </a:r>
            <a:r>
              <a:rPr lang="en-US" sz="1200" spc="-60" dirty="0">
                <a:solidFill>
                  <a:srgbClr val="231F20"/>
                </a:solidFill>
                <a:latin typeface="Arial"/>
                <a:cs typeface="Arial"/>
              </a:rPr>
              <a:t>, </a:t>
            </a:r>
            <a:r>
              <a:rPr lang="en-US" sz="1200" spc="45" dirty="0">
                <a:solidFill>
                  <a:srgbClr val="231F20"/>
                </a:solidFill>
                <a:latin typeface="Arial"/>
                <a:cs typeface="Arial"/>
              </a:rPr>
              <a:t>it </a:t>
            </a:r>
            <a:r>
              <a:rPr lang="en-US" sz="1200" spc="-35" dirty="0">
                <a:solidFill>
                  <a:srgbClr val="231F20"/>
                </a:solidFill>
                <a:latin typeface="Arial"/>
                <a:cs typeface="Arial"/>
              </a:rPr>
              <a:t>is </a:t>
            </a:r>
            <a:r>
              <a:rPr lang="en-US" sz="1200" spc="-25" dirty="0">
                <a:solidFill>
                  <a:srgbClr val="231F20"/>
                </a:solidFill>
                <a:latin typeface="Arial"/>
                <a:cs typeface="Arial"/>
              </a:rPr>
              <a:t>simply </a:t>
            </a:r>
            <a:r>
              <a:rPr lang="en-US" sz="1200" spc="-30" dirty="0">
                <a:solidFill>
                  <a:srgbClr val="231F20"/>
                </a:solidFill>
                <a:latin typeface="Arial"/>
                <a:cs typeface="Arial"/>
              </a:rPr>
              <a:t>how </a:t>
            </a:r>
            <a:r>
              <a:rPr lang="en-US" sz="1200" spc="-15" dirty="0">
                <a:solidFill>
                  <a:srgbClr val="231F20"/>
                </a:solidFill>
                <a:latin typeface="Arial"/>
                <a:cs typeface="Arial"/>
              </a:rPr>
              <a:t>our </a:t>
            </a:r>
            <a:r>
              <a:rPr lang="en-US" sz="1200" spc="-25" dirty="0">
                <a:solidFill>
                  <a:srgbClr val="231F20"/>
                </a:solidFill>
                <a:latin typeface="Arial"/>
                <a:cs typeface="Arial"/>
              </a:rPr>
              <a:t>brain </a:t>
            </a:r>
            <a:r>
              <a:rPr lang="en-US" sz="1200" spc="-35" dirty="0">
                <a:solidFill>
                  <a:srgbClr val="231F20"/>
                </a:solidFill>
                <a:latin typeface="Arial"/>
                <a:cs typeface="Arial"/>
              </a:rPr>
              <a:t>works </a:t>
            </a:r>
            <a:r>
              <a:rPr lang="en-US" sz="1200" spc="-50" dirty="0">
                <a:solidFill>
                  <a:srgbClr val="231F20"/>
                </a:solidFill>
                <a:latin typeface="Arial"/>
                <a:cs typeface="Arial"/>
              </a:rPr>
              <a:t>and </a:t>
            </a:r>
            <a:r>
              <a:rPr lang="en-US" sz="1200" spc="-30" dirty="0">
                <a:solidFill>
                  <a:srgbClr val="231F20"/>
                </a:solidFill>
                <a:latin typeface="Arial"/>
                <a:cs typeface="Arial"/>
              </a:rPr>
              <a:t>how </a:t>
            </a:r>
            <a:r>
              <a:rPr lang="en-US" sz="1200" spc="-55" dirty="0">
                <a:solidFill>
                  <a:srgbClr val="231F20"/>
                </a:solidFill>
                <a:latin typeface="Arial"/>
                <a:cs typeface="Arial"/>
              </a:rPr>
              <a:t>we </a:t>
            </a:r>
            <a:r>
              <a:rPr lang="en-US" sz="1200" spc="-35" dirty="0">
                <a:solidFill>
                  <a:srgbClr val="231F20"/>
                </a:solidFill>
                <a:latin typeface="Arial"/>
                <a:cs typeface="Arial"/>
              </a:rPr>
              <a:t>learn</a:t>
            </a:r>
            <a:r>
              <a:rPr lang="en-US" spc="-15" dirty="0">
                <a:solidFill>
                  <a:srgbClr val="231F20"/>
                </a:solidFill>
                <a:latin typeface="Arial"/>
                <a:cs typeface="Arial"/>
              </a:rPr>
              <a:t>. </a:t>
            </a:r>
            <a:r>
              <a:rPr lang="en-US" sz="1200" spc="-15" dirty="0">
                <a:solidFill>
                  <a:srgbClr val="231F20"/>
                </a:solidFill>
                <a:latin typeface="Arial"/>
                <a:cs typeface="Arial"/>
              </a:rPr>
              <a:t> </a:t>
            </a:r>
            <a:r>
              <a:rPr lang="en-US" spc="-15" dirty="0">
                <a:solidFill>
                  <a:srgbClr val="231F20"/>
                </a:solidFill>
                <a:latin typeface="Arial"/>
                <a:cs typeface="Arial"/>
              </a:rPr>
              <a:t/>
            </a:r>
            <a:br>
              <a:rPr lang="en-US" spc="-15" dirty="0">
                <a:solidFill>
                  <a:srgbClr val="231F20"/>
                </a:solidFill>
                <a:latin typeface="Arial"/>
                <a:cs typeface="Arial"/>
              </a:rPr>
            </a:br>
            <a:r>
              <a:rPr lang="en-US" spc="-15" dirty="0">
                <a:solidFill>
                  <a:srgbClr val="231F20"/>
                </a:solidFill>
                <a:latin typeface="Arial"/>
                <a:cs typeface="Arial"/>
              </a:rPr>
              <a:t/>
            </a:r>
            <a:br>
              <a:rPr lang="en-US" spc="-15" dirty="0">
                <a:solidFill>
                  <a:srgbClr val="231F20"/>
                </a:solidFill>
                <a:latin typeface="Arial"/>
                <a:cs typeface="Arial"/>
              </a:rPr>
            </a:br>
            <a:r>
              <a:rPr lang="en-US" sz="1200" spc="-70" dirty="0">
                <a:solidFill>
                  <a:srgbClr val="231F20"/>
                </a:solidFill>
                <a:latin typeface="Arial"/>
                <a:cs typeface="Arial"/>
              </a:rPr>
              <a:t>The </a:t>
            </a:r>
            <a:r>
              <a:rPr lang="en-US" sz="1200" spc="-10" dirty="0">
                <a:solidFill>
                  <a:srgbClr val="231F20"/>
                </a:solidFill>
                <a:latin typeface="Arial"/>
                <a:cs typeface="Arial"/>
              </a:rPr>
              <a:t>term </a:t>
            </a:r>
            <a:r>
              <a:rPr lang="en-US" sz="1200" spc="-20" dirty="0">
                <a:solidFill>
                  <a:srgbClr val="231F20"/>
                </a:solidFill>
                <a:latin typeface="Arial"/>
                <a:cs typeface="Arial"/>
              </a:rPr>
              <a:t>“cognitive </a:t>
            </a:r>
            <a:r>
              <a:rPr lang="en-US" sz="1200" spc="-35" dirty="0">
                <a:solidFill>
                  <a:srgbClr val="231F20"/>
                </a:solidFill>
                <a:latin typeface="Arial"/>
                <a:cs typeface="Arial"/>
              </a:rPr>
              <a:t>bias” refers </a:t>
            </a:r>
            <a:r>
              <a:rPr lang="en-US" sz="1200" spc="20" dirty="0">
                <a:solidFill>
                  <a:srgbClr val="231F20"/>
                </a:solidFill>
                <a:latin typeface="Arial"/>
                <a:cs typeface="Arial"/>
              </a:rPr>
              <a:t>to </a:t>
            </a:r>
            <a:r>
              <a:rPr lang="en-US" sz="1200" spc="-45" dirty="0">
                <a:solidFill>
                  <a:srgbClr val="231F20"/>
                </a:solidFill>
                <a:latin typeface="Arial"/>
                <a:cs typeface="Arial"/>
              </a:rPr>
              <a:t>unconscious </a:t>
            </a:r>
            <a:r>
              <a:rPr lang="en-US" sz="1200" spc="-20" dirty="0">
                <a:solidFill>
                  <a:srgbClr val="231F20"/>
                </a:solidFill>
                <a:latin typeface="Arial"/>
                <a:cs typeface="Arial"/>
              </a:rPr>
              <a:t>patterns </a:t>
            </a:r>
            <a:r>
              <a:rPr lang="en-US" sz="1200" dirty="0">
                <a:solidFill>
                  <a:srgbClr val="231F20"/>
                </a:solidFill>
                <a:latin typeface="Arial"/>
                <a:cs typeface="Arial"/>
              </a:rPr>
              <a:t>of </a:t>
            </a:r>
            <a:r>
              <a:rPr lang="en-US" sz="1200" spc="-25" dirty="0">
                <a:solidFill>
                  <a:srgbClr val="231F20"/>
                </a:solidFill>
                <a:latin typeface="Arial"/>
                <a:cs typeface="Arial"/>
              </a:rPr>
              <a:t>thought—including </a:t>
            </a:r>
            <a:r>
              <a:rPr lang="en-US" sz="1200" spc="-20" dirty="0">
                <a:solidFill>
                  <a:srgbClr val="231F20"/>
                </a:solidFill>
                <a:latin typeface="Arial"/>
                <a:cs typeface="Arial"/>
              </a:rPr>
              <a:t>cognitive</a:t>
            </a:r>
            <a:r>
              <a:rPr lang="en-US" sz="1200" spc="-200" dirty="0">
                <a:solidFill>
                  <a:srgbClr val="231F20"/>
                </a:solidFill>
                <a:latin typeface="Arial"/>
                <a:cs typeface="Arial"/>
              </a:rPr>
              <a:t> </a:t>
            </a:r>
            <a:r>
              <a:rPr lang="en-US" sz="1200" spc="-40" dirty="0">
                <a:solidFill>
                  <a:srgbClr val="231F20"/>
                </a:solidFill>
                <a:latin typeface="Arial"/>
                <a:cs typeface="Arial"/>
              </a:rPr>
              <a:t>categories </a:t>
            </a:r>
            <a:r>
              <a:rPr lang="en-US" sz="1200" spc="-50" dirty="0">
                <a:solidFill>
                  <a:srgbClr val="231F20"/>
                </a:solidFill>
                <a:latin typeface="Arial"/>
                <a:cs typeface="Arial"/>
              </a:rPr>
              <a:t>and </a:t>
            </a:r>
            <a:r>
              <a:rPr lang="en-US" sz="1200" spc="-20" dirty="0">
                <a:solidFill>
                  <a:srgbClr val="231F20"/>
                </a:solidFill>
                <a:latin typeface="Arial"/>
                <a:cs typeface="Arial"/>
              </a:rPr>
              <a:t>shortcuts</a:t>
            </a:r>
            <a:r>
              <a:rPr lang="en-US" spc="-20" dirty="0">
                <a:solidFill>
                  <a:srgbClr val="231F20"/>
                </a:solidFill>
                <a:latin typeface="Arial"/>
                <a:cs typeface="Arial"/>
              </a:rPr>
              <a:t>, </a:t>
            </a:r>
            <a:r>
              <a:rPr lang="en-US" sz="1200" spc="-10" dirty="0">
                <a:solidFill>
                  <a:srgbClr val="231F20"/>
                </a:solidFill>
                <a:latin typeface="Arial"/>
                <a:cs typeface="Arial"/>
              </a:rPr>
              <a:t>or </a:t>
            </a:r>
            <a:r>
              <a:rPr lang="en-US" sz="1200" spc="-35" dirty="0">
                <a:solidFill>
                  <a:srgbClr val="231F20"/>
                </a:solidFill>
                <a:latin typeface="Arial"/>
                <a:cs typeface="Arial"/>
              </a:rPr>
              <a:t>heuristics</a:t>
            </a:r>
            <a:r>
              <a:rPr lang="en-US" spc="-35" dirty="0">
                <a:solidFill>
                  <a:srgbClr val="231F20"/>
                </a:solidFill>
                <a:latin typeface="Arial"/>
                <a:cs typeface="Arial"/>
              </a:rPr>
              <a:t>, </a:t>
            </a:r>
            <a:r>
              <a:rPr lang="en-US" sz="1200" spc="-35" dirty="0">
                <a:solidFill>
                  <a:srgbClr val="231F20"/>
                </a:solidFill>
                <a:latin typeface="Arial"/>
                <a:cs typeface="Arial"/>
              </a:rPr>
              <a:t>which </a:t>
            </a:r>
            <a:r>
              <a:rPr lang="en-US" sz="1200" spc="-60" dirty="0">
                <a:solidFill>
                  <a:srgbClr val="231F20"/>
                </a:solidFill>
                <a:latin typeface="Arial"/>
                <a:cs typeface="Arial"/>
              </a:rPr>
              <a:t>have </a:t>
            </a:r>
            <a:r>
              <a:rPr lang="en-US" sz="1200" spc="-10" dirty="0">
                <a:solidFill>
                  <a:srgbClr val="231F20"/>
                </a:solidFill>
                <a:latin typeface="Arial"/>
                <a:cs typeface="Arial"/>
              </a:rPr>
              <a:t>the </a:t>
            </a:r>
            <a:r>
              <a:rPr lang="en-US" sz="1200" spc="-25" dirty="0">
                <a:solidFill>
                  <a:srgbClr val="231F20"/>
                </a:solidFill>
                <a:latin typeface="Arial"/>
                <a:cs typeface="Arial"/>
              </a:rPr>
              <a:t>unintended </a:t>
            </a:r>
            <a:r>
              <a:rPr lang="en-US" sz="1200" spc="-20" dirty="0">
                <a:solidFill>
                  <a:srgbClr val="231F20"/>
                </a:solidFill>
                <a:latin typeface="Arial"/>
                <a:cs typeface="Arial"/>
              </a:rPr>
              <a:t>effect </a:t>
            </a:r>
            <a:r>
              <a:rPr lang="en-US" sz="1200" dirty="0">
                <a:solidFill>
                  <a:srgbClr val="231F20"/>
                </a:solidFill>
                <a:latin typeface="Arial"/>
                <a:cs typeface="Arial"/>
              </a:rPr>
              <a:t>of </a:t>
            </a:r>
            <a:r>
              <a:rPr lang="en-US" sz="1200" spc="-20" dirty="0">
                <a:solidFill>
                  <a:srgbClr val="231F20"/>
                </a:solidFill>
                <a:latin typeface="Arial"/>
                <a:cs typeface="Arial"/>
              </a:rPr>
              <a:t>conferring </a:t>
            </a:r>
            <a:r>
              <a:rPr lang="en-US" sz="1200" spc="-50" dirty="0">
                <a:solidFill>
                  <a:srgbClr val="231F20"/>
                </a:solidFill>
                <a:latin typeface="Arial"/>
                <a:cs typeface="Arial"/>
              </a:rPr>
              <a:t>advantage </a:t>
            </a:r>
            <a:r>
              <a:rPr lang="en-US" sz="1200" spc="20" dirty="0">
                <a:solidFill>
                  <a:srgbClr val="231F20"/>
                </a:solidFill>
                <a:latin typeface="Arial"/>
                <a:cs typeface="Arial"/>
              </a:rPr>
              <a:t>to </a:t>
            </a:r>
            <a:r>
              <a:rPr lang="en-US" sz="1200" spc="-60" dirty="0">
                <a:solidFill>
                  <a:srgbClr val="231F20"/>
                </a:solidFill>
                <a:latin typeface="Arial"/>
                <a:cs typeface="Arial"/>
              </a:rPr>
              <a:t>some </a:t>
            </a:r>
            <a:r>
              <a:rPr lang="en-US" sz="1200" spc="-50" dirty="0">
                <a:solidFill>
                  <a:srgbClr val="231F20"/>
                </a:solidFill>
                <a:latin typeface="Arial"/>
                <a:cs typeface="Arial"/>
              </a:rPr>
              <a:t>and </a:t>
            </a:r>
            <a:r>
              <a:rPr lang="en-US" sz="1200" spc="-45" dirty="0">
                <a:solidFill>
                  <a:srgbClr val="231F20"/>
                </a:solidFill>
                <a:latin typeface="Arial"/>
                <a:cs typeface="Arial"/>
              </a:rPr>
              <a:t>disadvantage </a:t>
            </a:r>
            <a:r>
              <a:rPr lang="en-US" sz="1200" spc="20" dirty="0">
                <a:solidFill>
                  <a:srgbClr val="231F20"/>
                </a:solidFill>
                <a:latin typeface="Arial"/>
                <a:cs typeface="Arial"/>
              </a:rPr>
              <a:t>to </a:t>
            </a:r>
            <a:r>
              <a:rPr lang="en-US" sz="1200" spc="-30" dirty="0">
                <a:solidFill>
                  <a:srgbClr val="231F20"/>
                </a:solidFill>
                <a:latin typeface="Arial"/>
                <a:cs typeface="Arial"/>
              </a:rPr>
              <a:t>others.</a:t>
            </a:r>
            <a:r>
              <a:rPr lang="en-US" spc="-30" dirty="0">
                <a:solidFill>
                  <a:srgbClr val="231F20"/>
                </a:solidFill>
                <a:latin typeface="Arial"/>
                <a:cs typeface="Arial"/>
              </a:rPr>
              <a:t> </a:t>
            </a:r>
            <a:r>
              <a:rPr lang="en-US" sz="1200" spc="-30" dirty="0">
                <a:solidFill>
                  <a:srgbClr val="231F20"/>
                </a:solidFill>
                <a:latin typeface="Arial"/>
                <a:cs typeface="Arial"/>
              </a:rPr>
              <a:t> </a:t>
            </a:r>
            <a:r>
              <a:rPr lang="en-US" sz="1200" spc="-70" dirty="0">
                <a:solidFill>
                  <a:srgbClr val="231F20"/>
                </a:solidFill>
                <a:latin typeface="Arial"/>
                <a:cs typeface="Arial"/>
              </a:rPr>
              <a:t>Please </a:t>
            </a:r>
            <a:r>
              <a:rPr lang="en-US" sz="1200" spc="-55" dirty="0">
                <a:solidFill>
                  <a:srgbClr val="231F20"/>
                </a:solidFill>
                <a:latin typeface="Arial"/>
                <a:cs typeface="Arial"/>
              </a:rPr>
              <a:t>be aware </a:t>
            </a:r>
            <a:r>
              <a:rPr lang="en-US" sz="1200" spc="5" dirty="0">
                <a:solidFill>
                  <a:srgbClr val="231F20"/>
                </a:solidFill>
                <a:latin typeface="Arial"/>
                <a:cs typeface="Arial"/>
              </a:rPr>
              <a:t>that </a:t>
            </a:r>
            <a:r>
              <a:rPr lang="en-US" sz="1200" spc="-60" dirty="0">
                <a:solidFill>
                  <a:srgbClr val="231F20"/>
                </a:solidFill>
                <a:latin typeface="Arial"/>
                <a:cs typeface="Arial"/>
              </a:rPr>
              <a:t>biases </a:t>
            </a:r>
            <a:r>
              <a:rPr lang="en-US" sz="1200" spc="-50" dirty="0">
                <a:solidFill>
                  <a:srgbClr val="231F20"/>
                </a:solidFill>
                <a:latin typeface="Arial"/>
                <a:cs typeface="Arial"/>
              </a:rPr>
              <a:t>are </a:t>
            </a:r>
            <a:r>
              <a:rPr lang="en-US" sz="1200" spc="5" dirty="0">
                <a:solidFill>
                  <a:srgbClr val="231F20"/>
                </a:solidFill>
                <a:latin typeface="Arial"/>
                <a:cs typeface="Arial"/>
              </a:rPr>
              <a:t>not </a:t>
            </a:r>
            <a:r>
              <a:rPr lang="en-US" spc="-60" dirty="0">
                <a:solidFill>
                  <a:srgbClr val="231F20"/>
                </a:solidFill>
                <a:latin typeface="Arial"/>
                <a:cs typeface="Arial"/>
              </a:rPr>
              <a:t>necessarily </a:t>
            </a:r>
            <a:r>
              <a:rPr lang="en-US" spc="-85" dirty="0">
                <a:solidFill>
                  <a:srgbClr val="231F20"/>
                </a:solidFill>
                <a:latin typeface="Arial"/>
                <a:cs typeface="Arial"/>
              </a:rPr>
              <a:t>a  </a:t>
            </a:r>
            <a:r>
              <a:rPr lang="en-US" sz="1200" spc="-55" dirty="0">
                <a:solidFill>
                  <a:srgbClr val="231F20"/>
                </a:solidFill>
                <a:latin typeface="Arial"/>
                <a:cs typeface="Arial"/>
              </a:rPr>
              <a:t>bad </a:t>
            </a:r>
            <a:r>
              <a:rPr lang="en-US" sz="1200" spc="-20" dirty="0">
                <a:solidFill>
                  <a:srgbClr val="231F20"/>
                </a:solidFill>
                <a:latin typeface="Arial"/>
                <a:cs typeface="Arial"/>
              </a:rPr>
              <a:t>thing, </a:t>
            </a:r>
            <a:r>
              <a:rPr lang="en-US" sz="1200" spc="-40" dirty="0">
                <a:solidFill>
                  <a:srgbClr val="231F20"/>
                </a:solidFill>
                <a:latin typeface="Arial"/>
                <a:cs typeface="Arial"/>
              </a:rPr>
              <a:t>however </a:t>
            </a:r>
            <a:r>
              <a:rPr lang="en-US" sz="1200" spc="45" dirty="0">
                <a:solidFill>
                  <a:srgbClr val="231F20"/>
                </a:solidFill>
                <a:latin typeface="Arial"/>
                <a:cs typeface="Arial"/>
              </a:rPr>
              <a:t>it </a:t>
            </a:r>
            <a:r>
              <a:rPr lang="en-US" sz="1200" spc="-35" dirty="0">
                <a:solidFill>
                  <a:srgbClr val="231F20"/>
                </a:solidFill>
                <a:latin typeface="Arial"/>
                <a:cs typeface="Arial"/>
              </a:rPr>
              <a:t>is </a:t>
            </a:r>
            <a:r>
              <a:rPr lang="en-US" sz="1200" spc="-5" dirty="0">
                <a:solidFill>
                  <a:srgbClr val="231F20"/>
                </a:solidFill>
                <a:latin typeface="Arial"/>
                <a:cs typeface="Arial"/>
              </a:rPr>
              <a:t>important </a:t>
            </a:r>
            <a:r>
              <a:rPr lang="en-US" sz="1200" spc="20" dirty="0">
                <a:solidFill>
                  <a:srgbClr val="231F20"/>
                </a:solidFill>
                <a:latin typeface="Arial"/>
                <a:cs typeface="Arial"/>
              </a:rPr>
              <a:t>to </a:t>
            </a:r>
            <a:r>
              <a:rPr lang="en-US" sz="1200" spc="-55" dirty="0">
                <a:solidFill>
                  <a:srgbClr val="231F20"/>
                </a:solidFill>
                <a:latin typeface="Arial"/>
                <a:cs typeface="Arial"/>
              </a:rPr>
              <a:t>be aware </a:t>
            </a:r>
            <a:r>
              <a:rPr lang="en-US" sz="1200" dirty="0">
                <a:solidFill>
                  <a:srgbClr val="231F20"/>
                </a:solidFill>
                <a:latin typeface="Arial"/>
                <a:cs typeface="Arial"/>
              </a:rPr>
              <a:t>of </a:t>
            </a:r>
            <a:r>
              <a:rPr lang="en-US" sz="1200" spc="-20" dirty="0">
                <a:solidFill>
                  <a:srgbClr val="231F20"/>
                </a:solidFill>
                <a:latin typeface="Arial"/>
                <a:cs typeface="Arial"/>
              </a:rPr>
              <a:t>them </a:t>
            </a:r>
            <a:r>
              <a:rPr lang="en-US" sz="1200" spc="-50" dirty="0">
                <a:solidFill>
                  <a:srgbClr val="231F20"/>
                </a:solidFill>
                <a:latin typeface="Arial"/>
                <a:cs typeface="Arial"/>
              </a:rPr>
              <a:t>and </a:t>
            </a:r>
            <a:r>
              <a:rPr lang="en-US" sz="1200" spc="20" dirty="0">
                <a:solidFill>
                  <a:srgbClr val="231F20"/>
                </a:solidFill>
                <a:latin typeface="Arial"/>
                <a:cs typeface="Arial"/>
              </a:rPr>
              <a:t>to</a:t>
            </a:r>
            <a:r>
              <a:rPr lang="en-US" spc="20" dirty="0">
                <a:solidFill>
                  <a:srgbClr val="231F20"/>
                </a:solidFill>
                <a:latin typeface="Arial"/>
                <a:cs typeface="Arial"/>
              </a:rPr>
              <a:t> </a:t>
            </a:r>
            <a:r>
              <a:rPr lang="en-US" sz="1200" spc="-15" dirty="0">
                <a:solidFill>
                  <a:srgbClr val="231F20"/>
                </a:solidFill>
                <a:latin typeface="Arial"/>
                <a:cs typeface="Arial"/>
              </a:rPr>
              <a:t>reflect</a:t>
            </a:r>
            <a:r>
              <a:rPr lang="en-US" sz="1200" spc="-55" dirty="0">
                <a:solidFill>
                  <a:srgbClr val="231F20"/>
                </a:solidFill>
                <a:latin typeface="Arial"/>
                <a:cs typeface="Arial"/>
              </a:rPr>
              <a:t> </a:t>
            </a:r>
            <a:r>
              <a:rPr lang="en-US" sz="1200" spc="-30" dirty="0">
                <a:solidFill>
                  <a:srgbClr val="231F20"/>
                </a:solidFill>
                <a:latin typeface="Arial"/>
                <a:cs typeface="Arial"/>
              </a:rPr>
              <a:t>on</a:t>
            </a:r>
            <a:r>
              <a:rPr lang="en-US" sz="1200" spc="-55" dirty="0">
                <a:solidFill>
                  <a:srgbClr val="231F20"/>
                </a:solidFill>
                <a:latin typeface="Arial"/>
                <a:cs typeface="Arial"/>
              </a:rPr>
              <a:t> </a:t>
            </a:r>
            <a:r>
              <a:rPr lang="en-US" sz="1200" spc="-30" dirty="0">
                <a:solidFill>
                  <a:srgbClr val="231F20"/>
                </a:solidFill>
                <a:latin typeface="Arial"/>
                <a:cs typeface="Arial"/>
              </a:rPr>
              <a:t>how</a:t>
            </a:r>
            <a:r>
              <a:rPr lang="en-US" sz="1200" spc="-55" dirty="0">
                <a:solidFill>
                  <a:srgbClr val="231F20"/>
                </a:solidFill>
                <a:latin typeface="Arial"/>
                <a:cs typeface="Arial"/>
              </a:rPr>
              <a:t> </a:t>
            </a:r>
            <a:r>
              <a:rPr lang="en-US" sz="1200" spc="-50" dirty="0">
                <a:solidFill>
                  <a:srgbClr val="231F20"/>
                </a:solidFill>
                <a:latin typeface="Arial"/>
                <a:cs typeface="Arial"/>
              </a:rPr>
              <a:t>are</a:t>
            </a:r>
            <a:r>
              <a:rPr lang="en-US" sz="1200" spc="-55" dirty="0">
                <a:solidFill>
                  <a:srgbClr val="231F20"/>
                </a:solidFill>
                <a:latin typeface="Arial"/>
                <a:cs typeface="Arial"/>
              </a:rPr>
              <a:t> </a:t>
            </a:r>
            <a:r>
              <a:rPr lang="en-US" sz="1200" spc="-15" dirty="0">
                <a:solidFill>
                  <a:srgbClr val="231F20"/>
                </a:solidFill>
                <a:latin typeface="Arial"/>
                <a:cs typeface="Arial"/>
              </a:rPr>
              <a:t>our</a:t>
            </a:r>
            <a:r>
              <a:rPr lang="en-US" sz="1200" spc="-55" dirty="0">
                <a:solidFill>
                  <a:srgbClr val="231F20"/>
                </a:solidFill>
                <a:latin typeface="Arial"/>
                <a:cs typeface="Arial"/>
              </a:rPr>
              <a:t> </a:t>
            </a:r>
            <a:r>
              <a:rPr lang="en-US" sz="1200" spc="-60" dirty="0">
                <a:solidFill>
                  <a:srgbClr val="231F20"/>
                </a:solidFill>
                <a:latin typeface="Arial"/>
                <a:cs typeface="Arial"/>
              </a:rPr>
              <a:t>biases</a:t>
            </a:r>
            <a:r>
              <a:rPr lang="en-US" sz="1200" spc="-55" dirty="0">
                <a:solidFill>
                  <a:srgbClr val="231F20"/>
                </a:solidFill>
                <a:latin typeface="Arial"/>
                <a:cs typeface="Arial"/>
              </a:rPr>
              <a:t> </a:t>
            </a:r>
            <a:r>
              <a:rPr lang="en-US" spc="-20" dirty="0">
                <a:solidFill>
                  <a:srgbClr val="231F20"/>
                </a:solidFill>
                <a:latin typeface="Arial"/>
                <a:cs typeface="Arial"/>
              </a:rPr>
              <a:t>influence</a:t>
            </a:r>
            <a:r>
              <a:rPr lang="en-US" sz="1200" spc="-55" dirty="0">
                <a:solidFill>
                  <a:srgbClr val="231F20"/>
                </a:solidFill>
                <a:latin typeface="Arial"/>
                <a:cs typeface="Arial"/>
              </a:rPr>
              <a:t> </a:t>
            </a:r>
            <a:r>
              <a:rPr lang="en-US" sz="1200" spc="-30" dirty="0">
                <a:solidFill>
                  <a:srgbClr val="231F20"/>
                </a:solidFill>
                <a:latin typeface="Arial"/>
                <a:cs typeface="Arial"/>
              </a:rPr>
              <a:t>how</a:t>
            </a:r>
            <a:r>
              <a:rPr lang="en-US" sz="1200" spc="-55" dirty="0">
                <a:solidFill>
                  <a:srgbClr val="231F20"/>
                </a:solidFill>
                <a:latin typeface="Arial"/>
                <a:cs typeface="Arial"/>
              </a:rPr>
              <a:t> we </a:t>
            </a:r>
            <a:r>
              <a:rPr lang="en-US" sz="1200" spc="-75" dirty="0">
                <a:solidFill>
                  <a:srgbClr val="231F20"/>
                </a:solidFill>
                <a:latin typeface="Arial"/>
                <a:cs typeface="Arial"/>
              </a:rPr>
              <a:t>see</a:t>
            </a:r>
            <a:r>
              <a:rPr lang="en-US" sz="1200" spc="-55" dirty="0">
                <a:solidFill>
                  <a:srgbClr val="231F20"/>
                </a:solidFill>
                <a:latin typeface="Arial"/>
                <a:cs typeface="Arial"/>
              </a:rPr>
              <a:t> </a:t>
            </a:r>
            <a:r>
              <a:rPr lang="en-US" sz="1200" spc="-10" dirty="0">
                <a:solidFill>
                  <a:srgbClr val="231F20"/>
                </a:solidFill>
                <a:latin typeface="Arial"/>
                <a:cs typeface="Arial"/>
              </a:rPr>
              <a:t>the</a:t>
            </a:r>
            <a:r>
              <a:rPr lang="en-US" sz="1200" spc="-50" dirty="0">
                <a:solidFill>
                  <a:srgbClr val="231F20"/>
                </a:solidFill>
                <a:latin typeface="Arial"/>
                <a:cs typeface="Arial"/>
              </a:rPr>
              <a:t> </a:t>
            </a:r>
            <a:r>
              <a:rPr lang="en-US" sz="1200" spc="-25" dirty="0">
                <a:solidFill>
                  <a:srgbClr val="231F20"/>
                </a:solidFill>
                <a:latin typeface="Arial"/>
                <a:cs typeface="Arial"/>
              </a:rPr>
              <a:t>world.</a:t>
            </a:r>
            <a:endParaRPr lang="en-US" sz="1200"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13</a:t>
            </a:fld>
            <a:endParaRPr lang="en-US"/>
          </a:p>
        </p:txBody>
      </p:sp>
    </p:spTree>
    <p:extLst>
      <p:ext uri="{BB962C8B-B14F-4D97-AF65-F5344CB8AC3E}">
        <p14:creationId xmlns:p14="http://schemas.microsoft.com/office/powerpoint/2010/main" val="891598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Give participants a 1-2 minute warning before closing the breakout rooms to allow for closure in conversations. Ask one person from each group to share key insights from their group, without naming their colleagues or exposing sensitive details. </a:t>
            </a:r>
          </a:p>
          <a:p>
            <a:pPr>
              <a:defRPr/>
            </a:pPr>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14</a:t>
            </a:fld>
            <a:endParaRPr lang="en-US"/>
          </a:p>
        </p:txBody>
      </p:sp>
    </p:spTree>
    <p:extLst>
      <p:ext uri="{BB962C8B-B14F-4D97-AF65-F5344CB8AC3E}">
        <p14:creationId xmlns:p14="http://schemas.microsoft.com/office/powerpoint/2010/main" val="887747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Consolidation: Ask participants, </a:t>
            </a:r>
            <a:r>
              <a:rPr lang="en-US" i="1" dirty="0"/>
              <a:t>what are the High-5 Elements of Effective Communication?</a:t>
            </a:r>
            <a:r>
              <a:rPr lang="en-US" dirty="0"/>
              <a:t> Participants may name one or all five. </a:t>
            </a:r>
            <a:r>
              <a:rPr lang="en-US" dirty="0">
                <a:cs typeface="+mn-lt"/>
              </a:rPr>
              <a:t/>
            </a:r>
            <a:br>
              <a:rPr lang="en-US" dirty="0">
                <a:cs typeface="+mn-lt"/>
              </a:rPr>
            </a:br>
            <a:r>
              <a:rPr lang="en-US" dirty="0"/>
              <a:t>We learn by exposure and practice. </a:t>
            </a:r>
          </a:p>
        </p:txBody>
      </p:sp>
      <p:sp>
        <p:nvSpPr>
          <p:cNvPr id="4" name="Slide Number Placeholder 3"/>
          <p:cNvSpPr>
            <a:spLocks noGrp="1"/>
          </p:cNvSpPr>
          <p:nvPr>
            <p:ph type="sldNum" sz="quarter" idx="5"/>
          </p:nvPr>
        </p:nvSpPr>
        <p:spPr/>
        <p:txBody>
          <a:bodyPr/>
          <a:lstStyle/>
          <a:p>
            <a:fld id="{3A51FE3D-A77A-45B8-8A34-524A25992A1E}" type="slidenum">
              <a:rPr lang="en-US" smtClean="0"/>
              <a:t>15</a:t>
            </a:fld>
            <a:endParaRPr lang="en-US"/>
          </a:p>
        </p:txBody>
      </p:sp>
    </p:spTree>
    <p:extLst>
      <p:ext uri="{BB962C8B-B14F-4D97-AF65-F5344CB8AC3E}">
        <p14:creationId xmlns:p14="http://schemas.microsoft.com/office/powerpoint/2010/main" val="647748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spc="-65" dirty="0">
                <a:solidFill>
                  <a:srgbClr val="231F20"/>
                </a:solidFill>
                <a:latin typeface="Arial"/>
                <a:cs typeface="Arial"/>
              </a:rPr>
              <a:t>Spend </a:t>
            </a:r>
            <a:r>
              <a:rPr lang="en-US" sz="1200" spc="-60" dirty="0">
                <a:solidFill>
                  <a:srgbClr val="231F20"/>
                </a:solidFill>
                <a:latin typeface="Arial"/>
                <a:cs typeface="Arial"/>
              </a:rPr>
              <a:t>some </a:t>
            </a:r>
            <a:r>
              <a:rPr lang="en-US" sz="1200" spc="-5" dirty="0">
                <a:solidFill>
                  <a:srgbClr val="231F20"/>
                </a:solidFill>
                <a:latin typeface="Arial"/>
                <a:cs typeface="Arial"/>
              </a:rPr>
              <a:t>time </a:t>
            </a:r>
            <a:r>
              <a:rPr lang="en-US" sz="1200" spc="-45" dirty="0">
                <a:solidFill>
                  <a:srgbClr val="231F20"/>
                </a:solidFill>
                <a:latin typeface="Arial"/>
                <a:cs typeface="Arial"/>
              </a:rPr>
              <a:t>engaging </a:t>
            </a:r>
            <a:r>
              <a:rPr lang="en-US" sz="1200" spc="-10" dirty="0">
                <a:solidFill>
                  <a:srgbClr val="231F20"/>
                </a:solidFill>
                <a:latin typeface="Arial"/>
                <a:cs typeface="Arial"/>
              </a:rPr>
              <a:t>the </a:t>
            </a:r>
            <a:r>
              <a:rPr lang="en-US" sz="1200" spc="-20" dirty="0">
                <a:solidFill>
                  <a:srgbClr val="231F20"/>
                </a:solidFill>
                <a:latin typeface="Arial"/>
                <a:cs typeface="Arial"/>
              </a:rPr>
              <a:t>participants </a:t>
            </a:r>
            <a:r>
              <a:rPr lang="en-US" sz="1200" dirty="0">
                <a:solidFill>
                  <a:srgbClr val="231F20"/>
                </a:solidFill>
                <a:latin typeface="Arial"/>
                <a:cs typeface="Arial"/>
              </a:rPr>
              <a:t>in </a:t>
            </a:r>
            <a:r>
              <a:rPr lang="en-US" sz="1200" spc="-85" dirty="0">
                <a:solidFill>
                  <a:srgbClr val="231F20"/>
                </a:solidFill>
                <a:latin typeface="Arial"/>
                <a:cs typeface="Arial"/>
              </a:rPr>
              <a:t>a </a:t>
            </a:r>
            <a:r>
              <a:rPr lang="en-US" sz="1200" spc="-35" dirty="0">
                <a:solidFill>
                  <a:srgbClr val="231F20"/>
                </a:solidFill>
                <a:latin typeface="Arial"/>
                <a:cs typeface="Arial"/>
              </a:rPr>
              <a:t>dialogue </a:t>
            </a:r>
            <a:r>
              <a:rPr lang="en-US" sz="1200" spc="-25" dirty="0">
                <a:solidFill>
                  <a:srgbClr val="231F20"/>
                </a:solidFill>
                <a:latin typeface="Arial"/>
                <a:cs typeface="Arial"/>
              </a:rPr>
              <a:t>about </a:t>
            </a:r>
            <a:r>
              <a:rPr lang="en-US" sz="1200" spc="-30" dirty="0">
                <a:solidFill>
                  <a:srgbClr val="231F20"/>
                </a:solidFill>
                <a:latin typeface="Arial"/>
                <a:cs typeface="Arial"/>
              </a:rPr>
              <a:t>how </a:t>
            </a:r>
            <a:r>
              <a:rPr lang="en-US" sz="1200" spc="-20" dirty="0">
                <a:solidFill>
                  <a:srgbClr val="231F20"/>
                </a:solidFill>
                <a:latin typeface="Arial"/>
                <a:cs typeface="Arial"/>
              </a:rPr>
              <a:t>they</a:t>
            </a:r>
            <a:r>
              <a:rPr lang="en-US" spc="-180" dirty="0">
                <a:solidFill>
                  <a:srgbClr val="231F20"/>
                </a:solidFill>
                <a:latin typeface="Arial"/>
                <a:cs typeface="Arial"/>
              </a:rPr>
              <a:t>  </a:t>
            </a:r>
            <a:r>
              <a:rPr lang="en-US" sz="1200" spc="-55" dirty="0">
                <a:solidFill>
                  <a:srgbClr val="231F20"/>
                </a:solidFill>
                <a:latin typeface="Arial"/>
                <a:cs typeface="Arial"/>
              </a:rPr>
              <a:t>may </a:t>
            </a:r>
            <a:r>
              <a:rPr lang="en-US" spc="-55" dirty="0">
                <a:solidFill>
                  <a:srgbClr val="231F20"/>
                </a:solidFill>
                <a:latin typeface="Arial"/>
                <a:cs typeface="Arial"/>
              </a:rPr>
              <a:t>already</a:t>
            </a:r>
            <a:r>
              <a:rPr lang="en-US" spc="-95" dirty="0">
                <a:solidFill>
                  <a:srgbClr val="231F20"/>
                </a:solidFill>
                <a:latin typeface="Arial"/>
                <a:cs typeface="Arial"/>
              </a:rPr>
              <a:t> </a:t>
            </a:r>
            <a:r>
              <a:rPr lang="en-US" sz="1200" spc="-55" dirty="0">
                <a:solidFill>
                  <a:srgbClr val="231F20"/>
                </a:solidFill>
                <a:latin typeface="Arial"/>
                <a:cs typeface="Arial"/>
              </a:rPr>
              <a:t>be </a:t>
            </a:r>
            <a:r>
              <a:rPr lang="en-US" spc="-50" dirty="0">
                <a:solidFill>
                  <a:srgbClr val="231F20"/>
                </a:solidFill>
                <a:latin typeface="Arial"/>
                <a:cs typeface="Arial"/>
              </a:rPr>
              <a:t>ap</a:t>
            </a:r>
            <a:r>
              <a:rPr lang="en-US" spc="-15" dirty="0">
                <a:solidFill>
                  <a:srgbClr val="231F20"/>
                </a:solidFill>
                <a:latin typeface="Arial"/>
                <a:cs typeface="Arial"/>
              </a:rPr>
              <a:t>plying</a:t>
            </a:r>
            <a:r>
              <a:rPr lang="en-US" sz="1200" spc="-15" dirty="0">
                <a:solidFill>
                  <a:srgbClr val="231F20"/>
                </a:solidFill>
                <a:latin typeface="Arial"/>
                <a:cs typeface="Arial"/>
              </a:rPr>
              <a:t> </a:t>
            </a:r>
            <a:r>
              <a:rPr lang="en-US" sz="1200" spc="-10" dirty="0">
                <a:solidFill>
                  <a:srgbClr val="231F20"/>
                </a:solidFill>
                <a:latin typeface="Arial"/>
                <a:cs typeface="Arial"/>
              </a:rPr>
              <a:t>the </a:t>
            </a:r>
            <a:r>
              <a:rPr lang="en-US" spc="-35" dirty="0">
                <a:solidFill>
                  <a:srgbClr val="231F20"/>
                </a:solidFill>
                <a:latin typeface="Arial"/>
                <a:cs typeface="Arial"/>
              </a:rPr>
              <a:t>High-5</a:t>
            </a:r>
            <a:r>
              <a:rPr lang="en-US" sz="1200" spc="-35" dirty="0">
                <a:solidFill>
                  <a:srgbClr val="231F20"/>
                </a:solidFill>
                <a:latin typeface="Arial"/>
                <a:cs typeface="Arial"/>
              </a:rPr>
              <a:t> elements </a:t>
            </a:r>
            <a:r>
              <a:rPr lang="en-US" spc="-20" dirty="0">
                <a:solidFill>
                  <a:srgbClr val="231F20"/>
                </a:solidFill>
                <a:latin typeface="Arial"/>
                <a:cs typeface="Arial"/>
              </a:rPr>
              <a:t>during their work. </a:t>
            </a:r>
            <a:endParaRPr lang="en-US" sz="1200" spc="-40" dirty="0">
              <a:solidFill>
                <a:srgbClr val="231F20"/>
              </a:solidFill>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16</a:t>
            </a:fld>
            <a:endParaRPr lang="en-US"/>
          </a:p>
        </p:txBody>
      </p:sp>
    </p:spTree>
    <p:extLst>
      <p:ext uri="{BB962C8B-B14F-4D97-AF65-F5344CB8AC3E}">
        <p14:creationId xmlns:p14="http://schemas.microsoft.com/office/powerpoint/2010/main" val="136718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pc="35" dirty="0">
                <a:solidFill>
                  <a:srgbClr val="231F20"/>
                </a:solidFill>
                <a:latin typeface="Arial"/>
                <a:cs typeface="Arial"/>
              </a:rPr>
              <a:t>The</a:t>
            </a:r>
            <a:r>
              <a:rPr lang="en-US" sz="1200" spc="-50" dirty="0">
                <a:solidFill>
                  <a:srgbClr val="231F20"/>
                </a:solidFill>
                <a:latin typeface="Arial"/>
                <a:cs typeface="Arial"/>
              </a:rPr>
              <a:t> </a:t>
            </a:r>
            <a:r>
              <a:rPr lang="en-US" spc="-15" dirty="0">
                <a:solidFill>
                  <a:srgbClr val="231F20"/>
                </a:solidFill>
                <a:latin typeface="Arial"/>
                <a:cs typeface="Arial"/>
              </a:rPr>
              <a:t>High-</a:t>
            </a:r>
            <a:r>
              <a:rPr lang="en-US" spc="-140" dirty="0">
                <a:solidFill>
                  <a:srgbClr val="231F20"/>
                </a:solidFill>
                <a:latin typeface="Arial"/>
                <a:cs typeface="Arial"/>
              </a:rPr>
              <a:t>5</a:t>
            </a:r>
            <a:r>
              <a:rPr lang="en-US" sz="1200" spc="-45" dirty="0">
                <a:solidFill>
                  <a:srgbClr val="231F20"/>
                </a:solidFill>
                <a:latin typeface="Arial"/>
                <a:cs typeface="Arial"/>
              </a:rPr>
              <a:t> </a:t>
            </a:r>
            <a:r>
              <a:rPr lang="en-US" spc="-35" dirty="0">
                <a:solidFill>
                  <a:srgbClr val="231F20"/>
                </a:solidFill>
                <a:latin typeface="Arial"/>
                <a:cs typeface="Arial"/>
              </a:rPr>
              <a:t>Elements</a:t>
            </a:r>
            <a:r>
              <a:rPr lang="en-US" spc="-50" dirty="0">
                <a:solidFill>
                  <a:srgbClr val="231F20"/>
                </a:solidFill>
                <a:latin typeface="Arial"/>
                <a:cs typeface="Arial"/>
              </a:rPr>
              <a:t> </a:t>
            </a:r>
            <a:r>
              <a:rPr lang="en-US" sz="1200" spc="-50" dirty="0">
                <a:solidFill>
                  <a:srgbClr val="231F20"/>
                </a:solidFill>
                <a:latin typeface="Arial"/>
                <a:cs typeface="Arial"/>
              </a:rPr>
              <a:t>are </a:t>
            </a:r>
            <a:r>
              <a:rPr lang="en-US" sz="1200" spc="-10" dirty="0">
                <a:solidFill>
                  <a:srgbClr val="231F20"/>
                </a:solidFill>
                <a:latin typeface="Arial"/>
                <a:cs typeface="Arial"/>
              </a:rPr>
              <a:t>the</a:t>
            </a:r>
            <a:r>
              <a:rPr lang="en-US" sz="1200" spc="-50" dirty="0">
                <a:solidFill>
                  <a:srgbClr val="231F20"/>
                </a:solidFill>
                <a:latin typeface="Arial"/>
                <a:cs typeface="Arial"/>
              </a:rPr>
              <a:t> </a:t>
            </a:r>
            <a:r>
              <a:rPr lang="en-US" sz="1200" spc="-15" dirty="0">
                <a:solidFill>
                  <a:srgbClr val="231F20"/>
                </a:solidFill>
                <a:latin typeface="Arial"/>
                <a:cs typeface="Arial"/>
              </a:rPr>
              <a:t>foundation</a:t>
            </a:r>
            <a:r>
              <a:rPr lang="en-US" sz="1200" spc="-45" dirty="0">
                <a:solidFill>
                  <a:srgbClr val="231F20"/>
                </a:solidFill>
                <a:latin typeface="Arial"/>
                <a:cs typeface="Arial"/>
              </a:rPr>
              <a:t> </a:t>
            </a:r>
            <a:r>
              <a:rPr lang="en-US" sz="1200" dirty="0">
                <a:solidFill>
                  <a:srgbClr val="231F20"/>
                </a:solidFill>
                <a:latin typeface="Arial"/>
                <a:cs typeface="Arial"/>
              </a:rPr>
              <a:t>for</a:t>
            </a:r>
            <a:r>
              <a:rPr lang="en-US" sz="1200" spc="-50" dirty="0">
                <a:solidFill>
                  <a:srgbClr val="231F20"/>
                </a:solidFill>
                <a:latin typeface="Arial"/>
                <a:cs typeface="Arial"/>
              </a:rPr>
              <a:t> </a:t>
            </a:r>
            <a:r>
              <a:rPr lang="en-US" sz="1200" spc="-25" dirty="0">
                <a:solidFill>
                  <a:srgbClr val="231F20"/>
                </a:solidFill>
                <a:latin typeface="Arial"/>
                <a:cs typeface="Arial"/>
              </a:rPr>
              <a:t>effective</a:t>
            </a:r>
            <a:r>
              <a:rPr lang="en-US" spc="-50" dirty="0">
                <a:solidFill>
                  <a:srgbClr val="231F20"/>
                </a:solidFill>
                <a:latin typeface="Arial"/>
                <a:cs typeface="Arial"/>
              </a:rPr>
              <a:t> </a:t>
            </a:r>
            <a:r>
              <a:rPr lang="en-US" sz="1200" spc="-10" dirty="0">
                <a:solidFill>
                  <a:srgbClr val="231F20"/>
                </a:solidFill>
                <a:latin typeface="Arial"/>
                <a:cs typeface="Arial"/>
              </a:rPr>
              <a:t>culturally</a:t>
            </a:r>
            <a:r>
              <a:rPr lang="en-US" sz="1200" spc="-45" dirty="0">
                <a:solidFill>
                  <a:srgbClr val="231F20"/>
                </a:solidFill>
                <a:latin typeface="Arial"/>
                <a:cs typeface="Arial"/>
              </a:rPr>
              <a:t> </a:t>
            </a:r>
            <a:r>
              <a:rPr lang="en-US" sz="1200" spc="-5" dirty="0">
                <a:solidFill>
                  <a:srgbClr val="231F20"/>
                </a:solidFill>
                <a:latin typeface="Arial"/>
                <a:cs typeface="Arial"/>
              </a:rPr>
              <a:t>intelligent</a:t>
            </a:r>
            <a:r>
              <a:rPr lang="en-US" sz="1200" spc="-50" dirty="0">
                <a:solidFill>
                  <a:srgbClr val="231F20"/>
                </a:solidFill>
                <a:latin typeface="Arial"/>
                <a:cs typeface="Arial"/>
              </a:rPr>
              <a:t> </a:t>
            </a:r>
            <a:r>
              <a:rPr lang="en-US" sz="1200" spc="-45" dirty="0">
                <a:solidFill>
                  <a:srgbClr val="231F20"/>
                </a:solidFill>
                <a:latin typeface="Arial"/>
                <a:cs typeface="Arial"/>
              </a:rPr>
              <a:t>teams</a:t>
            </a:r>
            <a:r>
              <a:rPr lang="en-US" spc="-45" dirty="0">
                <a:solidFill>
                  <a:srgbClr val="231F20"/>
                </a:solidFill>
                <a:latin typeface="Arial"/>
                <a:cs typeface="Arial"/>
              </a:rPr>
              <a:t>, who communicate </a:t>
            </a:r>
            <a:r>
              <a:rPr lang="en-US" sz="1200" spc="-60" dirty="0">
                <a:solidFill>
                  <a:srgbClr val="231F20"/>
                </a:solidFill>
                <a:latin typeface="Arial"/>
                <a:cs typeface="Arial"/>
              </a:rPr>
              <a:t>across </a:t>
            </a:r>
            <a:r>
              <a:rPr lang="en-US" sz="1200" spc="-35" dirty="0">
                <a:solidFill>
                  <a:srgbClr val="231F20"/>
                </a:solidFill>
                <a:latin typeface="Arial"/>
                <a:cs typeface="Arial"/>
              </a:rPr>
              <a:t>difference. </a:t>
            </a:r>
            <a:r>
              <a:rPr lang="en-US" sz="1200" spc="-70" dirty="0">
                <a:solidFill>
                  <a:srgbClr val="231F20"/>
                </a:solidFill>
                <a:latin typeface="Arial"/>
                <a:cs typeface="Arial"/>
              </a:rPr>
              <a:t>Please </a:t>
            </a:r>
            <a:r>
              <a:rPr lang="en-US" spc="-70" dirty="0">
                <a:solidFill>
                  <a:srgbClr val="231F20"/>
                </a:solidFill>
                <a:latin typeface="Arial"/>
                <a:cs typeface="Arial"/>
              </a:rPr>
              <a:t>discuss</a:t>
            </a:r>
            <a:r>
              <a:rPr lang="en-US" spc="-10" dirty="0">
                <a:solidFill>
                  <a:srgbClr val="231F20"/>
                </a:solidFill>
                <a:latin typeface="Arial"/>
                <a:cs typeface="Arial"/>
              </a:rPr>
              <a:t> </a:t>
            </a:r>
            <a:r>
              <a:rPr lang="en-US" sz="1200" spc="10" dirty="0">
                <a:solidFill>
                  <a:srgbClr val="231F20"/>
                </a:solidFill>
                <a:latin typeface="Arial"/>
                <a:cs typeface="Arial"/>
              </a:rPr>
              <a:t>with </a:t>
            </a:r>
            <a:r>
              <a:rPr lang="en-US" sz="1200" spc="-35" dirty="0">
                <a:solidFill>
                  <a:srgbClr val="231F20"/>
                </a:solidFill>
                <a:latin typeface="Arial"/>
                <a:cs typeface="Arial"/>
              </a:rPr>
              <a:t>workshop </a:t>
            </a:r>
            <a:r>
              <a:rPr lang="en-US" sz="1200" spc="-20" dirty="0">
                <a:solidFill>
                  <a:srgbClr val="231F20"/>
                </a:solidFill>
                <a:latin typeface="Arial"/>
                <a:cs typeface="Arial"/>
              </a:rPr>
              <a:t>participants</a:t>
            </a:r>
            <a:r>
              <a:rPr lang="en-US" spc="-20" dirty="0">
                <a:solidFill>
                  <a:srgbClr val="231F20"/>
                </a:solidFill>
                <a:latin typeface="Arial"/>
                <a:cs typeface="Arial"/>
              </a:rPr>
              <a:t> </a:t>
            </a:r>
            <a:r>
              <a:rPr lang="en-US" spc="-30" dirty="0">
                <a:solidFill>
                  <a:srgbClr val="231F20"/>
                </a:solidFill>
                <a:latin typeface="Arial"/>
                <a:cs typeface="Arial"/>
              </a:rPr>
              <a:t>how </a:t>
            </a:r>
            <a:r>
              <a:rPr lang="en-US" sz="1200" spc="-60" dirty="0">
                <a:solidFill>
                  <a:srgbClr val="231F20"/>
                </a:solidFill>
                <a:latin typeface="Arial"/>
                <a:cs typeface="Arial"/>
              </a:rPr>
              <a:t>each </a:t>
            </a:r>
            <a:r>
              <a:rPr lang="en-US" sz="1200" spc="-30" dirty="0">
                <a:solidFill>
                  <a:srgbClr val="231F20"/>
                </a:solidFill>
                <a:latin typeface="Arial"/>
                <a:cs typeface="Arial"/>
              </a:rPr>
              <a:t>element </a:t>
            </a:r>
            <a:r>
              <a:rPr lang="en-US" sz="1200" dirty="0">
                <a:solidFill>
                  <a:srgbClr val="231F20"/>
                </a:solidFill>
                <a:latin typeface="Arial"/>
                <a:cs typeface="Arial"/>
              </a:rPr>
              <a:t>of </a:t>
            </a:r>
            <a:r>
              <a:rPr lang="en-US" sz="1200" spc="-10" dirty="0">
                <a:solidFill>
                  <a:srgbClr val="231F20"/>
                </a:solidFill>
                <a:latin typeface="Arial"/>
                <a:cs typeface="Arial"/>
              </a:rPr>
              <a:t>the </a:t>
            </a:r>
            <a:r>
              <a:rPr lang="en-US" sz="1200" spc="-30" dirty="0">
                <a:solidFill>
                  <a:srgbClr val="231F20"/>
                </a:solidFill>
                <a:latin typeface="Arial"/>
                <a:cs typeface="Arial"/>
              </a:rPr>
              <a:t>pyramid </a:t>
            </a:r>
            <a:r>
              <a:rPr lang="en-US" sz="1200" spc="-35" dirty="0">
                <a:solidFill>
                  <a:srgbClr val="231F20"/>
                </a:solidFill>
                <a:latin typeface="Arial"/>
                <a:cs typeface="Arial"/>
              </a:rPr>
              <a:t>is dependent </a:t>
            </a:r>
            <a:r>
              <a:rPr lang="en-US" dirty="0">
                <a:solidFill>
                  <a:srgbClr val="231F20"/>
                </a:solidFill>
                <a:latin typeface="Arial"/>
                <a:cs typeface="Arial"/>
              </a:rPr>
              <a:t>on the other elements</a:t>
            </a:r>
            <a:r>
              <a:rPr lang="en-US" sz="1200" spc="-30" dirty="0">
                <a:solidFill>
                  <a:srgbClr val="231F20"/>
                </a:solidFill>
                <a:latin typeface="Arial"/>
                <a:cs typeface="Arial"/>
              </a:rPr>
              <a:t>. </a:t>
            </a:r>
            <a:r>
              <a:rPr lang="en-US" sz="1200" spc="-55" dirty="0">
                <a:solidFill>
                  <a:srgbClr val="231F20"/>
                </a:solidFill>
                <a:latin typeface="Arial"/>
                <a:cs typeface="Arial"/>
              </a:rPr>
              <a:t>For </a:t>
            </a:r>
            <a:r>
              <a:rPr lang="en-US" spc="-50" dirty="0">
                <a:solidFill>
                  <a:srgbClr val="231F20"/>
                </a:solidFill>
                <a:latin typeface="Arial"/>
                <a:cs typeface="Arial"/>
              </a:rPr>
              <a:t>example, you </a:t>
            </a:r>
            <a:r>
              <a:rPr lang="en-US" spc="10" dirty="0">
                <a:solidFill>
                  <a:srgbClr val="231F20"/>
                </a:solidFill>
                <a:latin typeface="Arial"/>
                <a:cs typeface="Arial"/>
              </a:rPr>
              <a:t>can</a:t>
            </a:r>
            <a:r>
              <a:rPr lang="en-US" sz="1200" spc="10" dirty="0">
                <a:solidFill>
                  <a:srgbClr val="231F20"/>
                </a:solidFill>
                <a:latin typeface="Arial"/>
                <a:cs typeface="Arial"/>
              </a:rPr>
              <a:t>´t </a:t>
            </a:r>
            <a:r>
              <a:rPr lang="en-US" sz="1200" spc="-20" dirty="0">
                <a:solidFill>
                  <a:srgbClr val="231F20"/>
                </a:solidFill>
                <a:latin typeface="Arial"/>
                <a:cs typeface="Arial"/>
              </a:rPr>
              <a:t>get </a:t>
            </a:r>
            <a:r>
              <a:rPr lang="en-US" sz="1200" spc="20" dirty="0">
                <a:solidFill>
                  <a:srgbClr val="231F20"/>
                </a:solidFill>
                <a:latin typeface="Arial"/>
                <a:cs typeface="Arial"/>
              </a:rPr>
              <a:t>to </a:t>
            </a:r>
            <a:r>
              <a:rPr lang="en-US" sz="1200" spc="-25" dirty="0">
                <a:solidFill>
                  <a:srgbClr val="231F20"/>
                </a:solidFill>
                <a:latin typeface="Arial"/>
                <a:cs typeface="Arial"/>
              </a:rPr>
              <a:t>co-operation </a:t>
            </a:r>
            <a:r>
              <a:rPr lang="en-US" sz="1200" spc="5" dirty="0">
                <a:solidFill>
                  <a:srgbClr val="231F20"/>
                </a:solidFill>
                <a:latin typeface="Arial"/>
                <a:cs typeface="Arial"/>
              </a:rPr>
              <a:t>without first </a:t>
            </a:r>
            <a:r>
              <a:rPr lang="en-US" sz="1200" spc="-30" dirty="0">
                <a:solidFill>
                  <a:srgbClr val="231F20"/>
                </a:solidFill>
                <a:latin typeface="Arial"/>
                <a:cs typeface="Arial"/>
              </a:rPr>
              <a:t>evaluating </a:t>
            </a:r>
            <a:r>
              <a:rPr lang="en-US" sz="1200" spc="-10" dirty="0">
                <a:solidFill>
                  <a:srgbClr val="231F20"/>
                </a:solidFill>
                <a:latin typeface="Arial"/>
                <a:cs typeface="Arial"/>
              </a:rPr>
              <a:t>the situation</a:t>
            </a:r>
            <a:r>
              <a:rPr lang="en-US" spc="-10" dirty="0">
                <a:solidFill>
                  <a:srgbClr val="231F20"/>
                </a:solidFill>
                <a:latin typeface="Arial"/>
                <a:cs typeface="Arial"/>
              </a:rPr>
              <a:t>, </a:t>
            </a:r>
            <a:r>
              <a:rPr lang="en-US" sz="1200" spc="-30" dirty="0">
                <a:solidFill>
                  <a:srgbClr val="231F20"/>
                </a:solidFill>
                <a:latin typeface="Arial"/>
                <a:cs typeface="Arial"/>
              </a:rPr>
              <a:t>navigating</a:t>
            </a:r>
            <a:r>
              <a:rPr lang="en-US" sz="1200" spc="-170" dirty="0">
                <a:solidFill>
                  <a:srgbClr val="231F20"/>
                </a:solidFill>
                <a:latin typeface="Arial"/>
                <a:cs typeface="Arial"/>
              </a:rPr>
              <a:t> </a:t>
            </a:r>
            <a:r>
              <a:rPr lang="en-US" sz="1200" spc="-15" dirty="0">
                <a:solidFill>
                  <a:srgbClr val="231F20"/>
                </a:solidFill>
                <a:latin typeface="Arial"/>
                <a:cs typeface="Arial"/>
              </a:rPr>
              <a:t>differ</a:t>
            </a:r>
            <a:r>
              <a:rPr lang="en-US" sz="1200" spc="-65" dirty="0">
                <a:solidFill>
                  <a:srgbClr val="231F20"/>
                </a:solidFill>
                <a:latin typeface="Arial"/>
                <a:cs typeface="Arial"/>
              </a:rPr>
              <a:t>ences, </a:t>
            </a:r>
            <a:r>
              <a:rPr lang="en-US" sz="1200" spc="-15" dirty="0">
                <a:solidFill>
                  <a:srgbClr val="231F20"/>
                </a:solidFill>
                <a:latin typeface="Arial"/>
                <a:cs typeface="Arial"/>
              </a:rPr>
              <a:t>negotiating </a:t>
            </a:r>
            <a:r>
              <a:rPr lang="en-US" sz="1200" spc="-50" dirty="0">
                <a:solidFill>
                  <a:srgbClr val="231F20"/>
                </a:solidFill>
                <a:latin typeface="Arial"/>
                <a:cs typeface="Arial"/>
              </a:rPr>
              <a:t>and</a:t>
            </a:r>
            <a:r>
              <a:rPr lang="en-US" sz="1200" spc="-90" dirty="0">
                <a:solidFill>
                  <a:srgbClr val="231F20"/>
                </a:solidFill>
                <a:latin typeface="Arial"/>
                <a:cs typeface="Arial"/>
              </a:rPr>
              <a:t> </a:t>
            </a:r>
            <a:r>
              <a:rPr lang="en-US" sz="1200" spc="-30" dirty="0">
                <a:solidFill>
                  <a:srgbClr val="231F20"/>
                </a:solidFill>
                <a:latin typeface="Arial"/>
                <a:cs typeface="Arial"/>
              </a:rPr>
              <a:t>collaborating.</a:t>
            </a:r>
          </a:p>
          <a:p>
            <a:endParaRPr lang="en-US" sz="1200" spc="-30" dirty="0">
              <a:solidFill>
                <a:srgbClr val="231F20"/>
              </a:solidFill>
              <a:latin typeface="Arial"/>
              <a:cs typeface="Arial"/>
            </a:endParaRPr>
          </a:p>
          <a:p>
            <a:r>
              <a:rPr lang="en-US" sz="1200" spc="-30" dirty="0">
                <a:solidFill>
                  <a:srgbClr val="231F20"/>
                </a:solidFill>
                <a:latin typeface="Arial"/>
                <a:cs typeface="Arial"/>
              </a:rPr>
              <a:t>Please note that the first </a:t>
            </a:r>
            <a:r>
              <a:rPr lang="en-US" spc="-30" dirty="0">
                <a:solidFill>
                  <a:srgbClr val="231F20"/>
                </a:solidFill>
                <a:latin typeface="Arial"/>
                <a:cs typeface="Arial"/>
              </a:rPr>
              <a:t>two</a:t>
            </a:r>
            <a:r>
              <a:rPr lang="en-US" sz="1200" spc="-30" dirty="0">
                <a:solidFill>
                  <a:srgbClr val="231F20"/>
                </a:solidFill>
                <a:latin typeface="Arial"/>
                <a:cs typeface="Arial"/>
              </a:rPr>
              <a:t> High-5 elements focus on our inner minds while the last 3 </a:t>
            </a:r>
            <a:r>
              <a:rPr lang="en-US" spc="-30" dirty="0">
                <a:solidFill>
                  <a:srgbClr val="231F20"/>
                </a:solidFill>
                <a:latin typeface="Arial"/>
                <a:cs typeface="Arial"/>
              </a:rPr>
              <a:t>address </a:t>
            </a:r>
            <a:r>
              <a:rPr lang="en-US" sz="1200" spc="-30" dirty="0">
                <a:solidFill>
                  <a:srgbClr val="231F20"/>
                </a:solidFill>
                <a:latin typeface="Arial"/>
                <a:cs typeface="Arial"/>
              </a:rPr>
              <a:t>external</a:t>
            </a:r>
            <a:r>
              <a:rPr lang="en-US" spc="-30" dirty="0">
                <a:solidFill>
                  <a:srgbClr val="231F20"/>
                </a:solidFill>
                <a:latin typeface="Arial"/>
                <a:cs typeface="Arial"/>
              </a:rPr>
              <a:t> factors.</a:t>
            </a:r>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17</a:t>
            </a:fld>
            <a:endParaRPr lang="en-US"/>
          </a:p>
        </p:txBody>
      </p:sp>
    </p:spTree>
    <p:extLst>
      <p:ext uri="{BB962C8B-B14F-4D97-AF65-F5344CB8AC3E}">
        <p14:creationId xmlns:p14="http://schemas.microsoft.com/office/powerpoint/2010/main" val="769337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18</a:t>
            </a:fld>
            <a:endParaRPr lang="en-US"/>
          </a:p>
        </p:txBody>
      </p:sp>
    </p:spTree>
    <p:extLst>
      <p:ext uri="{BB962C8B-B14F-4D97-AF65-F5344CB8AC3E}">
        <p14:creationId xmlns:p14="http://schemas.microsoft.com/office/powerpoint/2010/main" val="2195562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5 questions can help when navigating a situation. Focus on the root of the issue, and try to identify the space between the issue itself and the ideal outcome, when determining a path forward. </a:t>
            </a:r>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19</a:t>
            </a:fld>
            <a:endParaRPr lang="en-US"/>
          </a:p>
        </p:txBody>
      </p:sp>
    </p:spTree>
    <p:extLst>
      <p:ext uri="{BB962C8B-B14F-4D97-AF65-F5344CB8AC3E}">
        <p14:creationId xmlns:p14="http://schemas.microsoft.com/office/powerpoint/2010/main" val="3493560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be mindful of stereotypes, and how can they affect effective team communication?</a:t>
            </a:r>
          </a:p>
        </p:txBody>
      </p:sp>
      <p:sp>
        <p:nvSpPr>
          <p:cNvPr id="4" name="Slide Number Placeholder 3"/>
          <p:cNvSpPr>
            <a:spLocks noGrp="1"/>
          </p:cNvSpPr>
          <p:nvPr>
            <p:ph type="sldNum" sz="quarter" idx="10"/>
          </p:nvPr>
        </p:nvSpPr>
        <p:spPr/>
        <p:txBody>
          <a:bodyPr/>
          <a:lstStyle/>
          <a:p>
            <a:fld id="{3A51FE3D-A77A-45B8-8A34-524A25992A1E}" type="slidenum">
              <a:rPr lang="en-US" smtClean="0"/>
              <a:t>21</a:t>
            </a:fld>
            <a:endParaRPr lang="en-US"/>
          </a:p>
        </p:txBody>
      </p:sp>
    </p:spTree>
    <p:extLst>
      <p:ext uri="{BB962C8B-B14F-4D97-AF65-F5344CB8AC3E}">
        <p14:creationId xmlns:p14="http://schemas.microsoft.com/office/powerpoint/2010/main" val="1297412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the group to think back to the conversation about culture and the brain, as they are introduced to differences between stereotypes and generalizations. </a:t>
            </a:r>
          </a:p>
        </p:txBody>
      </p:sp>
      <p:sp>
        <p:nvSpPr>
          <p:cNvPr id="4" name="Slide Number Placeholder 3"/>
          <p:cNvSpPr>
            <a:spLocks noGrp="1"/>
          </p:cNvSpPr>
          <p:nvPr>
            <p:ph type="sldNum" sz="quarter" idx="10"/>
          </p:nvPr>
        </p:nvSpPr>
        <p:spPr/>
        <p:txBody>
          <a:bodyPr/>
          <a:lstStyle/>
          <a:p>
            <a:fld id="{3A51FE3D-A77A-45B8-8A34-524A25992A1E}" type="slidenum">
              <a:rPr lang="en-US" smtClean="0"/>
              <a:t>22</a:t>
            </a:fld>
            <a:endParaRPr lang="en-US"/>
          </a:p>
        </p:txBody>
      </p:sp>
    </p:spTree>
    <p:extLst>
      <p:ext uri="{BB962C8B-B14F-4D97-AF65-F5344CB8AC3E}">
        <p14:creationId xmlns:p14="http://schemas.microsoft.com/office/powerpoint/2010/main" val="82197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3 characteristics are common to both generalization and bias. They are mental shortcuts that we can´t avoid. However, we can become aware of them and interrupt with intentional breaks, (such as effectively applying the High-5 communication skills), so they don´t drive how we interact in the workplace. </a:t>
            </a:r>
          </a:p>
        </p:txBody>
      </p:sp>
      <p:sp>
        <p:nvSpPr>
          <p:cNvPr id="4" name="Slide Number Placeholder 3"/>
          <p:cNvSpPr>
            <a:spLocks noGrp="1"/>
          </p:cNvSpPr>
          <p:nvPr>
            <p:ph type="sldNum" sz="quarter" idx="10"/>
          </p:nvPr>
        </p:nvSpPr>
        <p:spPr/>
        <p:txBody>
          <a:bodyPr/>
          <a:lstStyle/>
          <a:p>
            <a:fld id="{3A51FE3D-A77A-45B8-8A34-524A25992A1E}" type="slidenum">
              <a:rPr lang="en-US" smtClean="0"/>
              <a:t>23</a:t>
            </a:fld>
            <a:endParaRPr lang="en-US"/>
          </a:p>
        </p:txBody>
      </p:sp>
    </p:spTree>
    <p:extLst>
      <p:ext uri="{BB962C8B-B14F-4D97-AF65-F5344CB8AC3E}">
        <p14:creationId xmlns:p14="http://schemas.microsoft.com/office/powerpoint/2010/main" val="303181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Engage your group by asking participants to name concepts or information from your prior session, if applicable.</a:t>
            </a:r>
          </a:p>
          <a:p>
            <a:pPr>
              <a:defRPr/>
            </a:pPr>
            <a:endParaRPr lang="en-US" dirty="0"/>
          </a:p>
          <a:p>
            <a:pPr>
              <a:defRPr/>
            </a:pP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2</a:t>
            </a:fld>
            <a:endParaRPr lang="en-US"/>
          </a:p>
        </p:txBody>
      </p:sp>
    </p:spTree>
    <p:extLst>
      <p:ext uri="{BB962C8B-B14F-4D97-AF65-F5344CB8AC3E}">
        <p14:creationId xmlns:p14="http://schemas.microsoft.com/office/powerpoint/2010/main" val="2951528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explains how generalizations work.</a:t>
            </a:r>
          </a:p>
          <a:p>
            <a:endParaRPr lang="en-US" dirty="0"/>
          </a:p>
          <a:p>
            <a:r>
              <a:rPr lang="en-US" dirty="0"/>
              <a:t>PACE PLEASE RE-CREATE</a:t>
            </a:r>
          </a:p>
        </p:txBody>
      </p:sp>
      <p:sp>
        <p:nvSpPr>
          <p:cNvPr id="4" name="Slide Number Placeholder 3"/>
          <p:cNvSpPr>
            <a:spLocks noGrp="1"/>
          </p:cNvSpPr>
          <p:nvPr>
            <p:ph type="sldNum" sz="quarter" idx="5"/>
          </p:nvPr>
        </p:nvSpPr>
        <p:spPr/>
        <p:txBody>
          <a:bodyPr/>
          <a:lstStyle/>
          <a:p>
            <a:fld id="{3A51FE3D-A77A-45B8-8A34-524A25992A1E}" type="slidenum">
              <a:rPr lang="en-US" smtClean="0"/>
              <a:t>24</a:t>
            </a:fld>
            <a:endParaRPr lang="en-US"/>
          </a:p>
        </p:txBody>
      </p:sp>
    </p:spTree>
    <p:extLst>
      <p:ext uri="{BB962C8B-B14F-4D97-AF65-F5344CB8AC3E}">
        <p14:creationId xmlns:p14="http://schemas.microsoft.com/office/powerpoint/2010/main" val="1953260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25</a:t>
            </a:fld>
            <a:endParaRPr lang="en-US"/>
          </a:p>
        </p:txBody>
      </p:sp>
    </p:spTree>
    <p:extLst>
      <p:ext uri="{BB962C8B-B14F-4D97-AF65-F5344CB8AC3E}">
        <p14:creationId xmlns:p14="http://schemas.microsoft.com/office/powerpoint/2010/main" val="1989515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26</a:t>
            </a:fld>
            <a:endParaRPr lang="en-US"/>
          </a:p>
        </p:txBody>
      </p:sp>
    </p:spTree>
    <p:extLst>
      <p:ext uri="{BB962C8B-B14F-4D97-AF65-F5344CB8AC3E}">
        <p14:creationId xmlns:p14="http://schemas.microsoft.com/office/powerpoint/2010/main" val="4096621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takeaway: Stereotypes are </a:t>
            </a:r>
            <a:r>
              <a:rPr lang="en-US" i="1" dirty="0"/>
              <a:t>rigid</a:t>
            </a:r>
            <a:r>
              <a:rPr lang="en-US" dirty="0"/>
              <a:t>.  Generalizations are </a:t>
            </a:r>
            <a:r>
              <a:rPr lang="en-US" i="1" dirty="0"/>
              <a:t>flexible. </a:t>
            </a:r>
            <a:r>
              <a:rPr lang="en-US" dirty="0"/>
              <a:t>Stereotypes</a:t>
            </a:r>
            <a:r>
              <a:rPr lang="en-US" i="1" dirty="0"/>
              <a:t> determine</a:t>
            </a:r>
            <a:r>
              <a:rPr lang="en-US" dirty="0"/>
              <a:t> our reactions; cultural generalizations </a:t>
            </a:r>
            <a:r>
              <a:rPr lang="en-US" i="1" dirty="0"/>
              <a:t>inform</a:t>
            </a:r>
            <a:r>
              <a:rPr lang="en-US" dirty="0"/>
              <a:t> them.</a:t>
            </a:r>
          </a:p>
          <a:p>
            <a:endParaRPr lang="en-US" i="1" dirty="0">
              <a:cs typeface="Calibri"/>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27</a:t>
            </a:fld>
            <a:endParaRPr lang="en-US"/>
          </a:p>
        </p:txBody>
      </p:sp>
    </p:spTree>
    <p:extLst>
      <p:ext uri="{BB962C8B-B14F-4D97-AF65-F5344CB8AC3E}">
        <p14:creationId xmlns:p14="http://schemas.microsoft.com/office/powerpoint/2010/main" val="1340515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Use this chart to help illustrate characteristics</a:t>
            </a:r>
            <a:r>
              <a:rPr lang="en-US">
                <a:cs typeface="Calibri"/>
              </a:rPr>
              <a:t> of explicit and implicit bias. </a:t>
            </a:r>
            <a:endParaRPr lang="en-US"/>
          </a:p>
          <a:p>
            <a:endParaRPr lang="en-US" dirty="0"/>
          </a:p>
          <a:p>
            <a:r>
              <a:rPr lang="en-US"/>
              <a:t>Credit: OSU search advocate program (2018) all rights reserved</a:t>
            </a:r>
          </a:p>
        </p:txBody>
      </p:sp>
      <p:sp>
        <p:nvSpPr>
          <p:cNvPr id="4" name="Slide Number Placeholder 3"/>
          <p:cNvSpPr>
            <a:spLocks noGrp="1"/>
          </p:cNvSpPr>
          <p:nvPr>
            <p:ph type="sldNum" sz="quarter" idx="10"/>
          </p:nvPr>
        </p:nvSpPr>
        <p:spPr/>
        <p:txBody>
          <a:bodyPr/>
          <a:lstStyle/>
          <a:p>
            <a:fld id="{EF4D07CC-5406-4F88-8FF0-205455317027}" type="slidenum">
              <a:rPr lang="en-US" smtClean="0"/>
              <a:pPr/>
              <a:t>28</a:t>
            </a:fld>
            <a:endParaRPr lang="en-US"/>
          </a:p>
        </p:txBody>
      </p:sp>
    </p:spTree>
    <p:extLst>
      <p:ext uri="{BB962C8B-B14F-4D97-AF65-F5344CB8AC3E}">
        <p14:creationId xmlns:p14="http://schemas.microsoft.com/office/powerpoint/2010/main" val="1167847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D07CC-5406-4F88-8FF0-205455317027}" type="slidenum">
              <a:rPr lang="en-US" smtClean="0"/>
              <a:pPr/>
              <a:t>29</a:t>
            </a:fld>
            <a:endParaRPr lang="en-US"/>
          </a:p>
        </p:txBody>
      </p:sp>
    </p:spTree>
    <p:extLst>
      <p:ext uri="{BB962C8B-B14F-4D97-AF65-F5344CB8AC3E}">
        <p14:creationId xmlns:p14="http://schemas.microsoft.com/office/powerpoint/2010/main" val="263498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Ask participants to consider and describe what it looks and feels like to be their best self. What external and internal factors are present?</a:t>
            </a:r>
            <a:endParaRPr lang="en-US" dirty="0">
              <a:cs typeface="+mn-lt"/>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32</a:t>
            </a:fld>
            <a:endParaRPr lang="en-US"/>
          </a:p>
        </p:txBody>
      </p:sp>
    </p:spTree>
    <p:extLst>
      <p:ext uri="{BB962C8B-B14F-4D97-AF65-F5344CB8AC3E}">
        <p14:creationId xmlns:p14="http://schemas.microsoft.com/office/powerpoint/2010/main" val="1203766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group activities are recommended to help participants feel safer to share their opinions and experiences. We encourage you to include as many small group activities as you can accommodate. Instruct each group to designate someone to "report back" to the larger group after each breakout session. </a:t>
            </a:r>
          </a:p>
          <a:p>
            <a:r>
              <a:rPr lang="en-US" dirty="0"/>
              <a:t>While these activities are usually very helpful for participants, we recommend that you pay close attention to power dynamics within the groups and accommodate as needed to ensure that participants who belong to historically marginalized/underrepresented communities can feel as safe and included as possible.</a:t>
            </a:r>
          </a:p>
          <a:p>
            <a:endParaRPr lang="en-US" dirty="0">
              <a:cs typeface="Calibri"/>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33</a:t>
            </a:fld>
            <a:endParaRPr lang="en-US"/>
          </a:p>
        </p:txBody>
      </p:sp>
    </p:spTree>
    <p:extLst>
      <p:ext uri="{BB962C8B-B14F-4D97-AF65-F5344CB8AC3E}">
        <p14:creationId xmlns:p14="http://schemas.microsoft.com/office/powerpoint/2010/main" val="1352489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34</a:t>
            </a:fld>
            <a:endParaRPr lang="en-US"/>
          </a:p>
        </p:txBody>
      </p:sp>
    </p:spTree>
    <p:extLst>
      <p:ext uri="{BB962C8B-B14F-4D97-AF65-F5344CB8AC3E}">
        <p14:creationId xmlns:p14="http://schemas.microsoft.com/office/powerpoint/2010/main" val="3570798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case study activities, remind participants to make use of the High-5 Elements for Effective Team Communication: </a:t>
            </a:r>
          </a:p>
          <a:p>
            <a:endParaRPr lang="en-US" dirty="0"/>
          </a:p>
          <a:p>
            <a:pPr marL="514350" indent="-514350">
              <a:buFont typeface="+mj-lt"/>
              <a:buAutoNum type="arabicPeriod"/>
            </a:pPr>
            <a:r>
              <a:rPr lang="en-US" dirty="0">
                <a:latin typeface="Arial" panose="020B0604020202020204" pitchFamily="34" charset="0"/>
              </a:rPr>
              <a:t>You </a:t>
            </a:r>
            <a:r>
              <a:rPr lang="en-US" b="1" dirty="0">
                <a:solidFill>
                  <a:schemeClr val="accent2"/>
                </a:solidFill>
                <a:latin typeface="Arial" panose="020B0604020202020204" pitchFamily="34" charset="0"/>
              </a:rPr>
              <a:t>evaluate</a:t>
            </a:r>
            <a:r>
              <a:rPr lang="en-US" dirty="0">
                <a:latin typeface="Arial" panose="020B0604020202020204" pitchFamily="34" charset="0"/>
              </a:rPr>
              <a:t> what tools you’ll need</a:t>
            </a:r>
          </a:p>
          <a:p>
            <a:pPr marL="514350" indent="-514350">
              <a:buFont typeface="+mj-lt"/>
              <a:buAutoNum type="arabicPeriod"/>
            </a:pPr>
            <a:r>
              <a:rPr lang="en-US" dirty="0">
                <a:latin typeface="Arial" panose="020B0604020202020204" pitchFamily="34" charset="0"/>
              </a:rPr>
              <a:t>You</a:t>
            </a:r>
            <a:r>
              <a:rPr lang="en-US" b="1" dirty="0">
                <a:latin typeface="Arial" panose="020B0604020202020204" pitchFamily="34" charset="0"/>
              </a:rPr>
              <a:t> </a:t>
            </a:r>
            <a:r>
              <a:rPr lang="en-US" b="1" dirty="0">
                <a:solidFill>
                  <a:schemeClr val="accent2"/>
                </a:solidFill>
                <a:latin typeface="Arial" panose="020B0604020202020204" pitchFamily="34" charset="0"/>
              </a:rPr>
              <a:t>navigate </a:t>
            </a:r>
            <a:r>
              <a:rPr lang="en-US" dirty="0">
                <a:latin typeface="Arial" panose="020B0604020202020204" pitchFamily="34" charset="0"/>
              </a:rPr>
              <a:t>the working space </a:t>
            </a:r>
          </a:p>
          <a:p>
            <a:pPr marL="514350" indent="-514350">
              <a:buFont typeface="+mj-lt"/>
              <a:buAutoNum type="arabicPeriod"/>
            </a:pPr>
            <a:r>
              <a:rPr lang="en-US" dirty="0">
                <a:latin typeface="Arial" panose="020B0604020202020204" pitchFamily="34" charset="0"/>
              </a:rPr>
              <a:t>You </a:t>
            </a:r>
            <a:r>
              <a:rPr lang="en-US" b="1" dirty="0">
                <a:solidFill>
                  <a:schemeClr val="accent2"/>
                </a:solidFill>
                <a:latin typeface="Arial" panose="020B0604020202020204" pitchFamily="34" charset="0"/>
              </a:rPr>
              <a:t>negotiate</a:t>
            </a:r>
            <a:r>
              <a:rPr lang="en-US" b="1" dirty="0">
                <a:latin typeface="Arial" panose="020B0604020202020204" pitchFamily="34" charset="0"/>
              </a:rPr>
              <a:t> </a:t>
            </a:r>
            <a:r>
              <a:rPr lang="en-US" dirty="0">
                <a:latin typeface="Arial" panose="020B0604020202020204" pitchFamily="34" charset="0"/>
              </a:rPr>
              <a:t>sequence of how and when tasks are done</a:t>
            </a:r>
          </a:p>
          <a:p>
            <a:pPr marL="514350" indent="-514350">
              <a:buFont typeface="+mj-lt"/>
              <a:buAutoNum type="arabicPeriod"/>
            </a:pPr>
            <a:r>
              <a:rPr lang="en-US" dirty="0">
                <a:latin typeface="Arial" panose="020B0604020202020204" pitchFamily="34" charset="0"/>
              </a:rPr>
              <a:t>You </a:t>
            </a:r>
            <a:r>
              <a:rPr lang="en-US" b="1" dirty="0">
                <a:solidFill>
                  <a:schemeClr val="accent2"/>
                </a:solidFill>
                <a:latin typeface="Arial" panose="020B0604020202020204" pitchFamily="34" charset="0"/>
              </a:rPr>
              <a:t>collaborate</a:t>
            </a:r>
            <a:r>
              <a:rPr lang="en-US" dirty="0">
                <a:latin typeface="Arial" panose="020B0604020202020204" pitchFamily="34" charset="0"/>
              </a:rPr>
              <a:t> as a team (no one does it all)</a:t>
            </a:r>
          </a:p>
          <a:p>
            <a:pPr marL="514350" indent="-514350">
              <a:buFont typeface="+mj-lt"/>
              <a:buAutoNum type="arabicPeriod"/>
            </a:pPr>
            <a:r>
              <a:rPr lang="en-US" dirty="0">
                <a:latin typeface="Arial" panose="020B0604020202020204" pitchFamily="34" charset="0"/>
              </a:rPr>
              <a:t>And, you </a:t>
            </a:r>
            <a:r>
              <a:rPr lang="en-US" b="1" dirty="0">
                <a:solidFill>
                  <a:schemeClr val="accent2"/>
                </a:solidFill>
                <a:latin typeface="Arial" panose="020B0604020202020204" pitchFamily="34" charset="0"/>
              </a:rPr>
              <a:t>co-operate</a:t>
            </a:r>
            <a:r>
              <a:rPr lang="en-US" dirty="0">
                <a:latin typeface="Arial" panose="020B0604020202020204" pitchFamily="34" charset="0"/>
              </a:rPr>
              <a:t> with your team to get the job done!</a:t>
            </a:r>
          </a:p>
          <a:p>
            <a:endParaRPr lang="en-US" dirty="0"/>
          </a:p>
          <a:p>
            <a:r>
              <a:rPr lang="en-US" dirty="0"/>
              <a:t>Provide the on the job scenarios to participants. In virtual environments this can be accomplished by sharing the slide information through the chat field. You can do the same with the following slide which describes each element in detail.</a:t>
            </a:r>
            <a:endParaRPr lang="en-US" dirty="0">
              <a:cs typeface="Calibri"/>
            </a:endParaRPr>
          </a:p>
          <a:p>
            <a:endParaRPr lang="en-US" dirty="0"/>
          </a:p>
          <a:p>
            <a:r>
              <a:rPr lang="en-US" dirty="0"/>
              <a:t>Please instruct learners to use the High-5 Elements for Effective Team Communication handout as well as the case scenario for this activity. Allow 20-25 minutes. </a:t>
            </a:r>
            <a:endParaRPr lang="en-US" dirty="0">
              <a:cs typeface="Calibri"/>
            </a:endParaRPr>
          </a:p>
          <a:p>
            <a:endParaRPr lang="en-US" dirty="0"/>
          </a:p>
          <a:p>
            <a:r>
              <a:rPr lang="en-US" dirty="0"/>
              <a:t>You can prepare your own case scenario or refer to the Case Scenarios Addendum to choose a scenario.</a:t>
            </a:r>
            <a:endParaRPr lang="en-US" dirty="0">
              <a:cs typeface="Calibri"/>
            </a:endParaRPr>
          </a:p>
          <a:p>
            <a:endParaRPr lang="en-US" dirty="0"/>
          </a:p>
          <a:p>
            <a:r>
              <a:rPr lang="en-US" dirty="0"/>
              <a:t>We will continue practicing the High-5 Elements for Effective Team Communication through the remainder of this training. </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35</a:t>
            </a:fld>
            <a:endParaRPr lang="en-US"/>
          </a:p>
        </p:txBody>
      </p:sp>
    </p:spTree>
    <p:extLst>
      <p:ext uri="{BB962C8B-B14F-4D97-AF65-F5344CB8AC3E}">
        <p14:creationId xmlns:p14="http://schemas.microsoft.com/office/powerpoint/2010/main" val="109673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b="1" spc="-45" dirty="0">
                <a:solidFill>
                  <a:srgbClr val="231F20"/>
                </a:solidFill>
                <a:latin typeface="Arial"/>
                <a:cs typeface="Arial"/>
              </a:rPr>
              <a:t>Objectives </a:t>
            </a:r>
            <a:r>
              <a:rPr lang="en-US" sz="1200" b="1" spc="-25" dirty="0">
                <a:solidFill>
                  <a:srgbClr val="231F20"/>
                </a:solidFill>
                <a:latin typeface="Arial"/>
                <a:cs typeface="Arial"/>
              </a:rPr>
              <a:t>of </a:t>
            </a:r>
            <a:r>
              <a:rPr lang="en-US" sz="1200" b="1" spc="-15" dirty="0">
                <a:solidFill>
                  <a:srgbClr val="231F20"/>
                </a:solidFill>
                <a:latin typeface="Arial"/>
                <a:cs typeface="Arial"/>
              </a:rPr>
              <a:t>the</a:t>
            </a:r>
            <a:r>
              <a:rPr lang="en-US" sz="1200" b="1" spc="-220" dirty="0">
                <a:solidFill>
                  <a:srgbClr val="231F20"/>
                </a:solidFill>
                <a:latin typeface="Arial"/>
                <a:cs typeface="Arial"/>
              </a:rPr>
              <a:t> </a:t>
            </a:r>
            <a:r>
              <a:rPr lang="en-US" sz="1200" b="1" spc="-25" dirty="0">
                <a:solidFill>
                  <a:srgbClr val="231F20"/>
                </a:solidFill>
                <a:latin typeface="Arial"/>
                <a:cs typeface="Arial"/>
              </a:rPr>
              <a:t>Activity</a:t>
            </a:r>
            <a:endParaRPr lang="en-US" sz="1200" dirty="0">
              <a:latin typeface="Arial"/>
              <a:cs typeface="Arial"/>
            </a:endParaRPr>
          </a:p>
          <a:p>
            <a:pPr marL="12700" marR="257810">
              <a:lnSpc>
                <a:spcPct val="106100"/>
              </a:lnSpc>
              <a:spcBef>
                <a:spcPts val="1130"/>
              </a:spcBef>
            </a:pPr>
            <a:r>
              <a:rPr lang="en-US" sz="1200" spc="-60" dirty="0">
                <a:solidFill>
                  <a:srgbClr val="231F20"/>
                </a:solidFill>
                <a:latin typeface="Arial"/>
                <a:cs typeface="Arial"/>
              </a:rPr>
              <a:t>This </a:t>
            </a:r>
            <a:r>
              <a:rPr lang="en-US" sz="1200" spc="-10" dirty="0">
                <a:solidFill>
                  <a:srgbClr val="231F20"/>
                </a:solidFill>
                <a:latin typeface="Arial"/>
                <a:cs typeface="Arial"/>
              </a:rPr>
              <a:t>training</a:t>
            </a:r>
            <a:r>
              <a:rPr lang="en-US" sz="1200" spc="-55" dirty="0">
                <a:solidFill>
                  <a:srgbClr val="231F20"/>
                </a:solidFill>
                <a:latin typeface="Arial"/>
                <a:cs typeface="Arial"/>
              </a:rPr>
              <a:t> </a:t>
            </a:r>
            <a:r>
              <a:rPr lang="en-US" sz="1200" spc="-40" dirty="0">
                <a:solidFill>
                  <a:srgbClr val="231F20"/>
                </a:solidFill>
                <a:latin typeface="Arial"/>
                <a:cs typeface="Arial"/>
              </a:rPr>
              <a:t>is</a:t>
            </a:r>
            <a:r>
              <a:rPr lang="en-US" sz="1200" spc="-55" dirty="0">
                <a:solidFill>
                  <a:srgbClr val="231F20"/>
                </a:solidFill>
                <a:latin typeface="Arial"/>
                <a:cs typeface="Arial"/>
              </a:rPr>
              <a:t> </a:t>
            </a:r>
            <a:r>
              <a:rPr lang="en-US" sz="1200" spc="-25" dirty="0">
                <a:solidFill>
                  <a:srgbClr val="231F20"/>
                </a:solidFill>
                <a:latin typeface="Arial"/>
                <a:cs typeface="Arial"/>
              </a:rPr>
              <a:t>about</a:t>
            </a:r>
            <a:r>
              <a:rPr lang="en-US" sz="1200" spc="-55" dirty="0">
                <a:solidFill>
                  <a:srgbClr val="231F20"/>
                </a:solidFill>
                <a:latin typeface="Arial"/>
                <a:cs typeface="Arial"/>
              </a:rPr>
              <a:t> </a:t>
            </a:r>
            <a:r>
              <a:rPr lang="en-US" sz="1200" spc="-35" dirty="0">
                <a:solidFill>
                  <a:srgbClr val="231F20"/>
                </a:solidFill>
                <a:latin typeface="Arial"/>
                <a:cs typeface="Arial"/>
              </a:rPr>
              <a:t>developing</a:t>
            </a:r>
            <a:r>
              <a:rPr lang="en-US" sz="1200" spc="-55" dirty="0">
                <a:solidFill>
                  <a:srgbClr val="231F20"/>
                </a:solidFill>
                <a:latin typeface="Arial"/>
                <a:cs typeface="Arial"/>
              </a:rPr>
              <a:t> </a:t>
            </a:r>
            <a:r>
              <a:rPr lang="en-US" sz="1200" spc="-25" dirty="0">
                <a:solidFill>
                  <a:srgbClr val="231F20"/>
                </a:solidFill>
                <a:latin typeface="Arial"/>
                <a:cs typeface="Arial"/>
              </a:rPr>
              <a:t>Cultural</a:t>
            </a:r>
            <a:r>
              <a:rPr lang="en-US" sz="1200" spc="-60" dirty="0">
                <a:solidFill>
                  <a:srgbClr val="231F20"/>
                </a:solidFill>
                <a:latin typeface="Arial"/>
                <a:cs typeface="Arial"/>
              </a:rPr>
              <a:t> </a:t>
            </a:r>
            <a:r>
              <a:rPr lang="en-US" sz="1200" spc="-25" dirty="0">
                <a:solidFill>
                  <a:srgbClr val="231F20"/>
                </a:solidFill>
                <a:latin typeface="Arial"/>
                <a:cs typeface="Arial"/>
              </a:rPr>
              <a:t>Intelligence</a:t>
            </a:r>
            <a:r>
              <a:rPr lang="en-US" sz="1200" spc="-55" dirty="0">
                <a:solidFill>
                  <a:srgbClr val="231F20"/>
                </a:solidFill>
                <a:latin typeface="Arial"/>
                <a:cs typeface="Arial"/>
              </a:rPr>
              <a:t> (CQ). </a:t>
            </a:r>
            <a:r>
              <a:rPr lang="en-US" sz="1200" spc="-45" dirty="0">
                <a:solidFill>
                  <a:srgbClr val="231F20"/>
                </a:solidFill>
                <a:latin typeface="Arial"/>
                <a:cs typeface="Arial"/>
              </a:rPr>
              <a:t>A</a:t>
            </a:r>
            <a:r>
              <a:rPr lang="en-US" sz="1200" spc="-55" dirty="0">
                <a:solidFill>
                  <a:srgbClr val="231F20"/>
                </a:solidFill>
                <a:latin typeface="Arial"/>
                <a:cs typeface="Arial"/>
              </a:rPr>
              <a:t> </a:t>
            </a:r>
            <a:r>
              <a:rPr lang="en-US" sz="1200" spc="-30" dirty="0">
                <a:solidFill>
                  <a:srgbClr val="231F20"/>
                </a:solidFill>
                <a:latin typeface="Arial"/>
                <a:cs typeface="Arial"/>
              </a:rPr>
              <a:t>crucial</a:t>
            </a:r>
            <a:r>
              <a:rPr lang="en-US" sz="1200" spc="-55" dirty="0">
                <a:solidFill>
                  <a:srgbClr val="231F20"/>
                </a:solidFill>
                <a:latin typeface="Arial"/>
                <a:cs typeface="Arial"/>
              </a:rPr>
              <a:t> </a:t>
            </a:r>
            <a:r>
              <a:rPr lang="en-US" sz="1200" spc="-5" dirty="0">
                <a:solidFill>
                  <a:srgbClr val="231F20"/>
                </a:solidFill>
                <a:latin typeface="Arial"/>
                <a:cs typeface="Arial"/>
              </a:rPr>
              <a:t>part</a:t>
            </a:r>
            <a:r>
              <a:rPr lang="en-US" sz="1200" spc="-55" dirty="0">
                <a:solidFill>
                  <a:srgbClr val="231F20"/>
                </a:solidFill>
                <a:latin typeface="Arial"/>
                <a:cs typeface="Arial"/>
              </a:rPr>
              <a:t> </a:t>
            </a:r>
            <a:r>
              <a:rPr lang="en-US" sz="1200" dirty="0">
                <a:solidFill>
                  <a:srgbClr val="231F20"/>
                </a:solidFill>
                <a:latin typeface="Arial"/>
                <a:cs typeface="Arial"/>
              </a:rPr>
              <a:t>of</a:t>
            </a:r>
            <a:r>
              <a:rPr lang="en-US" sz="1200" spc="-60" dirty="0">
                <a:solidFill>
                  <a:srgbClr val="231F20"/>
                </a:solidFill>
                <a:latin typeface="Arial"/>
                <a:cs typeface="Arial"/>
              </a:rPr>
              <a:t> </a:t>
            </a:r>
            <a:r>
              <a:rPr lang="en-US" sz="1200" spc="-80" dirty="0">
                <a:solidFill>
                  <a:srgbClr val="231F20"/>
                </a:solidFill>
                <a:latin typeface="Arial"/>
                <a:cs typeface="Arial"/>
              </a:rPr>
              <a:t>CQ</a:t>
            </a:r>
            <a:r>
              <a:rPr lang="en-US" sz="1200" spc="-55" dirty="0">
                <a:solidFill>
                  <a:srgbClr val="231F20"/>
                </a:solidFill>
                <a:latin typeface="Arial"/>
                <a:cs typeface="Arial"/>
              </a:rPr>
              <a:t> </a:t>
            </a:r>
            <a:r>
              <a:rPr lang="en-US" sz="1200" spc="-40" dirty="0">
                <a:solidFill>
                  <a:srgbClr val="231F20"/>
                </a:solidFill>
                <a:latin typeface="Arial"/>
                <a:cs typeface="Arial"/>
              </a:rPr>
              <a:t>is</a:t>
            </a:r>
            <a:r>
              <a:rPr lang="en-US" sz="1200" spc="-55" dirty="0">
                <a:solidFill>
                  <a:srgbClr val="231F20"/>
                </a:solidFill>
                <a:latin typeface="Arial"/>
                <a:cs typeface="Arial"/>
              </a:rPr>
              <a:t> </a:t>
            </a:r>
            <a:r>
              <a:rPr lang="en-US" sz="1200" spc="20" dirty="0">
                <a:solidFill>
                  <a:srgbClr val="231F20"/>
                </a:solidFill>
                <a:latin typeface="Arial"/>
                <a:cs typeface="Arial"/>
              </a:rPr>
              <a:t>to</a:t>
            </a:r>
            <a:r>
              <a:rPr lang="en-US" spc="20" dirty="0">
                <a:solidFill>
                  <a:srgbClr val="231F20"/>
                </a:solidFill>
                <a:latin typeface="Arial"/>
                <a:cs typeface="Arial"/>
              </a:rPr>
              <a:t> </a:t>
            </a:r>
            <a:r>
              <a:rPr lang="en-US" sz="1200" spc="-45" dirty="0">
                <a:solidFill>
                  <a:srgbClr val="231F20"/>
                </a:solidFill>
                <a:latin typeface="Arial"/>
                <a:cs typeface="Arial"/>
              </a:rPr>
              <a:t>realize </a:t>
            </a:r>
            <a:r>
              <a:rPr lang="en-US" sz="1200" spc="-30" dirty="0">
                <a:solidFill>
                  <a:srgbClr val="231F20"/>
                </a:solidFill>
                <a:latin typeface="Arial"/>
                <a:cs typeface="Arial"/>
              </a:rPr>
              <a:t>how </a:t>
            </a:r>
            <a:r>
              <a:rPr lang="en-US" sz="1200" spc="-45" dirty="0">
                <a:solidFill>
                  <a:srgbClr val="231F20"/>
                </a:solidFill>
                <a:latin typeface="Arial"/>
                <a:cs typeface="Arial"/>
              </a:rPr>
              <a:t>diverse </a:t>
            </a:r>
            <a:r>
              <a:rPr lang="en-US" sz="1200" spc="-50" dirty="0">
                <a:solidFill>
                  <a:srgbClr val="231F20"/>
                </a:solidFill>
                <a:latin typeface="Arial"/>
                <a:cs typeface="Arial"/>
              </a:rPr>
              <a:t>teams </a:t>
            </a:r>
            <a:r>
              <a:rPr lang="en-US" sz="1200" spc="-10" dirty="0">
                <a:solidFill>
                  <a:srgbClr val="231F20"/>
                </a:solidFill>
                <a:latin typeface="Arial"/>
                <a:cs typeface="Arial"/>
              </a:rPr>
              <a:t>function </a:t>
            </a:r>
            <a:r>
              <a:rPr lang="en-US" spc="-10" dirty="0">
                <a:solidFill>
                  <a:srgbClr val="231F20"/>
                </a:solidFill>
                <a:latin typeface="Arial"/>
                <a:cs typeface="Arial"/>
              </a:rPr>
              <a:t>,</a:t>
            </a:r>
            <a:r>
              <a:rPr lang="en-US" sz="1200" spc="-55" dirty="0">
                <a:solidFill>
                  <a:srgbClr val="231F20"/>
                </a:solidFill>
                <a:latin typeface="Arial"/>
                <a:cs typeface="Arial"/>
              </a:rPr>
              <a:t>and </a:t>
            </a:r>
            <a:r>
              <a:rPr lang="en-US" sz="1200" spc="-30" dirty="0">
                <a:solidFill>
                  <a:srgbClr val="231F20"/>
                </a:solidFill>
                <a:latin typeface="Arial"/>
                <a:cs typeface="Arial"/>
              </a:rPr>
              <a:t>how </a:t>
            </a:r>
            <a:r>
              <a:rPr lang="en-US" sz="1200" spc="-20" dirty="0">
                <a:solidFill>
                  <a:srgbClr val="231F20"/>
                </a:solidFill>
                <a:latin typeface="Arial"/>
                <a:cs typeface="Arial"/>
              </a:rPr>
              <a:t>diversity </a:t>
            </a:r>
            <a:r>
              <a:rPr lang="en-US" sz="1200" spc="-60" dirty="0">
                <a:solidFill>
                  <a:srgbClr val="231F20"/>
                </a:solidFill>
                <a:latin typeface="Arial"/>
                <a:cs typeface="Arial"/>
              </a:rPr>
              <a:t>leads </a:t>
            </a:r>
            <a:r>
              <a:rPr lang="en-US" sz="1200" spc="20" dirty="0">
                <a:solidFill>
                  <a:srgbClr val="231F20"/>
                </a:solidFill>
                <a:latin typeface="Arial"/>
                <a:cs typeface="Arial"/>
              </a:rPr>
              <a:t>to</a:t>
            </a:r>
            <a:r>
              <a:rPr lang="en-US" sz="1200" spc="-195" dirty="0">
                <a:solidFill>
                  <a:srgbClr val="231F20"/>
                </a:solidFill>
                <a:latin typeface="Arial"/>
                <a:cs typeface="Arial"/>
              </a:rPr>
              <a:t> </a:t>
            </a:r>
            <a:r>
              <a:rPr lang="en-US" sz="1200" spc="-35" dirty="0">
                <a:solidFill>
                  <a:srgbClr val="231F20"/>
                </a:solidFill>
                <a:latin typeface="Arial"/>
                <a:cs typeface="Arial"/>
              </a:rPr>
              <a:t>difference </a:t>
            </a:r>
            <a:r>
              <a:rPr lang="en-US" spc="-35" dirty="0">
                <a:solidFill>
                  <a:srgbClr val="231F20"/>
                </a:solidFill>
                <a:latin typeface="Arial"/>
                <a:cs typeface="Arial"/>
              </a:rPr>
              <a:t>world views</a:t>
            </a:r>
            <a:r>
              <a:rPr lang="en-US" sz="1200" spc="-35" dirty="0">
                <a:solidFill>
                  <a:srgbClr val="231F20"/>
                </a:solidFill>
                <a:latin typeface="Arial"/>
                <a:cs typeface="Arial"/>
              </a:rPr>
              <a:t>.</a:t>
            </a:r>
            <a:endParaRPr lang="en-US" sz="1200" dirty="0">
              <a:latin typeface="Arial"/>
              <a:cs typeface="Arial"/>
            </a:endParaRPr>
          </a:p>
          <a:p>
            <a:pPr>
              <a:lnSpc>
                <a:spcPct val="100000"/>
              </a:lnSpc>
              <a:spcBef>
                <a:spcPts val="10"/>
              </a:spcBef>
            </a:pPr>
            <a:endParaRPr lang="en-US" sz="1100" dirty="0">
              <a:latin typeface="Times New Roman"/>
              <a:cs typeface="Times New Roman"/>
            </a:endParaRPr>
          </a:p>
          <a:p>
            <a:pPr marL="12700"/>
            <a:r>
              <a:rPr lang="en-US" b="1" spc="-45" dirty="0">
                <a:solidFill>
                  <a:srgbClr val="231F20"/>
                </a:solidFill>
                <a:latin typeface="Arial"/>
                <a:cs typeface="Arial"/>
              </a:rPr>
              <a:t>Instructions</a:t>
            </a:r>
            <a:endParaRPr lang="en-US" sz="1200" dirty="0">
              <a:latin typeface="Arial"/>
              <a:cs typeface="Arial"/>
            </a:endParaRPr>
          </a:p>
          <a:p>
            <a:pPr marL="12700" marR="80010">
              <a:lnSpc>
                <a:spcPct val="106100"/>
              </a:lnSpc>
              <a:spcBef>
                <a:spcPts val="1135"/>
              </a:spcBef>
            </a:pPr>
            <a:r>
              <a:rPr lang="en-US" sz="1200" spc="-25" dirty="0">
                <a:solidFill>
                  <a:srgbClr val="231F20"/>
                </a:solidFill>
                <a:latin typeface="Arial"/>
                <a:cs typeface="Arial"/>
              </a:rPr>
              <a:t>Prior </a:t>
            </a:r>
            <a:r>
              <a:rPr lang="en-US" sz="1200" spc="20" dirty="0">
                <a:solidFill>
                  <a:srgbClr val="231F20"/>
                </a:solidFill>
                <a:latin typeface="Arial"/>
                <a:cs typeface="Arial"/>
              </a:rPr>
              <a:t>to </a:t>
            </a:r>
            <a:r>
              <a:rPr lang="en-US" sz="1200" spc="-50" dirty="0">
                <a:solidFill>
                  <a:srgbClr val="231F20"/>
                </a:solidFill>
                <a:latin typeface="Arial"/>
                <a:cs typeface="Arial"/>
              </a:rPr>
              <a:t>engaging </a:t>
            </a:r>
            <a:r>
              <a:rPr lang="en-US" sz="1200" dirty="0">
                <a:solidFill>
                  <a:srgbClr val="231F20"/>
                </a:solidFill>
                <a:latin typeface="Arial"/>
                <a:cs typeface="Arial"/>
              </a:rPr>
              <a:t>in</a:t>
            </a:r>
            <a:r>
              <a:rPr lang="en-US" dirty="0">
                <a:solidFill>
                  <a:srgbClr val="231F20"/>
                </a:solidFill>
                <a:latin typeface="Arial"/>
                <a:cs typeface="Arial"/>
              </a:rPr>
              <a:t> </a:t>
            </a:r>
            <a:r>
              <a:rPr lang="en-US" sz="1200" spc="-10" dirty="0">
                <a:solidFill>
                  <a:srgbClr val="231F20"/>
                </a:solidFill>
                <a:latin typeface="Arial"/>
                <a:cs typeface="Arial"/>
              </a:rPr>
              <a:t>this </a:t>
            </a:r>
            <a:r>
              <a:rPr lang="en-US" sz="1200" spc="-20" dirty="0">
                <a:solidFill>
                  <a:srgbClr val="231F20"/>
                </a:solidFill>
                <a:latin typeface="Arial"/>
                <a:cs typeface="Arial"/>
              </a:rPr>
              <a:t>activity, </a:t>
            </a:r>
            <a:r>
              <a:rPr lang="en-US" sz="1200" spc="-40" dirty="0">
                <a:solidFill>
                  <a:srgbClr val="231F20"/>
                </a:solidFill>
                <a:latin typeface="Arial"/>
                <a:cs typeface="Arial"/>
              </a:rPr>
              <a:t>create </a:t>
            </a:r>
            <a:r>
              <a:rPr lang="en-US" sz="1200" spc="-95" dirty="0">
                <a:solidFill>
                  <a:srgbClr val="231F20"/>
                </a:solidFill>
                <a:latin typeface="Arial"/>
                <a:cs typeface="Arial"/>
              </a:rPr>
              <a:t>a </a:t>
            </a:r>
            <a:r>
              <a:rPr lang="en-US" sz="1200" spc="-25" dirty="0">
                <a:solidFill>
                  <a:srgbClr val="231F20"/>
                </a:solidFill>
                <a:latin typeface="Arial"/>
                <a:cs typeface="Arial"/>
              </a:rPr>
              <a:t>path </a:t>
            </a:r>
            <a:r>
              <a:rPr lang="en-US" sz="1200" spc="-10" dirty="0">
                <a:solidFill>
                  <a:srgbClr val="231F20"/>
                </a:solidFill>
                <a:latin typeface="Arial"/>
                <a:cs typeface="Arial"/>
              </a:rPr>
              <a:t>or </a:t>
            </a:r>
            <a:r>
              <a:rPr lang="en-US" sz="1200" spc="-45" dirty="0">
                <a:solidFill>
                  <a:srgbClr val="231F20"/>
                </a:solidFill>
                <a:latin typeface="Arial"/>
                <a:cs typeface="Arial"/>
              </a:rPr>
              <a:t>open </a:t>
            </a:r>
            <a:r>
              <a:rPr lang="en-US" sz="1200" spc="-75" dirty="0">
                <a:solidFill>
                  <a:srgbClr val="231F20"/>
                </a:solidFill>
                <a:latin typeface="Arial"/>
                <a:cs typeface="Arial"/>
              </a:rPr>
              <a:t>space </a:t>
            </a:r>
            <a:r>
              <a:rPr lang="en-US" sz="1200" spc="5" dirty="0">
                <a:solidFill>
                  <a:srgbClr val="231F20"/>
                </a:solidFill>
                <a:latin typeface="Arial"/>
                <a:cs typeface="Arial"/>
              </a:rPr>
              <a:t>that </a:t>
            </a:r>
            <a:r>
              <a:rPr lang="en-US" sz="1200" spc="-75" dirty="0">
                <a:solidFill>
                  <a:srgbClr val="231F20"/>
                </a:solidFill>
                <a:latin typeface="Arial"/>
                <a:cs typeface="Arial"/>
              </a:rPr>
              <a:t>spans </a:t>
            </a:r>
            <a:r>
              <a:rPr lang="en-US" sz="1200" spc="-15" dirty="0">
                <a:solidFill>
                  <a:srgbClr val="231F20"/>
                </a:solidFill>
                <a:latin typeface="Arial"/>
                <a:cs typeface="Arial"/>
              </a:rPr>
              <a:t>from </a:t>
            </a:r>
            <a:r>
              <a:rPr lang="en-US" sz="1200" spc="-45" dirty="0">
                <a:solidFill>
                  <a:srgbClr val="231F20"/>
                </a:solidFill>
                <a:latin typeface="Arial"/>
                <a:cs typeface="Arial"/>
              </a:rPr>
              <a:t>one side</a:t>
            </a:r>
            <a:r>
              <a:rPr lang="en-US" spc="-45" dirty="0">
                <a:solidFill>
                  <a:srgbClr val="231F20"/>
                </a:solidFill>
                <a:latin typeface="Arial"/>
                <a:cs typeface="Arial"/>
              </a:rPr>
              <a:t> </a:t>
            </a:r>
            <a:r>
              <a:rPr lang="en-US" sz="1200" spc="-45" dirty="0">
                <a:solidFill>
                  <a:srgbClr val="231F20"/>
                </a:solidFill>
                <a:latin typeface="Arial"/>
                <a:cs typeface="Arial"/>
              </a:rPr>
              <a:t> </a:t>
            </a:r>
            <a:r>
              <a:rPr lang="en-US" sz="1200" dirty="0">
                <a:solidFill>
                  <a:srgbClr val="231F20"/>
                </a:solidFill>
                <a:latin typeface="Arial"/>
                <a:cs typeface="Arial"/>
              </a:rPr>
              <a:t>of</a:t>
            </a:r>
            <a:r>
              <a:rPr lang="en-US" sz="1200" spc="-65" dirty="0">
                <a:solidFill>
                  <a:srgbClr val="231F20"/>
                </a:solidFill>
                <a:latin typeface="Arial"/>
                <a:cs typeface="Arial"/>
              </a:rPr>
              <a:t> </a:t>
            </a:r>
            <a:r>
              <a:rPr lang="en-US" sz="1200" spc="-10" dirty="0">
                <a:solidFill>
                  <a:srgbClr val="231F20"/>
                </a:solidFill>
                <a:latin typeface="Arial"/>
                <a:cs typeface="Arial"/>
              </a:rPr>
              <a:t>the</a:t>
            </a:r>
            <a:r>
              <a:rPr lang="en-US" sz="1200" spc="-60" dirty="0">
                <a:solidFill>
                  <a:srgbClr val="231F20"/>
                </a:solidFill>
                <a:latin typeface="Arial"/>
                <a:cs typeface="Arial"/>
              </a:rPr>
              <a:t> </a:t>
            </a:r>
            <a:r>
              <a:rPr lang="en-US" sz="1200" spc="-30" dirty="0">
                <a:solidFill>
                  <a:srgbClr val="231F20"/>
                </a:solidFill>
                <a:latin typeface="Arial"/>
                <a:cs typeface="Arial"/>
              </a:rPr>
              <a:t>room</a:t>
            </a:r>
            <a:r>
              <a:rPr lang="en-US" sz="1200" spc="-60" dirty="0">
                <a:solidFill>
                  <a:srgbClr val="231F20"/>
                </a:solidFill>
                <a:latin typeface="Arial"/>
                <a:cs typeface="Arial"/>
              </a:rPr>
              <a:t> </a:t>
            </a:r>
            <a:r>
              <a:rPr lang="en-US" sz="1200" spc="20" dirty="0">
                <a:solidFill>
                  <a:srgbClr val="231F20"/>
                </a:solidFill>
                <a:latin typeface="Arial"/>
                <a:cs typeface="Arial"/>
              </a:rPr>
              <a:t>to</a:t>
            </a:r>
            <a:r>
              <a:rPr lang="en-US" sz="1200" spc="-60" dirty="0">
                <a:solidFill>
                  <a:srgbClr val="231F20"/>
                </a:solidFill>
                <a:latin typeface="Arial"/>
                <a:cs typeface="Arial"/>
              </a:rPr>
              <a:t> </a:t>
            </a:r>
            <a:r>
              <a:rPr lang="en-US" sz="1200" spc="-25" dirty="0">
                <a:solidFill>
                  <a:srgbClr val="231F20"/>
                </a:solidFill>
                <a:latin typeface="Arial"/>
                <a:cs typeface="Arial"/>
              </a:rPr>
              <a:t>another</a:t>
            </a:r>
            <a:r>
              <a:rPr lang="en-US" sz="1200" spc="-60" dirty="0">
                <a:solidFill>
                  <a:srgbClr val="231F20"/>
                </a:solidFill>
                <a:latin typeface="Arial"/>
                <a:cs typeface="Arial"/>
              </a:rPr>
              <a:t> </a:t>
            </a:r>
            <a:r>
              <a:rPr lang="en-US" sz="1200" spc="5" dirty="0">
                <a:solidFill>
                  <a:srgbClr val="231F20"/>
                </a:solidFill>
                <a:latin typeface="Arial"/>
                <a:cs typeface="Arial"/>
              </a:rPr>
              <a:t>that</a:t>
            </a:r>
            <a:r>
              <a:rPr lang="en-US" sz="1200" spc="-60" dirty="0">
                <a:solidFill>
                  <a:srgbClr val="231F20"/>
                </a:solidFill>
                <a:latin typeface="Arial"/>
                <a:cs typeface="Arial"/>
              </a:rPr>
              <a:t> </a:t>
            </a:r>
            <a:r>
              <a:rPr lang="en-US" sz="1200" spc="-40" dirty="0">
                <a:solidFill>
                  <a:srgbClr val="231F20"/>
                </a:solidFill>
                <a:latin typeface="Arial"/>
                <a:cs typeface="Arial"/>
              </a:rPr>
              <a:t>is</a:t>
            </a:r>
            <a:r>
              <a:rPr lang="en-US" sz="1200" spc="-60" dirty="0">
                <a:solidFill>
                  <a:srgbClr val="231F20"/>
                </a:solidFill>
                <a:latin typeface="Arial"/>
                <a:cs typeface="Arial"/>
              </a:rPr>
              <a:t> </a:t>
            </a:r>
            <a:r>
              <a:rPr lang="en-US" sz="1200" spc="-30" dirty="0">
                <a:solidFill>
                  <a:srgbClr val="231F20"/>
                </a:solidFill>
                <a:latin typeface="Arial"/>
                <a:cs typeface="Arial"/>
              </a:rPr>
              <a:t>free</a:t>
            </a:r>
            <a:r>
              <a:rPr lang="en-US" sz="1200" spc="-60" dirty="0">
                <a:solidFill>
                  <a:srgbClr val="231F20"/>
                </a:solidFill>
                <a:latin typeface="Arial"/>
                <a:cs typeface="Arial"/>
              </a:rPr>
              <a:t> </a:t>
            </a:r>
            <a:r>
              <a:rPr lang="en-US" sz="1200" dirty="0">
                <a:solidFill>
                  <a:srgbClr val="231F20"/>
                </a:solidFill>
                <a:latin typeface="Arial"/>
                <a:cs typeface="Arial"/>
              </a:rPr>
              <a:t>of</a:t>
            </a:r>
            <a:r>
              <a:rPr lang="en-US" sz="1200" spc="-60" dirty="0">
                <a:solidFill>
                  <a:srgbClr val="231F20"/>
                </a:solidFill>
                <a:latin typeface="Arial"/>
                <a:cs typeface="Arial"/>
              </a:rPr>
              <a:t> </a:t>
            </a:r>
            <a:r>
              <a:rPr lang="en-US" sz="1200" spc="-45" dirty="0">
                <a:solidFill>
                  <a:srgbClr val="231F20"/>
                </a:solidFill>
                <a:latin typeface="Arial"/>
                <a:cs typeface="Arial"/>
              </a:rPr>
              <a:t>chairs,</a:t>
            </a:r>
            <a:r>
              <a:rPr lang="en-US" sz="1200" spc="-60" dirty="0">
                <a:solidFill>
                  <a:srgbClr val="231F20"/>
                </a:solidFill>
                <a:latin typeface="Arial"/>
                <a:cs typeface="Arial"/>
              </a:rPr>
              <a:t> </a:t>
            </a:r>
            <a:r>
              <a:rPr lang="en-US" sz="1200" spc="-70" dirty="0">
                <a:solidFill>
                  <a:srgbClr val="231F20"/>
                </a:solidFill>
                <a:latin typeface="Arial"/>
                <a:cs typeface="Arial"/>
              </a:rPr>
              <a:t>desks,</a:t>
            </a:r>
            <a:r>
              <a:rPr lang="en-US" sz="1200" spc="-60" dirty="0">
                <a:solidFill>
                  <a:srgbClr val="231F20"/>
                </a:solidFill>
                <a:latin typeface="Arial"/>
                <a:cs typeface="Arial"/>
              </a:rPr>
              <a:t> </a:t>
            </a:r>
            <a:r>
              <a:rPr lang="en-US" sz="1200" spc="-55" dirty="0">
                <a:solidFill>
                  <a:srgbClr val="231F20"/>
                </a:solidFill>
                <a:latin typeface="Arial"/>
                <a:cs typeface="Arial"/>
              </a:rPr>
              <a:t>and</a:t>
            </a:r>
            <a:r>
              <a:rPr lang="en-US" sz="1200" spc="-60" dirty="0">
                <a:solidFill>
                  <a:srgbClr val="231F20"/>
                </a:solidFill>
                <a:latin typeface="Arial"/>
                <a:cs typeface="Arial"/>
              </a:rPr>
              <a:t> </a:t>
            </a:r>
            <a:r>
              <a:rPr lang="en-US" sz="1200" spc="-55" dirty="0">
                <a:solidFill>
                  <a:srgbClr val="231F20"/>
                </a:solidFill>
                <a:latin typeface="Arial"/>
                <a:cs typeface="Arial"/>
              </a:rPr>
              <a:t>any</a:t>
            </a:r>
            <a:r>
              <a:rPr lang="en-US" sz="1200" spc="-60" dirty="0">
                <a:solidFill>
                  <a:srgbClr val="231F20"/>
                </a:solidFill>
                <a:latin typeface="Arial"/>
                <a:cs typeface="Arial"/>
              </a:rPr>
              <a:t> </a:t>
            </a:r>
            <a:r>
              <a:rPr lang="en-US" sz="1200" spc="-10" dirty="0">
                <a:solidFill>
                  <a:srgbClr val="231F20"/>
                </a:solidFill>
                <a:latin typeface="Arial"/>
                <a:cs typeface="Arial"/>
              </a:rPr>
              <a:t>other</a:t>
            </a:r>
            <a:r>
              <a:rPr lang="en-US" sz="1200" spc="-60" dirty="0">
                <a:solidFill>
                  <a:srgbClr val="231F20"/>
                </a:solidFill>
                <a:latin typeface="Arial"/>
                <a:cs typeface="Arial"/>
              </a:rPr>
              <a:t> </a:t>
            </a:r>
            <a:r>
              <a:rPr lang="en-US" sz="1200" spc="-20" dirty="0">
                <a:solidFill>
                  <a:srgbClr val="231F20"/>
                </a:solidFill>
                <a:latin typeface="Arial"/>
                <a:cs typeface="Arial"/>
              </a:rPr>
              <a:t>type</a:t>
            </a:r>
            <a:r>
              <a:rPr lang="en-US" sz="1200" spc="-60" dirty="0">
                <a:solidFill>
                  <a:srgbClr val="231F20"/>
                </a:solidFill>
                <a:latin typeface="Arial"/>
                <a:cs typeface="Arial"/>
              </a:rPr>
              <a:t> </a:t>
            </a:r>
            <a:r>
              <a:rPr lang="en-US" sz="1200" dirty="0">
                <a:solidFill>
                  <a:srgbClr val="231F20"/>
                </a:solidFill>
                <a:latin typeface="Arial"/>
                <a:cs typeface="Arial"/>
              </a:rPr>
              <a:t>of</a:t>
            </a:r>
            <a:r>
              <a:rPr lang="en-US" sz="1200" spc="-60" dirty="0">
                <a:solidFill>
                  <a:srgbClr val="231F20"/>
                </a:solidFill>
                <a:latin typeface="Arial"/>
                <a:cs typeface="Arial"/>
              </a:rPr>
              <a:t> </a:t>
            </a:r>
            <a:r>
              <a:rPr lang="en-US" sz="1200" spc="-10" dirty="0">
                <a:solidFill>
                  <a:srgbClr val="231F20"/>
                </a:solidFill>
                <a:latin typeface="Arial"/>
                <a:cs typeface="Arial"/>
              </a:rPr>
              <a:t>furniture.</a:t>
            </a:r>
            <a:r>
              <a:rPr lang="en-US" sz="1200" spc="-60" dirty="0">
                <a:solidFill>
                  <a:srgbClr val="231F20"/>
                </a:solidFill>
                <a:latin typeface="Arial"/>
                <a:cs typeface="Arial"/>
              </a:rPr>
              <a:t> This</a:t>
            </a:r>
            <a:r>
              <a:rPr lang="en-US" spc="-60" dirty="0">
                <a:solidFill>
                  <a:srgbClr val="231F20"/>
                </a:solidFill>
                <a:latin typeface="Arial"/>
                <a:cs typeface="Arial"/>
              </a:rPr>
              <a:t> </a:t>
            </a:r>
            <a:r>
              <a:rPr lang="en-US" sz="1200" spc="-60" dirty="0">
                <a:solidFill>
                  <a:srgbClr val="231F20"/>
                </a:solidFill>
                <a:latin typeface="Arial"/>
                <a:cs typeface="Arial"/>
              </a:rPr>
              <a:t> </a:t>
            </a:r>
            <a:r>
              <a:rPr lang="en-US" sz="1200" spc="-40" dirty="0">
                <a:solidFill>
                  <a:srgbClr val="231F20"/>
                </a:solidFill>
                <a:latin typeface="Arial"/>
                <a:cs typeface="Arial"/>
              </a:rPr>
              <a:t>is </a:t>
            </a:r>
            <a:r>
              <a:rPr lang="en-US" sz="1200" spc="-55" dirty="0">
                <a:solidFill>
                  <a:srgbClr val="231F20"/>
                </a:solidFill>
                <a:latin typeface="Arial"/>
                <a:cs typeface="Arial"/>
              </a:rPr>
              <a:t>needed </a:t>
            </a:r>
            <a:r>
              <a:rPr lang="en-US" sz="1200" spc="-65" dirty="0">
                <a:solidFill>
                  <a:srgbClr val="231F20"/>
                </a:solidFill>
                <a:latin typeface="Arial"/>
                <a:cs typeface="Arial"/>
              </a:rPr>
              <a:t>so </a:t>
            </a:r>
            <a:r>
              <a:rPr lang="en-US" sz="1200" spc="5" dirty="0">
                <a:solidFill>
                  <a:srgbClr val="231F20"/>
                </a:solidFill>
                <a:latin typeface="Arial"/>
                <a:cs typeface="Arial"/>
              </a:rPr>
              <a:t>that </a:t>
            </a:r>
            <a:r>
              <a:rPr lang="en-US" sz="1200" spc="-30" dirty="0">
                <a:solidFill>
                  <a:srgbClr val="231F20"/>
                </a:solidFill>
                <a:latin typeface="Arial"/>
                <a:cs typeface="Arial"/>
              </a:rPr>
              <a:t>students </a:t>
            </a:r>
            <a:r>
              <a:rPr lang="en-US" sz="1200" spc="-65" dirty="0">
                <a:solidFill>
                  <a:srgbClr val="231F20"/>
                </a:solidFill>
                <a:latin typeface="Arial"/>
                <a:cs typeface="Arial"/>
              </a:rPr>
              <a:t>may </a:t>
            </a:r>
            <a:r>
              <a:rPr lang="en-US" sz="1200" spc="-15" dirty="0">
                <a:solidFill>
                  <a:srgbClr val="231F20"/>
                </a:solidFill>
                <a:latin typeface="Arial"/>
                <a:cs typeface="Arial"/>
              </a:rPr>
              <a:t>form </a:t>
            </a:r>
            <a:r>
              <a:rPr lang="en-US" sz="1200" spc="-95" dirty="0">
                <a:solidFill>
                  <a:srgbClr val="231F20"/>
                </a:solidFill>
                <a:latin typeface="Arial"/>
                <a:cs typeface="Arial"/>
              </a:rPr>
              <a:t>a </a:t>
            </a:r>
            <a:r>
              <a:rPr lang="en-US" sz="1200" spc="-30" dirty="0">
                <a:solidFill>
                  <a:srgbClr val="231F20"/>
                </a:solidFill>
                <a:latin typeface="Arial"/>
                <a:cs typeface="Arial"/>
              </a:rPr>
              <a:t>line. </a:t>
            </a:r>
            <a:r>
              <a:rPr lang="en-US" sz="1200" spc="-25" dirty="0">
                <a:solidFill>
                  <a:srgbClr val="231F20"/>
                </a:solidFill>
                <a:latin typeface="Arial"/>
                <a:cs typeface="Arial"/>
              </a:rPr>
              <a:t>On </a:t>
            </a:r>
            <a:r>
              <a:rPr lang="en-US" sz="1200" spc="-45" dirty="0">
                <a:solidFill>
                  <a:srgbClr val="231F20"/>
                </a:solidFill>
                <a:latin typeface="Arial"/>
                <a:cs typeface="Arial"/>
              </a:rPr>
              <a:t>one side </a:t>
            </a:r>
            <a:r>
              <a:rPr lang="en-US" sz="1200" dirty="0">
                <a:solidFill>
                  <a:srgbClr val="231F20"/>
                </a:solidFill>
                <a:latin typeface="Arial"/>
                <a:cs typeface="Arial"/>
              </a:rPr>
              <a:t>of </a:t>
            </a:r>
            <a:r>
              <a:rPr lang="en-US" sz="1200" spc="-10" dirty="0">
                <a:solidFill>
                  <a:srgbClr val="231F20"/>
                </a:solidFill>
                <a:latin typeface="Arial"/>
                <a:cs typeface="Arial"/>
              </a:rPr>
              <a:t>the </a:t>
            </a:r>
            <a:r>
              <a:rPr lang="en-US" sz="1200" spc="-30" dirty="0">
                <a:solidFill>
                  <a:srgbClr val="231F20"/>
                </a:solidFill>
                <a:latin typeface="Arial"/>
                <a:cs typeface="Arial"/>
              </a:rPr>
              <a:t>room </a:t>
            </a:r>
            <a:r>
              <a:rPr lang="en-US" sz="1200" spc="-55" dirty="0">
                <a:solidFill>
                  <a:srgbClr val="231F20"/>
                </a:solidFill>
                <a:latin typeface="Arial"/>
                <a:cs typeface="Arial"/>
              </a:rPr>
              <a:t>place </a:t>
            </a:r>
            <a:r>
              <a:rPr lang="en-US" sz="1200" spc="-65" dirty="0">
                <a:solidFill>
                  <a:srgbClr val="231F20"/>
                </a:solidFill>
                <a:latin typeface="Arial"/>
                <a:cs typeface="Arial"/>
              </a:rPr>
              <a:t>an </a:t>
            </a:r>
            <a:r>
              <a:rPr lang="en-US" sz="1200" spc="-55" dirty="0">
                <a:solidFill>
                  <a:srgbClr val="231F20"/>
                </a:solidFill>
                <a:latin typeface="Arial"/>
                <a:cs typeface="Arial"/>
              </a:rPr>
              <a:t>‘Agree’</a:t>
            </a:r>
            <a:r>
              <a:rPr lang="en-US" spc="-55" dirty="0">
                <a:solidFill>
                  <a:srgbClr val="231F20"/>
                </a:solidFill>
                <a:latin typeface="Arial"/>
                <a:cs typeface="Arial"/>
              </a:rPr>
              <a:t> </a:t>
            </a:r>
            <a:r>
              <a:rPr lang="en-US" sz="1200" spc="-55" dirty="0">
                <a:solidFill>
                  <a:srgbClr val="231F20"/>
                </a:solidFill>
                <a:latin typeface="Arial"/>
                <a:cs typeface="Arial"/>
              </a:rPr>
              <a:t> </a:t>
            </a:r>
            <a:r>
              <a:rPr lang="en-US" sz="1200" spc="-40" dirty="0">
                <a:solidFill>
                  <a:srgbClr val="231F20"/>
                </a:solidFill>
                <a:latin typeface="Arial"/>
                <a:cs typeface="Arial"/>
              </a:rPr>
              <a:t>sign</a:t>
            </a:r>
            <a:r>
              <a:rPr lang="en-US" sz="1200" spc="-65" dirty="0">
                <a:solidFill>
                  <a:srgbClr val="231F20"/>
                </a:solidFill>
                <a:latin typeface="Arial"/>
                <a:cs typeface="Arial"/>
              </a:rPr>
              <a:t> </a:t>
            </a:r>
            <a:r>
              <a:rPr lang="en-US" sz="1200" dirty="0">
                <a:solidFill>
                  <a:srgbClr val="231F20"/>
                </a:solidFill>
                <a:latin typeface="Arial"/>
                <a:cs typeface="Arial"/>
              </a:rPr>
              <a:t>in</a:t>
            </a:r>
            <a:r>
              <a:rPr lang="en-US" sz="1200" spc="-60" dirty="0">
                <a:solidFill>
                  <a:srgbClr val="231F20"/>
                </a:solidFill>
                <a:latin typeface="Arial"/>
                <a:cs typeface="Arial"/>
              </a:rPr>
              <a:t> </a:t>
            </a:r>
            <a:r>
              <a:rPr lang="en-US" sz="1200" spc="-50" dirty="0">
                <a:solidFill>
                  <a:srgbClr val="231F20"/>
                </a:solidFill>
                <a:latin typeface="Arial"/>
                <a:cs typeface="Arial"/>
              </a:rPr>
              <a:t>large,</a:t>
            </a:r>
            <a:r>
              <a:rPr lang="en-US" sz="1200" spc="-60" dirty="0">
                <a:solidFill>
                  <a:srgbClr val="231F20"/>
                </a:solidFill>
                <a:latin typeface="Arial"/>
                <a:cs typeface="Arial"/>
              </a:rPr>
              <a:t> </a:t>
            </a:r>
            <a:r>
              <a:rPr lang="en-US" sz="1200" spc="-25" dirty="0">
                <a:solidFill>
                  <a:srgbClr val="231F20"/>
                </a:solidFill>
                <a:latin typeface="Arial"/>
                <a:cs typeface="Arial"/>
              </a:rPr>
              <a:t>legible</a:t>
            </a:r>
            <a:r>
              <a:rPr lang="en-US" sz="1200" spc="-60" dirty="0">
                <a:solidFill>
                  <a:srgbClr val="231F20"/>
                </a:solidFill>
                <a:latin typeface="Arial"/>
                <a:cs typeface="Arial"/>
              </a:rPr>
              <a:t> </a:t>
            </a:r>
            <a:r>
              <a:rPr lang="en-US" sz="1200" spc="10" dirty="0">
                <a:solidFill>
                  <a:srgbClr val="231F20"/>
                </a:solidFill>
                <a:latin typeface="Arial"/>
                <a:cs typeface="Arial"/>
              </a:rPr>
              <a:t>print</a:t>
            </a:r>
            <a:r>
              <a:rPr lang="en-US" sz="1200" spc="-60" dirty="0">
                <a:solidFill>
                  <a:srgbClr val="231F20"/>
                </a:solidFill>
                <a:latin typeface="Arial"/>
                <a:cs typeface="Arial"/>
              </a:rPr>
              <a:t> </a:t>
            </a:r>
            <a:r>
              <a:rPr lang="en-US" sz="1200" spc="-55" dirty="0">
                <a:solidFill>
                  <a:srgbClr val="231F20"/>
                </a:solidFill>
                <a:latin typeface="Arial"/>
                <a:cs typeface="Arial"/>
              </a:rPr>
              <a:t>and</a:t>
            </a:r>
            <a:r>
              <a:rPr lang="en-US" sz="1200" spc="-60" dirty="0">
                <a:solidFill>
                  <a:srgbClr val="231F20"/>
                </a:solidFill>
                <a:latin typeface="Arial"/>
                <a:cs typeface="Arial"/>
              </a:rPr>
              <a:t> </a:t>
            </a:r>
            <a:r>
              <a:rPr lang="en-US" sz="1200" spc="-30" dirty="0">
                <a:solidFill>
                  <a:srgbClr val="231F20"/>
                </a:solidFill>
                <a:latin typeface="Arial"/>
                <a:cs typeface="Arial"/>
              </a:rPr>
              <a:t>on</a:t>
            </a:r>
            <a:r>
              <a:rPr lang="en-US" sz="1200" spc="-60" dirty="0">
                <a:solidFill>
                  <a:srgbClr val="231F20"/>
                </a:solidFill>
                <a:latin typeface="Arial"/>
                <a:cs typeface="Arial"/>
              </a:rPr>
              <a:t> </a:t>
            </a:r>
            <a:r>
              <a:rPr lang="en-US" sz="1200" spc="-10" dirty="0">
                <a:solidFill>
                  <a:srgbClr val="231F20"/>
                </a:solidFill>
                <a:latin typeface="Arial"/>
                <a:cs typeface="Arial"/>
              </a:rPr>
              <a:t>the</a:t>
            </a:r>
            <a:r>
              <a:rPr lang="en-US" sz="1200" spc="-60" dirty="0">
                <a:solidFill>
                  <a:srgbClr val="231F20"/>
                </a:solidFill>
                <a:latin typeface="Arial"/>
                <a:cs typeface="Arial"/>
              </a:rPr>
              <a:t> </a:t>
            </a:r>
            <a:r>
              <a:rPr lang="en-US" sz="1200" spc="-25" dirty="0">
                <a:solidFill>
                  <a:srgbClr val="231F20"/>
                </a:solidFill>
                <a:latin typeface="Arial"/>
                <a:cs typeface="Arial"/>
              </a:rPr>
              <a:t>opposite</a:t>
            </a:r>
            <a:r>
              <a:rPr lang="en-US" sz="1200" spc="-60" dirty="0">
                <a:solidFill>
                  <a:srgbClr val="231F20"/>
                </a:solidFill>
                <a:latin typeface="Arial"/>
                <a:cs typeface="Arial"/>
              </a:rPr>
              <a:t> </a:t>
            </a:r>
            <a:r>
              <a:rPr lang="en-US" sz="1200" spc="-45" dirty="0">
                <a:solidFill>
                  <a:srgbClr val="231F20"/>
                </a:solidFill>
                <a:latin typeface="Arial"/>
                <a:cs typeface="Arial"/>
              </a:rPr>
              <a:t>side</a:t>
            </a:r>
            <a:r>
              <a:rPr lang="en-US" sz="1200" spc="-65" dirty="0">
                <a:solidFill>
                  <a:srgbClr val="231F20"/>
                </a:solidFill>
                <a:latin typeface="Arial"/>
                <a:cs typeface="Arial"/>
              </a:rPr>
              <a:t> </a:t>
            </a:r>
            <a:r>
              <a:rPr lang="en-US" sz="1200" dirty="0">
                <a:solidFill>
                  <a:srgbClr val="231F20"/>
                </a:solidFill>
                <a:latin typeface="Arial"/>
                <a:cs typeface="Arial"/>
              </a:rPr>
              <a:t>of</a:t>
            </a:r>
            <a:r>
              <a:rPr lang="en-US" sz="1200" spc="-60" dirty="0">
                <a:solidFill>
                  <a:srgbClr val="231F20"/>
                </a:solidFill>
                <a:latin typeface="Arial"/>
                <a:cs typeface="Arial"/>
              </a:rPr>
              <a:t> </a:t>
            </a:r>
            <a:r>
              <a:rPr lang="en-US" sz="1200" spc="-10" dirty="0">
                <a:solidFill>
                  <a:srgbClr val="231F20"/>
                </a:solidFill>
                <a:latin typeface="Arial"/>
                <a:cs typeface="Arial"/>
              </a:rPr>
              <a:t>the</a:t>
            </a:r>
            <a:r>
              <a:rPr lang="en-US" sz="1200" spc="-60" dirty="0">
                <a:solidFill>
                  <a:srgbClr val="231F20"/>
                </a:solidFill>
                <a:latin typeface="Arial"/>
                <a:cs typeface="Arial"/>
              </a:rPr>
              <a:t> </a:t>
            </a:r>
            <a:r>
              <a:rPr lang="en-US" sz="1200" spc="-30" dirty="0">
                <a:solidFill>
                  <a:srgbClr val="231F20"/>
                </a:solidFill>
                <a:latin typeface="Arial"/>
                <a:cs typeface="Arial"/>
              </a:rPr>
              <a:t>room</a:t>
            </a:r>
            <a:r>
              <a:rPr lang="en-US" sz="1200" spc="-60" dirty="0">
                <a:solidFill>
                  <a:srgbClr val="231F20"/>
                </a:solidFill>
                <a:latin typeface="Arial"/>
                <a:cs typeface="Arial"/>
              </a:rPr>
              <a:t> </a:t>
            </a:r>
            <a:r>
              <a:rPr lang="en-US" sz="1200" spc="-55" dirty="0">
                <a:solidFill>
                  <a:srgbClr val="231F20"/>
                </a:solidFill>
                <a:latin typeface="Arial"/>
                <a:cs typeface="Arial"/>
              </a:rPr>
              <a:t>place</a:t>
            </a:r>
            <a:r>
              <a:rPr lang="en-US" sz="1200" spc="-60" dirty="0">
                <a:solidFill>
                  <a:srgbClr val="231F20"/>
                </a:solidFill>
                <a:latin typeface="Arial"/>
                <a:cs typeface="Arial"/>
              </a:rPr>
              <a:t> </a:t>
            </a:r>
            <a:r>
              <a:rPr lang="en-US" sz="1200" spc="-10" dirty="0">
                <a:solidFill>
                  <a:srgbClr val="231F20"/>
                </a:solidFill>
                <a:latin typeface="Arial"/>
                <a:cs typeface="Arial"/>
              </a:rPr>
              <a:t>the</a:t>
            </a:r>
            <a:r>
              <a:rPr lang="en-US" sz="1200" spc="-60" dirty="0">
                <a:solidFill>
                  <a:srgbClr val="231F20"/>
                </a:solidFill>
                <a:latin typeface="Arial"/>
                <a:cs typeface="Arial"/>
              </a:rPr>
              <a:t> </a:t>
            </a:r>
            <a:r>
              <a:rPr lang="en-US" sz="1200" spc="-40" dirty="0">
                <a:solidFill>
                  <a:srgbClr val="231F20"/>
                </a:solidFill>
                <a:latin typeface="Arial"/>
                <a:cs typeface="Arial"/>
              </a:rPr>
              <a:t>sign</a:t>
            </a:r>
            <a:r>
              <a:rPr lang="en-US" sz="1200" spc="-60" dirty="0">
                <a:solidFill>
                  <a:srgbClr val="231F20"/>
                </a:solidFill>
                <a:latin typeface="Arial"/>
                <a:cs typeface="Arial"/>
              </a:rPr>
              <a:t> ‘Disagree.’</a:t>
            </a:r>
            <a:r>
              <a:rPr lang="en-US" spc="-60" dirty="0">
                <a:solidFill>
                  <a:srgbClr val="231F20"/>
                </a:solidFill>
                <a:latin typeface="Arial"/>
                <a:cs typeface="Arial"/>
              </a:rPr>
              <a:t> </a:t>
            </a:r>
            <a:r>
              <a:rPr lang="en-US" sz="1200" spc="-60" dirty="0">
                <a:solidFill>
                  <a:srgbClr val="231F20"/>
                </a:solidFill>
                <a:latin typeface="Arial"/>
                <a:cs typeface="Arial"/>
              </a:rPr>
              <a:t> </a:t>
            </a:r>
            <a:r>
              <a:rPr lang="en-US" sz="1200" spc="-50" dirty="0">
                <a:solidFill>
                  <a:srgbClr val="231F20"/>
                </a:solidFill>
                <a:latin typeface="Arial"/>
                <a:cs typeface="Arial"/>
              </a:rPr>
              <a:t>Explain </a:t>
            </a:r>
            <a:r>
              <a:rPr lang="en-US" sz="1200" spc="20" dirty="0">
                <a:solidFill>
                  <a:srgbClr val="231F20"/>
                </a:solidFill>
                <a:latin typeface="Arial"/>
                <a:cs typeface="Arial"/>
              </a:rPr>
              <a:t>to </a:t>
            </a:r>
            <a:r>
              <a:rPr lang="en-US" sz="1200" spc="-40" dirty="0">
                <a:solidFill>
                  <a:srgbClr val="231F20"/>
                </a:solidFill>
                <a:latin typeface="Arial"/>
                <a:cs typeface="Arial"/>
              </a:rPr>
              <a:t>apprentices </a:t>
            </a:r>
            <a:r>
              <a:rPr lang="en-US" sz="1200" spc="5" dirty="0">
                <a:solidFill>
                  <a:srgbClr val="231F20"/>
                </a:solidFill>
                <a:latin typeface="Arial"/>
                <a:cs typeface="Arial"/>
              </a:rPr>
              <a:t>that </a:t>
            </a:r>
            <a:r>
              <a:rPr lang="en-US" sz="1200" spc="-20" dirty="0">
                <a:solidFill>
                  <a:srgbClr val="231F20"/>
                </a:solidFill>
                <a:latin typeface="Arial"/>
                <a:cs typeface="Arial"/>
              </a:rPr>
              <a:t>they </a:t>
            </a:r>
            <a:r>
              <a:rPr lang="en-US" sz="1200" spc="-65" dirty="0">
                <a:solidFill>
                  <a:srgbClr val="231F20"/>
                </a:solidFill>
                <a:latin typeface="Arial"/>
                <a:cs typeface="Arial"/>
              </a:rPr>
              <a:t>may </a:t>
            </a:r>
            <a:r>
              <a:rPr lang="en-US" sz="1200" spc="-55" dirty="0">
                <a:solidFill>
                  <a:srgbClr val="231F20"/>
                </a:solidFill>
                <a:latin typeface="Arial"/>
                <a:cs typeface="Arial"/>
              </a:rPr>
              <a:t>choose </a:t>
            </a:r>
            <a:r>
              <a:rPr lang="en-US" sz="1200" spc="20" dirty="0">
                <a:solidFill>
                  <a:srgbClr val="231F20"/>
                </a:solidFill>
                <a:latin typeface="Arial"/>
                <a:cs typeface="Arial"/>
              </a:rPr>
              <a:t>to </a:t>
            </a:r>
            <a:r>
              <a:rPr lang="en-US" sz="1200" spc="-40" dirty="0">
                <a:solidFill>
                  <a:srgbClr val="231F20"/>
                </a:solidFill>
                <a:latin typeface="Arial"/>
                <a:cs typeface="Arial"/>
              </a:rPr>
              <a:t>stand </a:t>
            </a:r>
            <a:r>
              <a:rPr lang="en-US" sz="1200" spc="-30" dirty="0">
                <a:solidFill>
                  <a:srgbClr val="231F20"/>
                </a:solidFill>
                <a:latin typeface="Arial"/>
                <a:cs typeface="Arial"/>
              </a:rPr>
              <a:t>on </a:t>
            </a:r>
            <a:r>
              <a:rPr lang="en-US" sz="1200" spc="-10" dirty="0">
                <a:solidFill>
                  <a:srgbClr val="231F20"/>
                </a:solidFill>
                <a:latin typeface="Arial"/>
                <a:cs typeface="Arial"/>
              </a:rPr>
              <a:t>either </a:t>
            </a:r>
            <a:r>
              <a:rPr lang="en-US" sz="1200" spc="-45" dirty="0">
                <a:solidFill>
                  <a:srgbClr val="231F20"/>
                </a:solidFill>
                <a:latin typeface="Arial"/>
                <a:cs typeface="Arial"/>
              </a:rPr>
              <a:t>side </a:t>
            </a:r>
            <a:r>
              <a:rPr lang="en-US" sz="1200" dirty="0">
                <a:solidFill>
                  <a:srgbClr val="231F20"/>
                </a:solidFill>
                <a:latin typeface="Arial"/>
                <a:cs typeface="Arial"/>
              </a:rPr>
              <a:t>of </a:t>
            </a:r>
            <a:r>
              <a:rPr lang="en-US" sz="1200" spc="-10" dirty="0">
                <a:solidFill>
                  <a:srgbClr val="231F20"/>
                </a:solidFill>
                <a:latin typeface="Arial"/>
                <a:cs typeface="Arial"/>
              </a:rPr>
              <a:t>the </a:t>
            </a:r>
            <a:r>
              <a:rPr lang="en-US" sz="1200" spc="-30" dirty="0">
                <a:solidFill>
                  <a:srgbClr val="231F20"/>
                </a:solidFill>
                <a:latin typeface="Arial"/>
                <a:cs typeface="Arial"/>
              </a:rPr>
              <a:t>room </a:t>
            </a:r>
            <a:r>
              <a:rPr lang="en-US" sz="1200" spc="-70" dirty="0">
                <a:solidFill>
                  <a:srgbClr val="231F20"/>
                </a:solidFill>
                <a:latin typeface="Arial"/>
                <a:cs typeface="Arial"/>
              </a:rPr>
              <a:t>based</a:t>
            </a:r>
            <a:r>
              <a:rPr lang="en-US" spc="-70" dirty="0">
                <a:solidFill>
                  <a:srgbClr val="231F20"/>
                </a:solidFill>
                <a:latin typeface="Arial"/>
                <a:cs typeface="Arial"/>
              </a:rPr>
              <a:t> </a:t>
            </a:r>
            <a:r>
              <a:rPr lang="en-US" sz="1200" spc="-70" dirty="0">
                <a:solidFill>
                  <a:srgbClr val="231F20"/>
                </a:solidFill>
                <a:latin typeface="Arial"/>
                <a:cs typeface="Arial"/>
              </a:rPr>
              <a:t> </a:t>
            </a:r>
            <a:r>
              <a:rPr lang="en-US" sz="1200" spc="-30" dirty="0">
                <a:solidFill>
                  <a:srgbClr val="231F20"/>
                </a:solidFill>
                <a:latin typeface="Arial"/>
                <a:cs typeface="Arial"/>
              </a:rPr>
              <a:t>on</a:t>
            </a:r>
            <a:r>
              <a:rPr lang="en-US" sz="1200" spc="-60" dirty="0">
                <a:solidFill>
                  <a:srgbClr val="231F20"/>
                </a:solidFill>
                <a:latin typeface="Arial"/>
                <a:cs typeface="Arial"/>
              </a:rPr>
              <a:t> </a:t>
            </a:r>
            <a:r>
              <a:rPr lang="en-US" sz="1200" spc="-30" dirty="0">
                <a:solidFill>
                  <a:srgbClr val="231F20"/>
                </a:solidFill>
                <a:latin typeface="Arial"/>
                <a:cs typeface="Arial"/>
              </a:rPr>
              <a:t>how</a:t>
            </a:r>
            <a:r>
              <a:rPr lang="en-US" sz="1200" spc="-60" dirty="0">
                <a:solidFill>
                  <a:srgbClr val="231F20"/>
                </a:solidFill>
                <a:latin typeface="Arial"/>
                <a:cs typeface="Arial"/>
              </a:rPr>
              <a:t> </a:t>
            </a:r>
            <a:r>
              <a:rPr lang="en-US" sz="1200" spc="-20" dirty="0">
                <a:solidFill>
                  <a:srgbClr val="231F20"/>
                </a:solidFill>
                <a:latin typeface="Arial"/>
                <a:cs typeface="Arial"/>
              </a:rPr>
              <a:t>they</a:t>
            </a:r>
            <a:r>
              <a:rPr lang="en-US" sz="1200" spc="-55" dirty="0">
                <a:solidFill>
                  <a:srgbClr val="231F20"/>
                </a:solidFill>
                <a:latin typeface="Arial"/>
                <a:cs typeface="Arial"/>
              </a:rPr>
              <a:t> </a:t>
            </a:r>
            <a:r>
              <a:rPr lang="en-US" sz="1200" spc="-30" dirty="0">
                <a:solidFill>
                  <a:srgbClr val="231F20"/>
                </a:solidFill>
                <a:latin typeface="Arial"/>
                <a:cs typeface="Arial"/>
              </a:rPr>
              <a:t>feel</a:t>
            </a:r>
            <a:r>
              <a:rPr lang="en-US" sz="1200" spc="-60" dirty="0">
                <a:solidFill>
                  <a:srgbClr val="231F20"/>
                </a:solidFill>
                <a:latin typeface="Arial"/>
                <a:cs typeface="Arial"/>
              </a:rPr>
              <a:t> </a:t>
            </a:r>
            <a:r>
              <a:rPr lang="en-US" sz="1200" spc="-25" dirty="0">
                <a:solidFill>
                  <a:srgbClr val="231F20"/>
                </a:solidFill>
                <a:latin typeface="Arial"/>
                <a:cs typeface="Arial"/>
              </a:rPr>
              <a:t>about</a:t>
            </a:r>
            <a:r>
              <a:rPr lang="en-US" sz="1200" spc="-60" dirty="0">
                <a:solidFill>
                  <a:srgbClr val="231F20"/>
                </a:solidFill>
                <a:latin typeface="Arial"/>
                <a:cs typeface="Arial"/>
              </a:rPr>
              <a:t> </a:t>
            </a:r>
            <a:r>
              <a:rPr lang="en-US" sz="1200" spc="-10" dirty="0">
                <a:solidFill>
                  <a:srgbClr val="231F20"/>
                </a:solidFill>
                <a:latin typeface="Arial"/>
                <a:cs typeface="Arial"/>
              </a:rPr>
              <a:t>the</a:t>
            </a:r>
            <a:r>
              <a:rPr lang="en-US" sz="1200" spc="-55" dirty="0">
                <a:solidFill>
                  <a:srgbClr val="231F20"/>
                </a:solidFill>
                <a:latin typeface="Arial"/>
                <a:cs typeface="Arial"/>
              </a:rPr>
              <a:t> </a:t>
            </a:r>
            <a:r>
              <a:rPr lang="en-US" sz="1200" spc="-20" dirty="0">
                <a:solidFill>
                  <a:srgbClr val="231F20"/>
                </a:solidFill>
                <a:latin typeface="Arial"/>
                <a:cs typeface="Arial"/>
              </a:rPr>
              <a:t>topic/sentence</a:t>
            </a:r>
            <a:r>
              <a:rPr lang="en-US" sz="1200" spc="-60" dirty="0">
                <a:solidFill>
                  <a:srgbClr val="231F20"/>
                </a:solidFill>
                <a:latin typeface="Arial"/>
                <a:cs typeface="Arial"/>
              </a:rPr>
              <a:t> </a:t>
            </a:r>
            <a:r>
              <a:rPr lang="en-US" sz="1200" spc="5" dirty="0">
                <a:solidFill>
                  <a:srgbClr val="231F20"/>
                </a:solidFill>
                <a:latin typeface="Arial"/>
                <a:cs typeface="Arial"/>
              </a:rPr>
              <a:t>that</a:t>
            </a:r>
            <a:r>
              <a:rPr lang="en-US" sz="1200" spc="-60" dirty="0">
                <a:solidFill>
                  <a:srgbClr val="231F20"/>
                </a:solidFill>
                <a:latin typeface="Arial"/>
                <a:cs typeface="Arial"/>
              </a:rPr>
              <a:t> </a:t>
            </a:r>
            <a:r>
              <a:rPr lang="en-US" sz="1200" spc="-40" dirty="0">
                <a:solidFill>
                  <a:srgbClr val="231F20"/>
                </a:solidFill>
                <a:latin typeface="Arial"/>
                <a:cs typeface="Arial"/>
              </a:rPr>
              <a:t>is</a:t>
            </a:r>
            <a:r>
              <a:rPr lang="en-US" sz="1200" spc="-55" dirty="0">
                <a:solidFill>
                  <a:srgbClr val="231F20"/>
                </a:solidFill>
                <a:latin typeface="Arial"/>
                <a:cs typeface="Arial"/>
              </a:rPr>
              <a:t> </a:t>
            </a:r>
            <a:r>
              <a:rPr lang="en-US" sz="1200" spc="-50" dirty="0">
                <a:solidFill>
                  <a:srgbClr val="231F20"/>
                </a:solidFill>
                <a:latin typeface="Arial"/>
                <a:cs typeface="Arial"/>
              </a:rPr>
              <a:t>read</a:t>
            </a:r>
            <a:r>
              <a:rPr lang="en-US" sz="1200" spc="-60" dirty="0">
                <a:solidFill>
                  <a:srgbClr val="231F20"/>
                </a:solidFill>
                <a:latin typeface="Arial"/>
                <a:cs typeface="Arial"/>
              </a:rPr>
              <a:t> </a:t>
            </a:r>
            <a:r>
              <a:rPr lang="en-US" sz="1200" spc="-40" dirty="0">
                <a:solidFill>
                  <a:srgbClr val="231F20"/>
                </a:solidFill>
                <a:latin typeface="Arial"/>
                <a:cs typeface="Arial"/>
              </a:rPr>
              <a:t>aloud.</a:t>
            </a:r>
            <a:r>
              <a:rPr lang="en-US" sz="1200" spc="-60" dirty="0">
                <a:solidFill>
                  <a:srgbClr val="231F20"/>
                </a:solidFill>
                <a:latin typeface="Arial"/>
                <a:cs typeface="Arial"/>
              </a:rPr>
              <a:t> </a:t>
            </a:r>
            <a:r>
              <a:rPr lang="en-US" sz="1200" spc="20" dirty="0">
                <a:solidFill>
                  <a:srgbClr val="231F20"/>
                </a:solidFill>
                <a:latin typeface="Arial"/>
                <a:cs typeface="Arial"/>
              </a:rPr>
              <a:t>If</a:t>
            </a:r>
            <a:r>
              <a:rPr lang="en-US" sz="1200" spc="-55" dirty="0">
                <a:solidFill>
                  <a:srgbClr val="231F20"/>
                </a:solidFill>
                <a:latin typeface="Arial"/>
                <a:cs typeface="Arial"/>
              </a:rPr>
              <a:t> </a:t>
            </a:r>
            <a:r>
              <a:rPr lang="en-US" sz="1200" spc="-20" dirty="0">
                <a:solidFill>
                  <a:srgbClr val="231F20"/>
                </a:solidFill>
                <a:latin typeface="Arial"/>
                <a:cs typeface="Arial"/>
              </a:rPr>
              <a:t>they</a:t>
            </a:r>
            <a:r>
              <a:rPr lang="en-US" sz="1200" spc="-60" dirty="0">
                <a:solidFill>
                  <a:srgbClr val="231F20"/>
                </a:solidFill>
                <a:latin typeface="Arial"/>
                <a:cs typeface="Arial"/>
              </a:rPr>
              <a:t> </a:t>
            </a:r>
            <a:r>
              <a:rPr lang="en-US" sz="1200" spc="-15" dirty="0">
                <a:solidFill>
                  <a:srgbClr val="231F20"/>
                </a:solidFill>
                <a:latin typeface="Arial"/>
                <a:cs typeface="Arial"/>
              </a:rPr>
              <a:t>neither</a:t>
            </a:r>
            <a:r>
              <a:rPr lang="en-US" sz="1200" spc="-60" dirty="0">
                <a:solidFill>
                  <a:srgbClr val="231F20"/>
                </a:solidFill>
                <a:latin typeface="Arial"/>
                <a:cs typeface="Arial"/>
              </a:rPr>
              <a:t> </a:t>
            </a:r>
            <a:r>
              <a:rPr lang="en-US" sz="1200" spc="-55" dirty="0">
                <a:solidFill>
                  <a:srgbClr val="231F20"/>
                </a:solidFill>
                <a:latin typeface="Arial"/>
                <a:cs typeface="Arial"/>
              </a:rPr>
              <a:t>‘Agree’ </a:t>
            </a:r>
            <a:r>
              <a:rPr lang="en-US" sz="1200" spc="-20" dirty="0">
                <a:solidFill>
                  <a:srgbClr val="231F20"/>
                </a:solidFill>
                <a:latin typeface="Arial"/>
                <a:cs typeface="Arial"/>
              </a:rPr>
              <a:t>nor</a:t>
            </a:r>
            <a:r>
              <a:rPr lang="en-US" spc="-20" dirty="0">
                <a:solidFill>
                  <a:srgbClr val="231F20"/>
                </a:solidFill>
                <a:latin typeface="Arial"/>
                <a:cs typeface="Arial"/>
              </a:rPr>
              <a:t> </a:t>
            </a:r>
            <a:r>
              <a:rPr lang="en-US" sz="1200" spc="-60" dirty="0">
                <a:solidFill>
                  <a:srgbClr val="231F20"/>
                </a:solidFill>
                <a:latin typeface="Arial"/>
                <a:cs typeface="Arial"/>
              </a:rPr>
              <a:t>‘Disagree,’ </a:t>
            </a:r>
            <a:r>
              <a:rPr lang="en-US" sz="1200" spc="-35" dirty="0">
                <a:solidFill>
                  <a:srgbClr val="231F20"/>
                </a:solidFill>
                <a:latin typeface="Arial"/>
                <a:cs typeface="Arial"/>
              </a:rPr>
              <a:t>explain</a:t>
            </a:r>
            <a:r>
              <a:rPr lang="en-US" sz="1200" spc="-60" dirty="0">
                <a:solidFill>
                  <a:srgbClr val="231F20"/>
                </a:solidFill>
                <a:latin typeface="Arial"/>
                <a:cs typeface="Arial"/>
              </a:rPr>
              <a:t> </a:t>
            </a:r>
            <a:r>
              <a:rPr lang="en-US" sz="1200" spc="5" dirty="0">
                <a:solidFill>
                  <a:srgbClr val="231F20"/>
                </a:solidFill>
                <a:latin typeface="Arial"/>
                <a:cs typeface="Arial"/>
              </a:rPr>
              <a:t>that</a:t>
            </a:r>
            <a:r>
              <a:rPr lang="en-US" sz="1200" spc="-55" dirty="0">
                <a:solidFill>
                  <a:srgbClr val="231F20"/>
                </a:solidFill>
                <a:latin typeface="Arial"/>
                <a:cs typeface="Arial"/>
              </a:rPr>
              <a:t> </a:t>
            </a:r>
            <a:r>
              <a:rPr lang="en-US" sz="1200" spc="-20" dirty="0">
                <a:solidFill>
                  <a:srgbClr val="231F20"/>
                </a:solidFill>
                <a:latin typeface="Arial"/>
                <a:cs typeface="Arial"/>
              </a:rPr>
              <a:t>they</a:t>
            </a:r>
            <a:r>
              <a:rPr lang="en-US" sz="1200" spc="-60" dirty="0">
                <a:solidFill>
                  <a:srgbClr val="231F20"/>
                </a:solidFill>
                <a:latin typeface="Arial"/>
                <a:cs typeface="Arial"/>
              </a:rPr>
              <a:t> </a:t>
            </a:r>
            <a:r>
              <a:rPr lang="en-US" sz="1200" spc="-65" dirty="0">
                <a:solidFill>
                  <a:srgbClr val="231F20"/>
                </a:solidFill>
                <a:latin typeface="Arial"/>
                <a:cs typeface="Arial"/>
              </a:rPr>
              <a:t>may</a:t>
            </a:r>
            <a:r>
              <a:rPr lang="en-US" sz="1200" spc="-55" dirty="0">
                <a:solidFill>
                  <a:srgbClr val="231F20"/>
                </a:solidFill>
                <a:latin typeface="Arial"/>
                <a:cs typeface="Arial"/>
              </a:rPr>
              <a:t> </a:t>
            </a:r>
            <a:r>
              <a:rPr lang="en-US" sz="1200" spc="-40" dirty="0">
                <a:solidFill>
                  <a:srgbClr val="231F20"/>
                </a:solidFill>
                <a:latin typeface="Arial"/>
                <a:cs typeface="Arial"/>
              </a:rPr>
              <a:t>stand</a:t>
            </a:r>
            <a:r>
              <a:rPr lang="en-US" sz="1200" spc="-60" dirty="0">
                <a:solidFill>
                  <a:srgbClr val="231F20"/>
                </a:solidFill>
                <a:latin typeface="Arial"/>
                <a:cs typeface="Arial"/>
              </a:rPr>
              <a:t> </a:t>
            </a:r>
            <a:r>
              <a:rPr lang="en-US" sz="1200" dirty="0">
                <a:solidFill>
                  <a:srgbClr val="231F20"/>
                </a:solidFill>
                <a:latin typeface="Arial"/>
                <a:cs typeface="Arial"/>
              </a:rPr>
              <a:t>in</a:t>
            </a:r>
            <a:r>
              <a:rPr lang="en-US" sz="1200" spc="-55" dirty="0">
                <a:solidFill>
                  <a:srgbClr val="231F20"/>
                </a:solidFill>
                <a:latin typeface="Arial"/>
                <a:cs typeface="Arial"/>
              </a:rPr>
              <a:t> </a:t>
            </a:r>
            <a:r>
              <a:rPr lang="en-US" sz="1200" spc="-10" dirty="0">
                <a:solidFill>
                  <a:srgbClr val="231F20"/>
                </a:solidFill>
                <a:latin typeface="Arial"/>
                <a:cs typeface="Arial"/>
              </a:rPr>
              <a:t>the</a:t>
            </a:r>
            <a:r>
              <a:rPr lang="en-US" sz="1200" spc="-60" dirty="0">
                <a:solidFill>
                  <a:srgbClr val="231F20"/>
                </a:solidFill>
                <a:latin typeface="Arial"/>
                <a:cs typeface="Arial"/>
              </a:rPr>
              <a:t> </a:t>
            </a:r>
            <a:r>
              <a:rPr lang="en-US" sz="1200" spc="-25" dirty="0">
                <a:solidFill>
                  <a:srgbClr val="231F20"/>
                </a:solidFill>
                <a:latin typeface="Arial"/>
                <a:cs typeface="Arial"/>
              </a:rPr>
              <a:t>middle</a:t>
            </a:r>
            <a:r>
              <a:rPr lang="en-US" sz="1200" spc="-55" dirty="0">
                <a:solidFill>
                  <a:srgbClr val="231F20"/>
                </a:solidFill>
                <a:latin typeface="Arial"/>
                <a:cs typeface="Arial"/>
              </a:rPr>
              <a:t> </a:t>
            </a:r>
            <a:r>
              <a:rPr lang="en-US" sz="1200" dirty="0">
                <a:solidFill>
                  <a:srgbClr val="231F20"/>
                </a:solidFill>
                <a:latin typeface="Arial"/>
                <a:cs typeface="Arial"/>
              </a:rPr>
              <a:t>of</a:t>
            </a:r>
            <a:r>
              <a:rPr lang="en-US" sz="1200" spc="-60" dirty="0">
                <a:solidFill>
                  <a:srgbClr val="231F20"/>
                </a:solidFill>
                <a:latin typeface="Arial"/>
                <a:cs typeface="Arial"/>
              </a:rPr>
              <a:t> </a:t>
            </a:r>
            <a:r>
              <a:rPr lang="en-US" sz="1200" spc="-10" dirty="0">
                <a:solidFill>
                  <a:srgbClr val="231F20"/>
                </a:solidFill>
                <a:latin typeface="Arial"/>
                <a:cs typeface="Arial"/>
              </a:rPr>
              <a:t>the</a:t>
            </a:r>
            <a:r>
              <a:rPr lang="en-US" sz="1200" spc="-55" dirty="0">
                <a:solidFill>
                  <a:srgbClr val="231F20"/>
                </a:solidFill>
                <a:latin typeface="Arial"/>
                <a:cs typeface="Arial"/>
              </a:rPr>
              <a:t> </a:t>
            </a:r>
            <a:r>
              <a:rPr lang="en-US" sz="1200" spc="-30" dirty="0">
                <a:solidFill>
                  <a:srgbClr val="231F20"/>
                </a:solidFill>
                <a:latin typeface="Arial"/>
                <a:cs typeface="Arial"/>
              </a:rPr>
              <a:t>room</a:t>
            </a:r>
            <a:r>
              <a:rPr lang="en-US" sz="1200" spc="-60" dirty="0">
                <a:solidFill>
                  <a:srgbClr val="231F20"/>
                </a:solidFill>
                <a:latin typeface="Arial"/>
                <a:cs typeface="Arial"/>
              </a:rPr>
              <a:t> </a:t>
            </a:r>
            <a:r>
              <a:rPr lang="en-US" sz="1200" spc="20" dirty="0">
                <a:solidFill>
                  <a:srgbClr val="231F20"/>
                </a:solidFill>
                <a:latin typeface="Arial"/>
                <a:cs typeface="Arial"/>
              </a:rPr>
              <a:t>to</a:t>
            </a:r>
            <a:r>
              <a:rPr lang="en-US" sz="1200" spc="-60" dirty="0">
                <a:solidFill>
                  <a:srgbClr val="231F20"/>
                </a:solidFill>
                <a:latin typeface="Arial"/>
                <a:cs typeface="Arial"/>
              </a:rPr>
              <a:t> </a:t>
            </a:r>
            <a:r>
              <a:rPr lang="en-US" sz="1200" spc="-25" dirty="0">
                <a:solidFill>
                  <a:srgbClr val="231F20"/>
                </a:solidFill>
                <a:latin typeface="Arial"/>
                <a:cs typeface="Arial"/>
              </a:rPr>
              <a:t>indicate</a:t>
            </a:r>
            <a:r>
              <a:rPr lang="en-US" sz="1200" spc="-55" dirty="0">
                <a:solidFill>
                  <a:srgbClr val="231F20"/>
                </a:solidFill>
                <a:latin typeface="Arial"/>
                <a:cs typeface="Arial"/>
              </a:rPr>
              <a:t> </a:t>
            </a:r>
            <a:r>
              <a:rPr lang="en-US" sz="1200" spc="5" dirty="0">
                <a:solidFill>
                  <a:srgbClr val="231F20"/>
                </a:solidFill>
                <a:latin typeface="Arial"/>
                <a:cs typeface="Arial"/>
              </a:rPr>
              <a:t>that</a:t>
            </a:r>
            <a:r>
              <a:rPr lang="en-US" sz="1200" spc="-60" dirty="0">
                <a:solidFill>
                  <a:srgbClr val="231F20"/>
                </a:solidFill>
                <a:latin typeface="Arial"/>
                <a:cs typeface="Arial"/>
              </a:rPr>
              <a:t> </a:t>
            </a:r>
            <a:r>
              <a:rPr lang="en-US" sz="1200" spc="-20" dirty="0">
                <a:solidFill>
                  <a:srgbClr val="231F20"/>
                </a:solidFill>
                <a:latin typeface="Arial"/>
                <a:cs typeface="Arial"/>
              </a:rPr>
              <a:t>they</a:t>
            </a:r>
            <a:r>
              <a:rPr lang="en-US" sz="1200" spc="-55" dirty="0">
                <a:solidFill>
                  <a:srgbClr val="231F20"/>
                </a:solidFill>
                <a:latin typeface="Arial"/>
                <a:cs typeface="Arial"/>
              </a:rPr>
              <a:t> are</a:t>
            </a:r>
            <a:r>
              <a:rPr lang="en-US" spc="-55" dirty="0">
                <a:solidFill>
                  <a:srgbClr val="231F20"/>
                </a:solidFill>
                <a:latin typeface="Arial"/>
                <a:cs typeface="Arial"/>
              </a:rPr>
              <a:t> </a:t>
            </a:r>
            <a:r>
              <a:rPr lang="en-US" sz="1200" spc="-55" dirty="0">
                <a:solidFill>
                  <a:srgbClr val="231F20"/>
                </a:solidFill>
                <a:latin typeface="Arial"/>
                <a:cs typeface="Arial"/>
              </a:rPr>
              <a:t> </a:t>
            </a:r>
            <a:r>
              <a:rPr lang="en-US" sz="1200" spc="-40" dirty="0">
                <a:solidFill>
                  <a:srgbClr val="231F20"/>
                </a:solidFill>
                <a:latin typeface="Arial"/>
                <a:cs typeface="Arial"/>
              </a:rPr>
              <a:t>“undecided.”</a:t>
            </a:r>
            <a:r>
              <a:rPr lang="en-US" spc="-40" dirty="0">
                <a:solidFill>
                  <a:srgbClr val="231F20"/>
                </a:solidFill>
                <a:latin typeface="Arial"/>
                <a:cs typeface="Arial"/>
              </a:rPr>
              <a:t/>
            </a:r>
            <a:br>
              <a:rPr lang="en-US" spc="-40" dirty="0">
                <a:solidFill>
                  <a:srgbClr val="231F20"/>
                </a:solidFill>
                <a:latin typeface="Arial"/>
                <a:cs typeface="Arial"/>
              </a:rPr>
            </a:br>
            <a:endParaRPr lang="en-US" sz="1200" dirty="0">
              <a:latin typeface="Arial"/>
              <a:cs typeface="Arial"/>
            </a:endParaRPr>
          </a:p>
          <a:p>
            <a:pPr marL="12700" marR="405765">
              <a:lnSpc>
                <a:spcPct val="106100"/>
              </a:lnSpc>
              <a:spcBef>
                <a:spcPts val="1130"/>
              </a:spcBef>
            </a:pPr>
            <a:r>
              <a:rPr lang="en-US" sz="1200" spc="-15" dirty="0">
                <a:solidFill>
                  <a:srgbClr val="231F20"/>
                </a:solidFill>
                <a:latin typeface="Arial"/>
                <a:cs typeface="Arial"/>
              </a:rPr>
              <a:t>Inform</a:t>
            </a:r>
            <a:r>
              <a:rPr lang="en-US" sz="1200" spc="-55" dirty="0">
                <a:solidFill>
                  <a:srgbClr val="231F20"/>
                </a:solidFill>
                <a:latin typeface="Arial"/>
                <a:cs typeface="Arial"/>
              </a:rPr>
              <a:t> </a:t>
            </a:r>
            <a:r>
              <a:rPr lang="en-US" sz="1200" spc="-10" dirty="0">
                <a:solidFill>
                  <a:srgbClr val="231F20"/>
                </a:solidFill>
                <a:latin typeface="Arial"/>
                <a:cs typeface="Arial"/>
              </a:rPr>
              <a:t>the</a:t>
            </a:r>
            <a:r>
              <a:rPr lang="en-US" sz="1200" spc="-50" dirty="0">
                <a:solidFill>
                  <a:srgbClr val="231F20"/>
                </a:solidFill>
                <a:latin typeface="Arial"/>
                <a:cs typeface="Arial"/>
              </a:rPr>
              <a:t> </a:t>
            </a:r>
            <a:r>
              <a:rPr lang="en-US" sz="1200" spc="-20" dirty="0">
                <a:solidFill>
                  <a:srgbClr val="231F20"/>
                </a:solidFill>
                <a:latin typeface="Arial"/>
                <a:cs typeface="Arial"/>
              </a:rPr>
              <a:t>participants</a:t>
            </a:r>
            <a:r>
              <a:rPr lang="en-US" sz="1200" spc="-50" dirty="0">
                <a:solidFill>
                  <a:srgbClr val="231F20"/>
                </a:solidFill>
                <a:latin typeface="Arial"/>
                <a:cs typeface="Arial"/>
              </a:rPr>
              <a:t> </a:t>
            </a:r>
            <a:r>
              <a:rPr lang="en-US" sz="1200" spc="-10" dirty="0">
                <a:solidFill>
                  <a:srgbClr val="231F20"/>
                </a:solidFill>
                <a:latin typeface="Arial"/>
                <a:cs typeface="Arial"/>
              </a:rPr>
              <a:t>this</a:t>
            </a:r>
            <a:r>
              <a:rPr lang="en-US" sz="1200" spc="-55" dirty="0">
                <a:solidFill>
                  <a:srgbClr val="231F20"/>
                </a:solidFill>
                <a:latin typeface="Arial"/>
                <a:cs typeface="Arial"/>
              </a:rPr>
              <a:t> </a:t>
            </a:r>
            <a:r>
              <a:rPr lang="en-US" sz="1200" spc="-5" dirty="0">
                <a:solidFill>
                  <a:srgbClr val="231F20"/>
                </a:solidFill>
                <a:latin typeface="Arial"/>
                <a:cs typeface="Arial"/>
              </a:rPr>
              <a:t>activity</a:t>
            </a:r>
            <a:r>
              <a:rPr lang="en-US" sz="1200" spc="-50" dirty="0">
                <a:solidFill>
                  <a:srgbClr val="231F20"/>
                </a:solidFill>
                <a:latin typeface="Arial"/>
                <a:cs typeface="Arial"/>
              </a:rPr>
              <a:t> </a:t>
            </a:r>
            <a:r>
              <a:rPr lang="en-US" sz="1200" spc="10" dirty="0">
                <a:solidFill>
                  <a:srgbClr val="231F20"/>
                </a:solidFill>
                <a:latin typeface="Arial"/>
                <a:cs typeface="Arial"/>
              </a:rPr>
              <a:t>will</a:t>
            </a:r>
            <a:r>
              <a:rPr lang="en-US" sz="1200" spc="-50" dirty="0">
                <a:solidFill>
                  <a:srgbClr val="231F20"/>
                </a:solidFill>
                <a:latin typeface="Arial"/>
                <a:cs typeface="Arial"/>
              </a:rPr>
              <a:t> </a:t>
            </a:r>
            <a:r>
              <a:rPr lang="en-US" sz="1200" spc="-60" dirty="0">
                <a:solidFill>
                  <a:srgbClr val="231F20"/>
                </a:solidFill>
                <a:latin typeface="Arial"/>
                <a:cs typeface="Arial"/>
              </a:rPr>
              <a:t>be</a:t>
            </a:r>
            <a:r>
              <a:rPr lang="en-US" sz="1200" spc="-55" dirty="0">
                <a:solidFill>
                  <a:srgbClr val="231F20"/>
                </a:solidFill>
                <a:latin typeface="Arial"/>
                <a:cs typeface="Arial"/>
              </a:rPr>
              <a:t> </a:t>
            </a:r>
            <a:r>
              <a:rPr lang="en-US" sz="1200" spc="-45" dirty="0">
                <a:solidFill>
                  <a:srgbClr val="231F20"/>
                </a:solidFill>
                <a:latin typeface="Arial"/>
                <a:cs typeface="Arial"/>
              </a:rPr>
              <a:t>done</a:t>
            </a:r>
            <a:r>
              <a:rPr lang="en-US" sz="1200" spc="-50" dirty="0">
                <a:solidFill>
                  <a:srgbClr val="231F20"/>
                </a:solidFill>
                <a:latin typeface="Arial"/>
                <a:cs typeface="Arial"/>
              </a:rPr>
              <a:t> </a:t>
            </a:r>
            <a:r>
              <a:rPr lang="en-US" sz="1200" dirty="0">
                <a:solidFill>
                  <a:srgbClr val="231F20"/>
                </a:solidFill>
                <a:latin typeface="Arial"/>
                <a:cs typeface="Arial"/>
              </a:rPr>
              <a:t>in</a:t>
            </a:r>
            <a:r>
              <a:rPr lang="en-US" sz="1200" spc="-50" dirty="0">
                <a:solidFill>
                  <a:srgbClr val="231F20"/>
                </a:solidFill>
                <a:latin typeface="Arial"/>
                <a:cs typeface="Arial"/>
              </a:rPr>
              <a:t> silence.</a:t>
            </a:r>
            <a:r>
              <a:rPr lang="en-US" sz="1200" spc="-55" dirty="0">
                <a:solidFill>
                  <a:srgbClr val="231F20"/>
                </a:solidFill>
                <a:latin typeface="Arial"/>
                <a:cs typeface="Arial"/>
              </a:rPr>
              <a:t> </a:t>
            </a:r>
            <a:r>
              <a:rPr lang="en-US" sz="1200" spc="-80" dirty="0">
                <a:solidFill>
                  <a:srgbClr val="231F20"/>
                </a:solidFill>
                <a:latin typeface="Arial"/>
                <a:cs typeface="Arial"/>
              </a:rPr>
              <a:t>The</a:t>
            </a:r>
            <a:r>
              <a:rPr lang="en-US" sz="1200" spc="-50" dirty="0">
                <a:solidFill>
                  <a:srgbClr val="231F20"/>
                </a:solidFill>
                <a:latin typeface="Arial"/>
                <a:cs typeface="Arial"/>
              </a:rPr>
              <a:t> </a:t>
            </a:r>
            <a:r>
              <a:rPr lang="en-US" sz="1200" spc="-5" dirty="0">
                <a:solidFill>
                  <a:srgbClr val="231F20"/>
                </a:solidFill>
                <a:latin typeface="Arial"/>
                <a:cs typeface="Arial"/>
              </a:rPr>
              <a:t>facilitator</a:t>
            </a:r>
            <a:r>
              <a:rPr lang="en-US" sz="1200" spc="-50" dirty="0">
                <a:solidFill>
                  <a:srgbClr val="231F20"/>
                </a:solidFill>
                <a:latin typeface="Arial"/>
                <a:cs typeface="Arial"/>
              </a:rPr>
              <a:t> </a:t>
            </a:r>
            <a:r>
              <a:rPr lang="en-US" sz="1200" spc="10" dirty="0">
                <a:solidFill>
                  <a:srgbClr val="231F20"/>
                </a:solidFill>
                <a:latin typeface="Arial"/>
                <a:cs typeface="Arial"/>
              </a:rPr>
              <a:t>will</a:t>
            </a:r>
            <a:r>
              <a:rPr lang="en-US" sz="1200" spc="-55" dirty="0">
                <a:solidFill>
                  <a:srgbClr val="231F20"/>
                </a:solidFill>
                <a:latin typeface="Arial"/>
                <a:cs typeface="Arial"/>
              </a:rPr>
              <a:t> </a:t>
            </a:r>
            <a:r>
              <a:rPr lang="en-US" sz="1200" spc="-50" dirty="0">
                <a:solidFill>
                  <a:srgbClr val="231F20"/>
                </a:solidFill>
                <a:latin typeface="Arial"/>
                <a:cs typeface="Arial"/>
              </a:rPr>
              <a:t>read  </a:t>
            </a:r>
            <a:r>
              <a:rPr lang="en-US" sz="1200" spc="-95" dirty="0">
                <a:solidFill>
                  <a:srgbClr val="231F20"/>
                </a:solidFill>
                <a:latin typeface="Arial"/>
                <a:cs typeface="Arial"/>
              </a:rPr>
              <a:t>a</a:t>
            </a:r>
            <a:r>
              <a:rPr lang="en-US" sz="1200" spc="-60" dirty="0">
                <a:solidFill>
                  <a:srgbClr val="231F20"/>
                </a:solidFill>
                <a:latin typeface="Arial"/>
                <a:cs typeface="Arial"/>
              </a:rPr>
              <a:t> </a:t>
            </a:r>
            <a:r>
              <a:rPr lang="en-US" sz="1200" spc="-25" dirty="0">
                <a:solidFill>
                  <a:srgbClr val="231F20"/>
                </a:solidFill>
                <a:latin typeface="Arial"/>
                <a:cs typeface="Arial"/>
              </a:rPr>
              <a:t>statement</a:t>
            </a:r>
            <a:r>
              <a:rPr lang="en-US" sz="1200" spc="-55" dirty="0">
                <a:solidFill>
                  <a:srgbClr val="231F20"/>
                </a:solidFill>
                <a:latin typeface="Arial"/>
                <a:cs typeface="Arial"/>
              </a:rPr>
              <a:t> </a:t>
            </a:r>
            <a:r>
              <a:rPr lang="en-US" sz="1200" spc="5" dirty="0">
                <a:solidFill>
                  <a:srgbClr val="231F20"/>
                </a:solidFill>
                <a:latin typeface="Arial"/>
                <a:cs typeface="Arial"/>
              </a:rPr>
              <a:t>out</a:t>
            </a:r>
            <a:r>
              <a:rPr lang="en-US" sz="1200" spc="-55" dirty="0">
                <a:solidFill>
                  <a:srgbClr val="231F20"/>
                </a:solidFill>
                <a:latin typeface="Arial"/>
                <a:cs typeface="Arial"/>
              </a:rPr>
              <a:t> </a:t>
            </a:r>
            <a:r>
              <a:rPr lang="en-US" sz="1200" spc="-30" dirty="0">
                <a:solidFill>
                  <a:srgbClr val="231F20"/>
                </a:solidFill>
                <a:latin typeface="Arial"/>
                <a:cs typeface="Arial"/>
              </a:rPr>
              <a:t>loud,</a:t>
            </a:r>
            <a:r>
              <a:rPr lang="en-US" sz="1200" spc="-55" dirty="0">
                <a:solidFill>
                  <a:srgbClr val="231F20"/>
                </a:solidFill>
                <a:latin typeface="Arial"/>
                <a:cs typeface="Arial"/>
              </a:rPr>
              <a:t> and </a:t>
            </a:r>
            <a:r>
              <a:rPr lang="en-US" sz="1200" spc="-15" dirty="0">
                <a:solidFill>
                  <a:srgbClr val="231F20"/>
                </a:solidFill>
                <a:latin typeface="Arial"/>
                <a:cs typeface="Arial"/>
              </a:rPr>
              <a:t>then</a:t>
            </a:r>
            <a:r>
              <a:rPr lang="en-US" sz="1200" spc="-60" dirty="0">
                <a:solidFill>
                  <a:srgbClr val="231F20"/>
                </a:solidFill>
                <a:latin typeface="Arial"/>
                <a:cs typeface="Arial"/>
              </a:rPr>
              <a:t> </a:t>
            </a:r>
            <a:r>
              <a:rPr lang="en-US" sz="1200" spc="-20" dirty="0">
                <a:solidFill>
                  <a:srgbClr val="231F20"/>
                </a:solidFill>
                <a:latin typeface="Arial"/>
                <a:cs typeface="Arial"/>
              </a:rPr>
              <a:t>participants</a:t>
            </a:r>
            <a:r>
              <a:rPr lang="en-US" sz="1200" spc="-55" dirty="0">
                <a:solidFill>
                  <a:srgbClr val="231F20"/>
                </a:solidFill>
                <a:latin typeface="Arial"/>
                <a:cs typeface="Arial"/>
              </a:rPr>
              <a:t> </a:t>
            </a:r>
            <a:r>
              <a:rPr lang="en-US" sz="1200" spc="-40" dirty="0">
                <a:solidFill>
                  <a:srgbClr val="231F20"/>
                </a:solidFill>
                <a:latin typeface="Arial"/>
                <a:cs typeface="Arial"/>
              </a:rPr>
              <a:t>should</a:t>
            </a:r>
            <a:r>
              <a:rPr lang="en-US" sz="1200" spc="-55" dirty="0">
                <a:solidFill>
                  <a:srgbClr val="231F20"/>
                </a:solidFill>
                <a:latin typeface="Arial"/>
                <a:cs typeface="Arial"/>
              </a:rPr>
              <a:t> </a:t>
            </a:r>
            <a:r>
              <a:rPr lang="en-US" sz="1200" spc="-10" dirty="0">
                <a:solidFill>
                  <a:srgbClr val="231F20"/>
                </a:solidFill>
                <a:latin typeface="Arial"/>
                <a:cs typeface="Arial"/>
              </a:rPr>
              <a:t>quietly</a:t>
            </a:r>
            <a:r>
              <a:rPr lang="en-US" sz="1200" spc="-55" dirty="0">
                <a:solidFill>
                  <a:srgbClr val="231F20"/>
                </a:solidFill>
                <a:latin typeface="Arial"/>
                <a:cs typeface="Arial"/>
              </a:rPr>
              <a:t> move </a:t>
            </a:r>
            <a:r>
              <a:rPr lang="en-US" sz="1200" spc="20" dirty="0">
                <a:solidFill>
                  <a:srgbClr val="231F20"/>
                </a:solidFill>
                <a:latin typeface="Arial"/>
                <a:cs typeface="Arial"/>
              </a:rPr>
              <a:t>to</a:t>
            </a:r>
            <a:r>
              <a:rPr lang="en-US" sz="1200" spc="-55" dirty="0">
                <a:solidFill>
                  <a:srgbClr val="231F20"/>
                </a:solidFill>
                <a:latin typeface="Arial"/>
                <a:cs typeface="Arial"/>
              </a:rPr>
              <a:t> </a:t>
            </a:r>
            <a:r>
              <a:rPr lang="en-US" sz="1200" spc="-10" dirty="0">
                <a:solidFill>
                  <a:srgbClr val="231F20"/>
                </a:solidFill>
                <a:latin typeface="Arial"/>
                <a:cs typeface="Arial"/>
              </a:rPr>
              <a:t>the</a:t>
            </a:r>
            <a:r>
              <a:rPr lang="en-US" sz="1200" spc="-60" dirty="0">
                <a:solidFill>
                  <a:srgbClr val="231F20"/>
                </a:solidFill>
                <a:latin typeface="Arial"/>
                <a:cs typeface="Arial"/>
              </a:rPr>
              <a:t> </a:t>
            </a:r>
            <a:r>
              <a:rPr lang="en-US" sz="1200" spc="-15" dirty="0">
                <a:solidFill>
                  <a:srgbClr val="231F20"/>
                </a:solidFill>
                <a:latin typeface="Arial"/>
                <a:cs typeface="Arial"/>
              </a:rPr>
              <a:t>directional</a:t>
            </a:r>
            <a:endParaRPr lang="en-US" sz="1200" dirty="0">
              <a:latin typeface="Arial"/>
              <a:cs typeface="Arial"/>
            </a:endParaRPr>
          </a:p>
          <a:p>
            <a:pPr marL="12700" marR="18415">
              <a:lnSpc>
                <a:spcPct val="106100"/>
              </a:lnSpc>
            </a:pPr>
            <a:r>
              <a:rPr lang="en-US" sz="1200" spc="-35" dirty="0">
                <a:solidFill>
                  <a:srgbClr val="231F20"/>
                </a:solidFill>
                <a:latin typeface="Arial"/>
                <a:cs typeface="Arial"/>
              </a:rPr>
              <a:t>spectrum</a:t>
            </a:r>
            <a:r>
              <a:rPr lang="en-US" sz="1200" spc="-55" dirty="0">
                <a:solidFill>
                  <a:srgbClr val="231F20"/>
                </a:solidFill>
                <a:latin typeface="Arial"/>
                <a:cs typeface="Arial"/>
              </a:rPr>
              <a:t> </a:t>
            </a:r>
            <a:r>
              <a:rPr lang="en-US" sz="1200" spc="5" dirty="0">
                <a:solidFill>
                  <a:srgbClr val="231F20"/>
                </a:solidFill>
                <a:latin typeface="Arial"/>
                <a:cs typeface="Arial"/>
              </a:rPr>
              <a:t>that</a:t>
            </a:r>
            <a:r>
              <a:rPr lang="en-US" sz="1200" spc="-55" dirty="0">
                <a:solidFill>
                  <a:srgbClr val="231F20"/>
                </a:solidFill>
                <a:latin typeface="Arial"/>
                <a:cs typeface="Arial"/>
              </a:rPr>
              <a:t> </a:t>
            </a:r>
            <a:r>
              <a:rPr lang="en-US" sz="1200" spc="-40" dirty="0">
                <a:solidFill>
                  <a:srgbClr val="231F20"/>
                </a:solidFill>
                <a:latin typeface="Arial"/>
                <a:cs typeface="Arial"/>
              </a:rPr>
              <a:t>aligns</a:t>
            </a:r>
            <a:r>
              <a:rPr lang="en-US" sz="1200" spc="-55" dirty="0">
                <a:solidFill>
                  <a:srgbClr val="231F20"/>
                </a:solidFill>
                <a:latin typeface="Arial"/>
                <a:cs typeface="Arial"/>
              </a:rPr>
              <a:t> </a:t>
            </a:r>
            <a:r>
              <a:rPr lang="en-US" sz="1200" spc="10" dirty="0">
                <a:solidFill>
                  <a:srgbClr val="231F20"/>
                </a:solidFill>
                <a:latin typeface="Arial"/>
                <a:cs typeface="Arial"/>
              </a:rPr>
              <a:t>with</a:t>
            </a:r>
            <a:r>
              <a:rPr lang="en-US" sz="1200" spc="-55" dirty="0">
                <a:solidFill>
                  <a:srgbClr val="231F20"/>
                </a:solidFill>
                <a:latin typeface="Arial"/>
                <a:cs typeface="Arial"/>
              </a:rPr>
              <a:t> </a:t>
            </a:r>
            <a:r>
              <a:rPr lang="en-US" sz="1200" dirty="0">
                <a:solidFill>
                  <a:srgbClr val="231F20"/>
                </a:solidFill>
                <a:latin typeface="Arial"/>
                <a:cs typeface="Arial"/>
              </a:rPr>
              <a:t>their</a:t>
            </a:r>
            <a:r>
              <a:rPr lang="en-US" sz="1200" spc="-55" dirty="0">
                <a:solidFill>
                  <a:srgbClr val="231F20"/>
                </a:solidFill>
                <a:latin typeface="Arial"/>
                <a:cs typeface="Arial"/>
              </a:rPr>
              <a:t> </a:t>
            </a:r>
            <a:r>
              <a:rPr lang="en-US" sz="1200" spc="-50" dirty="0">
                <a:solidFill>
                  <a:srgbClr val="231F20"/>
                </a:solidFill>
                <a:latin typeface="Arial"/>
                <a:cs typeface="Arial"/>
              </a:rPr>
              <a:t>experiences</a:t>
            </a:r>
            <a:r>
              <a:rPr lang="en-US" sz="1200" spc="-55" dirty="0">
                <a:solidFill>
                  <a:srgbClr val="231F20"/>
                </a:solidFill>
                <a:latin typeface="Arial"/>
                <a:cs typeface="Arial"/>
              </a:rPr>
              <a:t> </a:t>
            </a:r>
            <a:r>
              <a:rPr lang="en-US" sz="1200" dirty="0">
                <a:solidFill>
                  <a:srgbClr val="231F20"/>
                </a:solidFill>
                <a:latin typeface="Arial"/>
                <a:cs typeface="Arial"/>
              </a:rPr>
              <a:t>in</a:t>
            </a:r>
            <a:r>
              <a:rPr lang="en-US" sz="1200" spc="-55" dirty="0">
                <a:solidFill>
                  <a:srgbClr val="231F20"/>
                </a:solidFill>
                <a:latin typeface="Arial"/>
                <a:cs typeface="Arial"/>
              </a:rPr>
              <a:t> </a:t>
            </a:r>
            <a:r>
              <a:rPr lang="en-US" sz="1200" spc="-15" dirty="0">
                <a:solidFill>
                  <a:srgbClr val="231F20"/>
                </a:solidFill>
                <a:latin typeface="Arial"/>
                <a:cs typeface="Arial"/>
              </a:rPr>
              <a:t>relation</a:t>
            </a:r>
            <a:r>
              <a:rPr lang="en-US" sz="1200" spc="-55" dirty="0">
                <a:solidFill>
                  <a:srgbClr val="231F20"/>
                </a:solidFill>
                <a:latin typeface="Arial"/>
                <a:cs typeface="Arial"/>
              </a:rPr>
              <a:t> </a:t>
            </a:r>
            <a:r>
              <a:rPr lang="en-US" sz="1200" spc="20" dirty="0">
                <a:solidFill>
                  <a:srgbClr val="231F20"/>
                </a:solidFill>
                <a:latin typeface="Arial"/>
                <a:cs typeface="Arial"/>
              </a:rPr>
              <a:t>to</a:t>
            </a:r>
            <a:r>
              <a:rPr lang="en-US" sz="1200" spc="-50" dirty="0">
                <a:solidFill>
                  <a:srgbClr val="231F20"/>
                </a:solidFill>
                <a:latin typeface="Arial"/>
                <a:cs typeface="Arial"/>
              </a:rPr>
              <a:t> </a:t>
            </a:r>
            <a:r>
              <a:rPr lang="en-US" sz="1200" spc="-10" dirty="0">
                <a:solidFill>
                  <a:srgbClr val="231F20"/>
                </a:solidFill>
                <a:latin typeface="Arial"/>
                <a:cs typeface="Arial"/>
              </a:rPr>
              <a:t>the</a:t>
            </a:r>
            <a:r>
              <a:rPr lang="en-US" sz="1200" spc="-55" dirty="0">
                <a:solidFill>
                  <a:srgbClr val="231F20"/>
                </a:solidFill>
                <a:latin typeface="Arial"/>
                <a:cs typeface="Arial"/>
              </a:rPr>
              <a:t> </a:t>
            </a:r>
            <a:r>
              <a:rPr lang="en-US" sz="1200" spc="-25" dirty="0">
                <a:solidFill>
                  <a:srgbClr val="231F20"/>
                </a:solidFill>
                <a:latin typeface="Arial"/>
                <a:cs typeface="Arial"/>
              </a:rPr>
              <a:t>statement.</a:t>
            </a:r>
            <a:r>
              <a:rPr lang="en-US" sz="1200" spc="-55" dirty="0">
                <a:solidFill>
                  <a:srgbClr val="231F20"/>
                </a:solidFill>
                <a:latin typeface="Arial"/>
                <a:cs typeface="Arial"/>
              </a:rPr>
              <a:t> </a:t>
            </a:r>
            <a:r>
              <a:rPr lang="en-US" sz="1200" spc="-65" dirty="0">
                <a:solidFill>
                  <a:srgbClr val="231F20"/>
                </a:solidFill>
                <a:latin typeface="Arial"/>
                <a:cs typeface="Arial"/>
              </a:rPr>
              <a:t>Ask</a:t>
            </a:r>
            <a:r>
              <a:rPr lang="en-US" sz="1200" spc="-55" dirty="0">
                <a:solidFill>
                  <a:srgbClr val="231F20"/>
                </a:solidFill>
                <a:latin typeface="Arial"/>
                <a:cs typeface="Arial"/>
              </a:rPr>
              <a:t> </a:t>
            </a:r>
            <a:r>
              <a:rPr lang="en-US" sz="1200" spc="-20" dirty="0">
                <a:solidFill>
                  <a:srgbClr val="231F20"/>
                </a:solidFill>
                <a:latin typeface="Arial"/>
                <a:cs typeface="Arial"/>
              </a:rPr>
              <a:t>participants  </a:t>
            </a:r>
            <a:r>
              <a:rPr lang="en-US" sz="1200" spc="20" dirty="0">
                <a:solidFill>
                  <a:srgbClr val="231F20"/>
                </a:solidFill>
                <a:latin typeface="Arial"/>
                <a:cs typeface="Arial"/>
              </a:rPr>
              <a:t>to</a:t>
            </a:r>
            <a:r>
              <a:rPr lang="en-US" sz="1200" spc="-60" dirty="0">
                <a:solidFill>
                  <a:srgbClr val="231F20"/>
                </a:solidFill>
                <a:latin typeface="Arial"/>
                <a:cs typeface="Arial"/>
              </a:rPr>
              <a:t> be </a:t>
            </a:r>
            <a:r>
              <a:rPr lang="en-US" sz="1200" spc="-65" dirty="0">
                <a:solidFill>
                  <a:srgbClr val="231F20"/>
                </a:solidFill>
                <a:latin typeface="Arial"/>
                <a:cs typeface="Arial"/>
              </a:rPr>
              <a:t>aware</a:t>
            </a:r>
            <a:r>
              <a:rPr lang="en-US" sz="1200" spc="-60" dirty="0">
                <a:solidFill>
                  <a:srgbClr val="231F20"/>
                </a:solidFill>
                <a:latin typeface="Arial"/>
                <a:cs typeface="Arial"/>
              </a:rPr>
              <a:t> </a:t>
            </a:r>
            <a:r>
              <a:rPr lang="en-US" sz="1200" dirty="0">
                <a:solidFill>
                  <a:srgbClr val="231F20"/>
                </a:solidFill>
                <a:latin typeface="Arial"/>
                <a:cs typeface="Arial"/>
              </a:rPr>
              <a:t>of</a:t>
            </a:r>
            <a:r>
              <a:rPr lang="en-US" sz="1200" spc="-60" dirty="0">
                <a:solidFill>
                  <a:srgbClr val="231F20"/>
                </a:solidFill>
                <a:latin typeface="Arial"/>
                <a:cs typeface="Arial"/>
              </a:rPr>
              <a:t> </a:t>
            </a:r>
            <a:r>
              <a:rPr lang="en-US" sz="1200" spc="-45" dirty="0">
                <a:solidFill>
                  <a:srgbClr val="231F20"/>
                </a:solidFill>
                <a:latin typeface="Arial"/>
                <a:cs typeface="Arial"/>
              </a:rPr>
              <a:t>where</a:t>
            </a:r>
            <a:r>
              <a:rPr lang="en-US" sz="1200" spc="-60" dirty="0">
                <a:solidFill>
                  <a:srgbClr val="231F20"/>
                </a:solidFill>
                <a:latin typeface="Arial"/>
                <a:cs typeface="Arial"/>
              </a:rPr>
              <a:t> </a:t>
            </a:r>
            <a:r>
              <a:rPr lang="en-US" sz="1200" spc="-20" dirty="0">
                <a:solidFill>
                  <a:srgbClr val="231F20"/>
                </a:solidFill>
                <a:latin typeface="Arial"/>
                <a:cs typeface="Arial"/>
              </a:rPr>
              <a:t>they</a:t>
            </a:r>
            <a:r>
              <a:rPr lang="en-US" sz="1200" spc="-55" dirty="0">
                <a:solidFill>
                  <a:srgbClr val="231F20"/>
                </a:solidFill>
                <a:latin typeface="Arial"/>
                <a:cs typeface="Arial"/>
              </a:rPr>
              <a:t> and</a:t>
            </a:r>
            <a:r>
              <a:rPr lang="en-US" sz="1200" spc="-60" dirty="0">
                <a:solidFill>
                  <a:srgbClr val="231F20"/>
                </a:solidFill>
                <a:latin typeface="Arial"/>
                <a:cs typeface="Arial"/>
              </a:rPr>
              <a:t> </a:t>
            </a:r>
            <a:r>
              <a:rPr lang="en-US" sz="1200" spc="-10" dirty="0">
                <a:solidFill>
                  <a:srgbClr val="231F20"/>
                </a:solidFill>
                <a:latin typeface="Arial"/>
                <a:cs typeface="Arial"/>
              </a:rPr>
              <a:t>other</a:t>
            </a:r>
            <a:r>
              <a:rPr lang="en-US" sz="1200" spc="-60" dirty="0">
                <a:solidFill>
                  <a:srgbClr val="231F20"/>
                </a:solidFill>
                <a:latin typeface="Arial"/>
                <a:cs typeface="Arial"/>
              </a:rPr>
              <a:t> </a:t>
            </a:r>
            <a:r>
              <a:rPr lang="en-US" sz="1200" spc="-20" dirty="0">
                <a:solidFill>
                  <a:srgbClr val="231F20"/>
                </a:solidFill>
                <a:latin typeface="Arial"/>
                <a:cs typeface="Arial"/>
              </a:rPr>
              <a:t>participants</a:t>
            </a:r>
            <a:r>
              <a:rPr lang="en-US" sz="1200" spc="-60" dirty="0">
                <a:solidFill>
                  <a:srgbClr val="231F20"/>
                </a:solidFill>
                <a:latin typeface="Arial"/>
                <a:cs typeface="Arial"/>
              </a:rPr>
              <a:t> </a:t>
            </a:r>
            <a:r>
              <a:rPr lang="en-US" sz="1200" spc="-55" dirty="0">
                <a:solidFill>
                  <a:srgbClr val="231F20"/>
                </a:solidFill>
                <a:latin typeface="Arial"/>
                <a:cs typeface="Arial"/>
              </a:rPr>
              <a:t>are</a:t>
            </a:r>
            <a:r>
              <a:rPr lang="en-US" sz="1200" spc="-60" dirty="0">
                <a:solidFill>
                  <a:srgbClr val="231F20"/>
                </a:solidFill>
                <a:latin typeface="Arial"/>
                <a:cs typeface="Arial"/>
              </a:rPr>
              <a:t> </a:t>
            </a:r>
            <a:r>
              <a:rPr lang="en-US" sz="1200" spc="-10" dirty="0">
                <a:solidFill>
                  <a:srgbClr val="231F20"/>
                </a:solidFill>
                <a:latin typeface="Arial"/>
                <a:cs typeface="Arial"/>
              </a:rPr>
              <a:t>throughout</a:t>
            </a:r>
            <a:r>
              <a:rPr lang="en-US" sz="1200" spc="-55" dirty="0">
                <a:solidFill>
                  <a:srgbClr val="231F20"/>
                </a:solidFill>
                <a:latin typeface="Arial"/>
                <a:cs typeface="Arial"/>
              </a:rPr>
              <a:t> </a:t>
            </a:r>
            <a:r>
              <a:rPr lang="en-US" sz="1200" spc="-10" dirty="0">
                <a:solidFill>
                  <a:srgbClr val="231F20"/>
                </a:solidFill>
                <a:latin typeface="Arial"/>
                <a:cs typeface="Arial"/>
              </a:rPr>
              <a:t>the</a:t>
            </a:r>
            <a:r>
              <a:rPr lang="en-US" sz="1200" spc="-60" dirty="0">
                <a:solidFill>
                  <a:srgbClr val="231F20"/>
                </a:solidFill>
                <a:latin typeface="Arial"/>
                <a:cs typeface="Arial"/>
              </a:rPr>
              <a:t> </a:t>
            </a:r>
            <a:r>
              <a:rPr lang="en-US" sz="1200" spc="-20" dirty="0">
                <a:solidFill>
                  <a:srgbClr val="231F20"/>
                </a:solidFill>
                <a:latin typeface="Arial"/>
                <a:cs typeface="Arial"/>
              </a:rPr>
              <a:t>activity.</a:t>
            </a:r>
            <a:endParaRPr lang="en-US" sz="1200" dirty="0">
              <a:latin typeface="Arial"/>
              <a:cs typeface="Arial"/>
            </a:endParaRPr>
          </a:p>
          <a:p>
            <a:pPr marL="12700" marR="18415">
              <a:lnSpc>
                <a:spcPct val="106100"/>
              </a:lnSpc>
            </a:pPr>
            <a:endParaRPr lang="en-US" spc="-20" dirty="0">
              <a:solidFill>
                <a:srgbClr val="231F20"/>
              </a:solidFill>
              <a:latin typeface="Arial"/>
              <a:cs typeface="Arial"/>
            </a:endParaRPr>
          </a:p>
          <a:p>
            <a:pPr marL="12700" marR="229870">
              <a:lnSpc>
                <a:spcPct val="106100"/>
              </a:lnSpc>
              <a:spcBef>
                <a:spcPts val="1135"/>
              </a:spcBef>
            </a:pPr>
            <a:r>
              <a:rPr lang="en-US" sz="1200" spc="-25" dirty="0">
                <a:solidFill>
                  <a:srgbClr val="231F20"/>
                </a:solidFill>
                <a:latin typeface="Arial"/>
                <a:cs typeface="Arial"/>
              </a:rPr>
              <a:t>During </a:t>
            </a:r>
            <a:r>
              <a:rPr lang="en-US" sz="1200" spc="-70" dirty="0">
                <a:solidFill>
                  <a:srgbClr val="231F20"/>
                </a:solidFill>
                <a:latin typeface="Arial"/>
                <a:cs typeface="Arial"/>
              </a:rPr>
              <a:t>each </a:t>
            </a:r>
            <a:r>
              <a:rPr lang="en-US" sz="1200" spc="-25" dirty="0">
                <a:solidFill>
                  <a:srgbClr val="231F20"/>
                </a:solidFill>
                <a:latin typeface="Arial"/>
                <a:cs typeface="Arial"/>
              </a:rPr>
              <a:t>statement </a:t>
            </a:r>
            <a:r>
              <a:rPr lang="en-US" sz="1200" spc="-10" dirty="0">
                <a:solidFill>
                  <a:srgbClr val="231F20"/>
                </a:solidFill>
                <a:latin typeface="Arial"/>
                <a:cs typeface="Arial"/>
              </a:rPr>
              <a:t>the </a:t>
            </a:r>
            <a:r>
              <a:rPr lang="en-US" sz="1200" spc="-5" dirty="0">
                <a:solidFill>
                  <a:srgbClr val="231F20"/>
                </a:solidFill>
                <a:latin typeface="Arial"/>
                <a:cs typeface="Arial"/>
              </a:rPr>
              <a:t>facilitator </a:t>
            </a:r>
            <a:r>
              <a:rPr lang="en-US" sz="1200" spc="-40" dirty="0">
                <a:solidFill>
                  <a:srgbClr val="231F20"/>
                </a:solidFill>
                <a:latin typeface="Arial"/>
                <a:cs typeface="Arial"/>
              </a:rPr>
              <a:t>should give </a:t>
            </a:r>
            <a:r>
              <a:rPr lang="en-US" sz="1200" spc="-20" dirty="0">
                <a:solidFill>
                  <a:srgbClr val="231F20"/>
                </a:solidFill>
                <a:latin typeface="Arial"/>
                <a:cs typeface="Arial"/>
              </a:rPr>
              <a:t>participants </a:t>
            </a:r>
            <a:r>
              <a:rPr lang="en-US" sz="1200" spc="-45" dirty="0">
                <a:solidFill>
                  <a:srgbClr val="231F20"/>
                </a:solidFill>
                <a:latin typeface="Arial"/>
                <a:cs typeface="Arial"/>
              </a:rPr>
              <a:t>ample </a:t>
            </a:r>
            <a:r>
              <a:rPr lang="en-US" sz="1200" spc="-5" dirty="0">
                <a:solidFill>
                  <a:srgbClr val="231F20"/>
                </a:solidFill>
                <a:latin typeface="Arial"/>
                <a:cs typeface="Arial"/>
              </a:rPr>
              <a:t>time </a:t>
            </a:r>
            <a:r>
              <a:rPr lang="en-US" sz="1200" spc="20" dirty="0">
                <a:solidFill>
                  <a:srgbClr val="231F20"/>
                </a:solidFill>
                <a:latin typeface="Arial"/>
                <a:cs typeface="Arial"/>
              </a:rPr>
              <a:t>to </a:t>
            </a:r>
            <a:r>
              <a:rPr lang="en-US" sz="1200" spc="-20" dirty="0">
                <a:solidFill>
                  <a:srgbClr val="231F20"/>
                </a:solidFill>
                <a:latin typeface="Arial"/>
                <a:cs typeface="Arial"/>
              </a:rPr>
              <a:t>reflect,</a:t>
            </a:r>
            <a:r>
              <a:rPr lang="en-US" spc="-20" dirty="0">
                <a:solidFill>
                  <a:srgbClr val="231F20"/>
                </a:solidFill>
                <a:latin typeface="Arial"/>
                <a:cs typeface="Arial"/>
              </a:rPr>
              <a:t> </a:t>
            </a:r>
            <a:r>
              <a:rPr lang="en-US" sz="1200" spc="-20" dirty="0">
                <a:solidFill>
                  <a:srgbClr val="231F20"/>
                </a:solidFill>
                <a:latin typeface="Arial"/>
                <a:cs typeface="Arial"/>
              </a:rPr>
              <a:t> </a:t>
            </a:r>
            <a:r>
              <a:rPr lang="en-US" sz="1200" spc="-55" dirty="0">
                <a:solidFill>
                  <a:srgbClr val="231F20"/>
                </a:solidFill>
                <a:latin typeface="Arial"/>
                <a:cs typeface="Arial"/>
              </a:rPr>
              <a:t>move </a:t>
            </a:r>
            <a:r>
              <a:rPr lang="en-US" sz="1200" spc="-45" dirty="0">
                <a:solidFill>
                  <a:srgbClr val="231F20"/>
                </a:solidFill>
                <a:latin typeface="Arial"/>
                <a:cs typeface="Arial"/>
              </a:rPr>
              <a:t>accordingly, </a:t>
            </a:r>
            <a:r>
              <a:rPr lang="en-US" sz="1200" spc="-55" dirty="0">
                <a:solidFill>
                  <a:srgbClr val="231F20"/>
                </a:solidFill>
                <a:latin typeface="Arial"/>
                <a:cs typeface="Arial"/>
              </a:rPr>
              <a:t>and </a:t>
            </a:r>
            <a:r>
              <a:rPr lang="en-US" sz="1200" spc="-50" dirty="0">
                <a:solidFill>
                  <a:srgbClr val="231F20"/>
                </a:solidFill>
                <a:latin typeface="Arial"/>
                <a:cs typeface="Arial"/>
              </a:rPr>
              <a:t>observe </a:t>
            </a:r>
            <a:r>
              <a:rPr lang="en-US" sz="1200" spc="-45" dirty="0">
                <a:solidFill>
                  <a:srgbClr val="231F20"/>
                </a:solidFill>
                <a:latin typeface="Arial"/>
                <a:cs typeface="Arial"/>
              </a:rPr>
              <a:t>where </a:t>
            </a:r>
            <a:r>
              <a:rPr lang="en-US" sz="1200" spc="-20" dirty="0">
                <a:solidFill>
                  <a:srgbClr val="231F20"/>
                </a:solidFill>
                <a:latin typeface="Arial"/>
                <a:cs typeface="Arial"/>
              </a:rPr>
              <a:t>participants </a:t>
            </a:r>
            <a:r>
              <a:rPr lang="en-US" sz="1200" spc="-30" dirty="0">
                <a:solidFill>
                  <a:srgbClr val="231F20"/>
                </a:solidFill>
                <a:latin typeface="Arial"/>
                <a:cs typeface="Arial"/>
              </a:rPr>
              <a:t>align </a:t>
            </a:r>
            <a:r>
              <a:rPr lang="en-US" sz="1200" spc="-50" dirty="0">
                <a:solidFill>
                  <a:srgbClr val="231F20"/>
                </a:solidFill>
                <a:latin typeface="Arial"/>
                <a:cs typeface="Arial"/>
              </a:rPr>
              <a:t>themselves. </a:t>
            </a:r>
            <a:r>
              <a:rPr lang="en-US" sz="1200" spc="-10" dirty="0">
                <a:solidFill>
                  <a:srgbClr val="231F20"/>
                </a:solidFill>
                <a:latin typeface="Arial"/>
                <a:cs typeface="Arial"/>
              </a:rPr>
              <a:t>At the </a:t>
            </a:r>
            <a:r>
              <a:rPr lang="en-US" sz="1200" spc="-50" dirty="0">
                <a:solidFill>
                  <a:srgbClr val="231F20"/>
                </a:solidFill>
                <a:latin typeface="Arial"/>
                <a:cs typeface="Arial"/>
              </a:rPr>
              <a:t>end </a:t>
            </a:r>
            <a:r>
              <a:rPr lang="en-US" sz="1200" dirty="0">
                <a:solidFill>
                  <a:srgbClr val="231F20"/>
                </a:solidFill>
                <a:latin typeface="Arial"/>
                <a:cs typeface="Arial"/>
              </a:rPr>
              <a:t>of </a:t>
            </a:r>
            <a:r>
              <a:rPr lang="en-US" sz="1200" spc="-20" dirty="0">
                <a:solidFill>
                  <a:srgbClr val="231F20"/>
                </a:solidFill>
                <a:latin typeface="Arial"/>
                <a:cs typeface="Arial"/>
              </a:rPr>
              <a:t>all</a:t>
            </a:r>
            <a:r>
              <a:rPr lang="en-US" spc="-20" dirty="0">
                <a:solidFill>
                  <a:srgbClr val="231F20"/>
                </a:solidFill>
                <a:latin typeface="Arial"/>
                <a:cs typeface="Arial"/>
              </a:rPr>
              <a:t> </a:t>
            </a:r>
            <a:r>
              <a:rPr lang="en-US" sz="1200" spc="-20" dirty="0">
                <a:solidFill>
                  <a:srgbClr val="231F20"/>
                </a:solidFill>
                <a:latin typeface="Arial"/>
                <a:cs typeface="Arial"/>
              </a:rPr>
              <a:t> </a:t>
            </a:r>
            <a:r>
              <a:rPr lang="en-US" sz="1200" spc="-30" dirty="0">
                <a:solidFill>
                  <a:srgbClr val="231F20"/>
                </a:solidFill>
                <a:latin typeface="Arial"/>
                <a:cs typeface="Arial"/>
              </a:rPr>
              <a:t>statements</a:t>
            </a:r>
            <a:r>
              <a:rPr lang="en-US" sz="1200" spc="-60" dirty="0">
                <a:solidFill>
                  <a:srgbClr val="231F20"/>
                </a:solidFill>
                <a:latin typeface="Arial"/>
                <a:cs typeface="Arial"/>
              </a:rPr>
              <a:t> </a:t>
            </a:r>
            <a:r>
              <a:rPr lang="en-US" sz="1200" spc="-70" dirty="0">
                <a:solidFill>
                  <a:srgbClr val="231F20"/>
                </a:solidFill>
                <a:latin typeface="Arial"/>
                <a:cs typeface="Arial"/>
              </a:rPr>
              <a:t>made,</a:t>
            </a:r>
            <a:r>
              <a:rPr lang="en-US" sz="1200" spc="-55" dirty="0">
                <a:solidFill>
                  <a:srgbClr val="231F20"/>
                </a:solidFill>
                <a:latin typeface="Arial"/>
                <a:cs typeface="Arial"/>
              </a:rPr>
              <a:t> </a:t>
            </a:r>
            <a:r>
              <a:rPr lang="en-US" sz="1200" spc="-70" dirty="0">
                <a:solidFill>
                  <a:srgbClr val="231F20"/>
                </a:solidFill>
                <a:latin typeface="Arial"/>
                <a:cs typeface="Arial"/>
              </a:rPr>
              <a:t>have</a:t>
            </a:r>
            <a:r>
              <a:rPr lang="en-US" sz="1200" spc="-60" dirty="0">
                <a:solidFill>
                  <a:srgbClr val="231F20"/>
                </a:solidFill>
                <a:latin typeface="Arial"/>
                <a:cs typeface="Arial"/>
              </a:rPr>
              <a:t> </a:t>
            </a:r>
            <a:r>
              <a:rPr lang="en-US" sz="1200" spc="-20" dirty="0">
                <a:solidFill>
                  <a:srgbClr val="231F20"/>
                </a:solidFill>
                <a:latin typeface="Arial"/>
                <a:cs typeface="Arial"/>
              </a:rPr>
              <a:t>participants</a:t>
            </a:r>
            <a:r>
              <a:rPr lang="en-US" sz="1200" spc="-55" dirty="0">
                <a:solidFill>
                  <a:srgbClr val="231F20"/>
                </a:solidFill>
                <a:latin typeface="Arial"/>
                <a:cs typeface="Arial"/>
              </a:rPr>
              <a:t> </a:t>
            </a:r>
            <a:r>
              <a:rPr lang="en-US" sz="1200" spc="-60" dirty="0">
                <a:solidFill>
                  <a:srgbClr val="231F20"/>
                </a:solidFill>
                <a:latin typeface="Arial"/>
                <a:cs typeface="Arial"/>
              </a:rPr>
              <a:t>come</a:t>
            </a:r>
            <a:r>
              <a:rPr lang="en-US" sz="1200" spc="-55" dirty="0">
                <a:solidFill>
                  <a:srgbClr val="231F20"/>
                </a:solidFill>
                <a:latin typeface="Arial"/>
                <a:cs typeface="Arial"/>
              </a:rPr>
              <a:t> </a:t>
            </a:r>
            <a:r>
              <a:rPr lang="en-US" sz="1200" spc="-60" dirty="0">
                <a:solidFill>
                  <a:srgbClr val="231F20"/>
                </a:solidFill>
                <a:latin typeface="Arial"/>
                <a:cs typeface="Arial"/>
              </a:rPr>
              <a:t>back </a:t>
            </a:r>
            <a:r>
              <a:rPr lang="en-US" sz="1200" spc="-15" dirty="0">
                <a:solidFill>
                  <a:srgbClr val="231F20"/>
                </a:solidFill>
                <a:latin typeface="Arial"/>
                <a:cs typeface="Arial"/>
              </a:rPr>
              <a:t>together</a:t>
            </a:r>
            <a:r>
              <a:rPr lang="en-US" sz="1200" spc="-55" dirty="0">
                <a:solidFill>
                  <a:srgbClr val="231F20"/>
                </a:solidFill>
                <a:latin typeface="Arial"/>
                <a:cs typeface="Arial"/>
              </a:rPr>
              <a:t> </a:t>
            </a:r>
            <a:r>
              <a:rPr lang="en-US" sz="1200" spc="20" dirty="0">
                <a:solidFill>
                  <a:srgbClr val="231F20"/>
                </a:solidFill>
                <a:latin typeface="Arial"/>
                <a:cs typeface="Arial"/>
              </a:rPr>
              <a:t>to</a:t>
            </a:r>
            <a:r>
              <a:rPr lang="en-US" sz="1200" spc="-60" dirty="0">
                <a:solidFill>
                  <a:srgbClr val="231F20"/>
                </a:solidFill>
                <a:latin typeface="Arial"/>
                <a:cs typeface="Arial"/>
              </a:rPr>
              <a:t> </a:t>
            </a:r>
            <a:r>
              <a:rPr lang="en-US" sz="1200" spc="-20" dirty="0">
                <a:solidFill>
                  <a:srgbClr val="231F20"/>
                </a:solidFill>
                <a:latin typeface="Arial"/>
                <a:cs typeface="Arial"/>
              </a:rPr>
              <a:t>debrief</a:t>
            </a:r>
            <a:r>
              <a:rPr lang="en-US" sz="1200" spc="-55" dirty="0">
                <a:solidFill>
                  <a:srgbClr val="231F20"/>
                </a:solidFill>
                <a:latin typeface="Arial"/>
                <a:cs typeface="Arial"/>
              </a:rPr>
              <a:t> </a:t>
            </a:r>
            <a:r>
              <a:rPr lang="en-US" sz="1200" spc="-20" dirty="0">
                <a:solidFill>
                  <a:srgbClr val="231F20"/>
                </a:solidFill>
                <a:latin typeface="Arial"/>
                <a:cs typeface="Arial"/>
              </a:rPr>
              <a:t>what</a:t>
            </a:r>
            <a:r>
              <a:rPr lang="en-US" sz="1200" spc="-55" dirty="0">
                <a:solidFill>
                  <a:srgbClr val="231F20"/>
                </a:solidFill>
                <a:latin typeface="Arial"/>
                <a:cs typeface="Arial"/>
              </a:rPr>
              <a:t> </a:t>
            </a:r>
            <a:r>
              <a:rPr lang="en-US" sz="1200" spc="-20" dirty="0">
                <a:solidFill>
                  <a:srgbClr val="231F20"/>
                </a:solidFill>
                <a:latin typeface="Arial"/>
                <a:cs typeface="Arial"/>
              </a:rPr>
              <a:t>they</a:t>
            </a:r>
            <a:r>
              <a:rPr lang="en-US" sz="1200" spc="-60" dirty="0">
                <a:solidFill>
                  <a:srgbClr val="231F20"/>
                </a:solidFill>
                <a:latin typeface="Arial"/>
                <a:cs typeface="Arial"/>
              </a:rPr>
              <a:t> </a:t>
            </a:r>
            <a:r>
              <a:rPr lang="en-US" sz="1200" spc="-20" dirty="0">
                <a:solidFill>
                  <a:srgbClr val="231F20"/>
                </a:solidFill>
                <a:latin typeface="Arial"/>
                <a:cs typeface="Arial"/>
              </a:rPr>
              <a:t>noticed</a:t>
            </a:r>
            <a:r>
              <a:rPr lang="en-US" spc="-20" dirty="0">
                <a:solidFill>
                  <a:srgbClr val="231F20"/>
                </a:solidFill>
                <a:latin typeface="Arial"/>
                <a:cs typeface="Arial"/>
              </a:rPr>
              <a:t> </a:t>
            </a:r>
            <a:r>
              <a:rPr lang="en-US" sz="1200" spc="-20" dirty="0">
                <a:solidFill>
                  <a:srgbClr val="231F20"/>
                </a:solidFill>
                <a:latin typeface="Arial"/>
                <a:cs typeface="Arial"/>
              </a:rPr>
              <a:t> </a:t>
            </a:r>
            <a:r>
              <a:rPr lang="en-US" sz="1200" spc="-55" dirty="0">
                <a:solidFill>
                  <a:srgbClr val="231F20"/>
                </a:solidFill>
                <a:latin typeface="Arial"/>
                <a:cs typeface="Arial"/>
              </a:rPr>
              <a:t>and</a:t>
            </a:r>
            <a:r>
              <a:rPr lang="en-US" sz="1200" spc="-65" dirty="0">
                <a:solidFill>
                  <a:srgbClr val="231F20"/>
                </a:solidFill>
                <a:latin typeface="Arial"/>
                <a:cs typeface="Arial"/>
              </a:rPr>
              <a:t> </a:t>
            </a:r>
            <a:r>
              <a:rPr lang="en-US" sz="1200" spc="-20" dirty="0">
                <a:solidFill>
                  <a:srgbClr val="231F20"/>
                </a:solidFill>
                <a:latin typeface="Arial"/>
                <a:cs typeface="Arial"/>
              </a:rPr>
              <a:t>what</a:t>
            </a:r>
            <a:r>
              <a:rPr lang="en-US" sz="1200" spc="-60" dirty="0">
                <a:solidFill>
                  <a:srgbClr val="231F20"/>
                </a:solidFill>
                <a:latin typeface="Arial"/>
                <a:cs typeface="Arial"/>
              </a:rPr>
              <a:t> </a:t>
            </a:r>
            <a:r>
              <a:rPr lang="en-US" sz="1200" spc="50" dirty="0">
                <a:solidFill>
                  <a:srgbClr val="231F20"/>
                </a:solidFill>
                <a:latin typeface="Arial"/>
                <a:cs typeface="Arial"/>
              </a:rPr>
              <a:t>it</a:t>
            </a:r>
            <a:r>
              <a:rPr lang="en-US" sz="1200" spc="-60" dirty="0">
                <a:solidFill>
                  <a:srgbClr val="231F20"/>
                </a:solidFill>
                <a:latin typeface="Arial"/>
                <a:cs typeface="Arial"/>
              </a:rPr>
              <a:t> </a:t>
            </a:r>
            <a:r>
              <a:rPr lang="en-US" sz="1200" spc="-80" dirty="0">
                <a:solidFill>
                  <a:srgbClr val="231F20"/>
                </a:solidFill>
                <a:latin typeface="Arial"/>
                <a:cs typeface="Arial"/>
              </a:rPr>
              <a:t>was</a:t>
            </a:r>
            <a:r>
              <a:rPr lang="en-US" sz="1200" spc="-60" dirty="0">
                <a:solidFill>
                  <a:srgbClr val="231F20"/>
                </a:solidFill>
                <a:latin typeface="Arial"/>
                <a:cs typeface="Arial"/>
              </a:rPr>
              <a:t> </a:t>
            </a:r>
            <a:r>
              <a:rPr lang="en-US" sz="1200" spc="-25" dirty="0">
                <a:solidFill>
                  <a:srgbClr val="231F20"/>
                </a:solidFill>
                <a:latin typeface="Arial"/>
                <a:cs typeface="Arial"/>
              </a:rPr>
              <a:t>like</a:t>
            </a:r>
            <a:r>
              <a:rPr lang="en-US" sz="1200" spc="-60" dirty="0">
                <a:solidFill>
                  <a:srgbClr val="231F20"/>
                </a:solidFill>
                <a:latin typeface="Arial"/>
                <a:cs typeface="Arial"/>
              </a:rPr>
              <a:t> </a:t>
            </a:r>
            <a:r>
              <a:rPr lang="en-US" sz="1200" spc="20" dirty="0">
                <a:solidFill>
                  <a:srgbClr val="231F20"/>
                </a:solidFill>
                <a:latin typeface="Arial"/>
                <a:cs typeface="Arial"/>
              </a:rPr>
              <a:t>to</a:t>
            </a:r>
            <a:r>
              <a:rPr lang="en-US" sz="1200" spc="-60" dirty="0">
                <a:solidFill>
                  <a:srgbClr val="231F20"/>
                </a:solidFill>
                <a:latin typeface="Arial"/>
                <a:cs typeface="Arial"/>
              </a:rPr>
              <a:t> </a:t>
            </a:r>
            <a:r>
              <a:rPr lang="en-US" sz="1200" spc="-15" dirty="0">
                <a:solidFill>
                  <a:srgbClr val="231F20"/>
                </a:solidFill>
                <a:latin typeface="Arial"/>
                <a:cs typeface="Arial"/>
              </a:rPr>
              <a:t>participate</a:t>
            </a:r>
            <a:r>
              <a:rPr lang="en-US" sz="1200" spc="-60" dirty="0">
                <a:solidFill>
                  <a:srgbClr val="231F20"/>
                </a:solidFill>
                <a:latin typeface="Arial"/>
                <a:cs typeface="Arial"/>
              </a:rPr>
              <a:t> </a:t>
            </a:r>
            <a:r>
              <a:rPr lang="en-US" sz="1200" dirty="0">
                <a:solidFill>
                  <a:srgbClr val="231F20"/>
                </a:solidFill>
                <a:latin typeface="Arial"/>
                <a:cs typeface="Arial"/>
              </a:rPr>
              <a:t>in</a:t>
            </a:r>
            <a:r>
              <a:rPr lang="en-US" sz="1200" spc="-60" dirty="0">
                <a:solidFill>
                  <a:srgbClr val="231F20"/>
                </a:solidFill>
                <a:latin typeface="Arial"/>
                <a:cs typeface="Arial"/>
              </a:rPr>
              <a:t> </a:t>
            </a:r>
            <a:r>
              <a:rPr lang="en-US" sz="1200" spc="-10" dirty="0">
                <a:solidFill>
                  <a:srgbClr val="231F20"/>
                </a:solidFill>
                <a:latin typeface="Arial"/>
                <a:cs typeface="Arial"/>
              </a:rPr>
              <a:t>the</a:t>
            </a:r>
            <a:r>
              <a:rPr lang="en-US" sz="1200" spc="-60" dirty="0">
                <a:solidFill>
                  <a:srgbClr val="231F20"/>
                </a:solidFill>
                <a:latin typeface="Arial"/>
                <a:cs typeface="Arial"/>
              </a:rPr>
              <a:t> </a:t>
            </a:r>
            <a:r>
              <a:rPr lang="en-US" sz="1200" spc="-20" dirty="0">
                <a:solidFill>
                  <a:srgbClr val="231F20"/>
                </a:solidFill>
                <a:latin typeface="Arial"/>
                <a:cs typeface="Arial"/>
              </a:rPr>
              <a:t>activity.</a:t>
            </a:r>
          </a:p>
          <a:p>
            <a:pPr marL="12700" marR="229870">
              <a:lnSpc>
                <a:spcPct val="106100"/>
              </a:lnSpc>
              <a:spcBef>
                <a:spcPts val="1135"/>
              </a:spcBef>
            </a:pPr>
            <a:endParaRPr lang="en-US" spc="-20" dirty="0">
              <a:solidFill>
                <a:srgbClr val="231F20"/>
              </a:solidFill>
              <a:latin typeface="Arial"/>
              <a:cs typeface="Arial"/>
            </a:endParaRPr>
          </a:p>
          <a:p>
            <a:pPr marL="12700" marR="229870">
              <a:lnSpc>
                <a:spcPct val="106100"/>
              </a:lnSpc>
              <a:spcBef>
                <a:spcPts val="1135"/>
              </a:spcBef>
            </a:pPr>
            <a:r>
              <a:rPr lang="en-US" spc="-20" dirty="0">
                <a:solidFill>
                  <a:srgbClr val="231F20"/>
                </a:solidFill>
                <a:latin typeface="Arial"/>
                <a:cs typeface="Arial"/>
              </a:rPr>
              <a:t>This activity can be adapted for virtual environments using the annotate tool and following 2 slides. </a:t>
            </a:r>
          </a:p>
        </p:txBody>
      </p:sp>
      <p:sp>
        <p:nvSpPr>
          <p:cNvPr id="4" name="Slide Number Placeholder 3"/>
          <p:cNvSpPr>
            <a:spLocks noGrp="1"/>
          </p:cNvSpPr>
          <p:nvPr>
            <p:ph type="sldNum" sz="quarter" idx="10"/>
          </p:nvPr>
        </p:nvSpPr>
        <p:spPr/>
        <p:txBody>
          <a:bodyPr/>
          <a:lstStyle/>
          <a:p>
            <a:fld id="{3A51FE3D-A77A-45B8-8A34-524A25992A1E}" type="slidenum">
              <a:rPr lang="en-US" smtClean="0"/>
              <a:t>5</a:t>
            </a:fld>
            <a:endParaRPr lang="en-US"/>
          </a:p>
        </p:txBody>
      </p:sp>
    </p:spTree>
    <p:extLst>
      <p:ext uri="{BB962C8B-B14F-4D97-AF65-F5344CB8AC3E}">
        <p14:creationId xmlns:p14="http://schemas.microsoft.com/office/powerpoint/2010/main" val="3902915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pc="-30" dirty="0"/>
              <a:t>HAND OUT: Participants should have a  copy of the 5  key elements document to read, review, and  serve as  a constant visual aid. </a:t>
            </a:r>
            <a:r>
              <a:rPr lang="en-US" spc="-30" dirty="0">
                <a:cs typeface="+mn-lt"/>
              </a:rPr>
              <a:t/>
            </a:r>
            <a:br>
              <a:rPr lang="en-US" spc="-30" dirty="0">
                <a:cs typeface="+mn-lt"/>
              </a:rPr>
            </a:br>
            <a:r>
              <a:rPr lang="en-US" spc="-30" dirty="0"/>
              <a:t>DISCUSSION GUIDE: High-5 tools improve communication skills over time. Like any tool; High-5 skills are mastered over time with practice.</a:t>
            </a:r>
          </a:p>
          <a:p>
            <a:pPr>
              <a:defRPr/>
            </a:pPr>
            <a:endParaRPr lang="en-US" spc="-30" dirty="0"/>
          </a:p>
          <a:p>
            <a:pPr marL="0" marR="0" lvl="0" indent="0" algn="l" defTabSz="914400">
              <a:lnSpc>
                <a:spcPct val="100000"/>
              </a:lnSpc>
              <a:spcBef>
                <a:spcPts val="0"/>
              </a:spcBef>
              <a:spcAft>
                <a:spcPts val="0"/>
              </a:spcAft>
              <a:buClrTx/>
              <a:buSzTx/>
              <a:buFontTx/>
              <a:buNone/>
              <a:tabLst/>
              <a:defRPr/>
            </a:pPr>
            <a:endParaRPr lang="en-US" sz="1200" spc="-30" dirty="0">
              <a:solidFill>
                <a:srgbClr val="231F20"/>
              </a:solidFill>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36</a:t>
            </a:fld>
            <a:endParaRPr lang="en-US"/>
          </a:p>
        </p:txBody>
      </p:sp>
    </p:spTree>
    <p:extLst>
      <p:ext uri="{BB962C8B-B14F-4D97-AF65-F5344CB8AC3E}">
        <p14:creationId xmlns:p14="http://schemas.microsoft.com/office/powerpoint/2010/main" val="4067529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37</a:t>
            </a:fld>
            <a:endParaRPr lang="en-US"/>
          </a:p>
        </p:txBody>
      </p:sp>
    </p:spTree>
    <p:extLst>
      <p:ext uri="{BB962C8B-B14F-4D97-AF65-F5344CB8AC3E}">
        <p14:creationId xmlns:p14="http://schemas.microsoft.com/office/powerpoint/2010/main" val="40764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Give participants a 1-2 minute warning before closing the breakout rooms to allow for closure in conversations. Ask one person from each group to share key insights from their group, without naming their colleagues or exposing sensitive details. </a:t>
            </a:r>
          </a:p>
          <a:p>
            <a:pPr marL="0" marR="0" lvl="0" indent="0" algn="l" defTabSz="914400">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38</a:t>
            </a:fld>
            <a:endParaRPr lang="en-US"/>
          </a:p>
        </p:txBody>
      </p:sp>
    </p:spTree>
    <p:extLst>
      <p:ext uri="{BB962C8B-B14F-4D97-AF65-F5344CB8AC3E}">
        <p14:creationId xmlns:p14="http://schemas.microsoft.com/office/powerpoint/2010/main" val="40154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39</a:t>
            </a:fld>
            <a:endParaRPr lang="en-US"/>
          </a:p>
        </p:txBody>
      </p:sp>
    </p:spTree>
    <p:extLst>
      <p:ext uri="{BB962C8B-B14F-4D97-AF65-F5344CB8AC3E}">
        <p14:creationId xmlns:p14="http://schemas.microsoft.com/office/powerpoint/2010/main" val="3157406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Use this question to check in with the group, and leave time for any questions or comments. </a:t>
            </a:r>
            <a:r>
              <a:rPr lang="en-US" dirty="0">
                <a:cs typeface="+mn-lt"/>
              </a:rPr>
              <a:t/>
            </a:r>
            <a:br>
              <a:rPr lang="en-US" dirty="0">
                <a:cs typeface="+mn-lt"/>
              </a:rPr>
            </a:br>
            <a:r>
              <a:rPr lang="en-US" dirty="0"/>
              <a:t>For virtual environments, make use of the poll tool in Zoom. You may need to remind attendees to exit the poll window after the final results are shared. </a:t>
            </a:r>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40</a:t>
            </a:fld>
            <a:endParaRPr lang="en-US"/>
          </a:p>
        </p:txBody>
      </p:sp>
    </p:spTree>
    <p:extLst>
      <p:ext uri="{BB962C8B-B14F-4D97-AF65-F5344CB8AC3E}">
        <p14:creationId xmlns:p14="http://schemas.microsoft.com/office/powerpoint/2010/main" val="454355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Use this question to check in with the group, and leave time for any questions or comments. </a:t>
            </a:r>
            <a:r>
              <a:rPr lang="en-US" dirty="0">
                <a:cs typeface="+mn-lt"/>
              </a:rPr>
              <a:t/>
            </a:r>
            <a:br>
              <a:rPr lang="en-US" dirty="0">
                <a:cs typeface="+mn-lt"/>
              </a:rPr>
            </a:br>
            <a:r>
              <a:rPr lang="en-US" dirty="0"/>
              <a:t>For virtual environments, make use of the poll tool in Zoom. You may need to remind attendees to exit the poll window after the final results are shared. </a:t>
            </a:r>
          </a:p>
          <a:p>
            <a:pPr>
              <a:defRPr/>
            </a:pPr>
            <a:endParaRPr lang="en-US" dirty="0"/>
          </a:p>
          <a:p>
            <a:pPr marL="0" marR="0" lvl="0" indent="0" algn="l" defTabSz="914400">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41</a:t>
            </a:fld>
            <a:endParaRPr lang="en-US"/>
          </a:p>
        </p:txBody>
      </p:sp>
    </p:spTree>
    <p:extLst>
      <p:ext uri="{BB962C8B-B14F-4D97-AF65-F5344CB8AC3E}">
        <p14:creationId xmlns:p14="http://schemas.microsoft.com/office/powerpoint/2010/main" val="2738088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following prompt to assess the level of engagement of the group: “I feel I am more equipped to navigate differences in the work place.”</a:t>
            </a:r>
          </a:p>
          <a:p>
            <a:endParaRPr lang="en-US" dirty="0"/>
          </a:p>
          <a:p>
            <a:r>
              <a:rPr lang="en-US" dirty="0"/>
              <a:t>For virtual environments, use the slide above and instruct participants to use the Annotated feature in zoom to provide anonymous feedback.</a:t>
            </a:r>
            <a:endParaRPr lang="en-US" dirty="0">
              <a:cs typeface="Calibri" panose="020F0502020204030204"/>
            </a:endParaRPr>
          </a:p>
          <a:p>
            <a:endParaRPr lang="en-US" dirty="0">
              <a:cs typeface="Calibri" panose="020F0502020204030204"/>
            </a:endParaRPr>
          </a:p>
          <a:p>
            <a:r>
              <a:rPr lang="en-US" dirty="0">
                <a:cs typeface="Calibri" panose="020F0502020204030204"/>
              </a:rPr>
              <a:t>Participants may also want to verbally respond to this final prompt with comments or questions.  </a:t>
            </a:r>
          </a:p>
        </p:txBody>
      </p:sp>
      <p:sp>
        <p:nvSpPr>
          <p:cNvPr id="4" name="Slide Number Placeholder 3"/>
          <p:cNvSpPr>
            <a:spLocks noGrp="1"/>
          </p:cNvSpPr>
          <p:nvPr>
            <p:ph type="sldNum" sz="quarter" idx="10"/>
          </p:nvPr>
        </p:nvSpPr>
        <p:spPr/>
        <p:txBody>
          <a:bodyPr/>
          <a:lstStyle/>
          <a:p>
            <a:fld id="{3A51FE3D-A77A-45B8-8A34-524A25992A1E}" type="slidenum">
              <a:rPr lang="en-US" smtClean="0"/>
              <a:t>42</a:t>
            </a:fld>
            <a:endParaRPr lang="en-US"/>
          </a:p>
        </p:txBody>
      </p:sp>
    </p:spTree>
    <p:extLst>
      <p:ext uri="{BB962C8B-B14F-4D97-AF65-F5344CB8AC3E}">
        <p14:creationId xmlns:p14="http://schemas.microsoft.com/office/powerpoint/2010/main" val="2969441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Depending on how you are arranging your instruction of the High-5 Teams Curriculum, provide attendees with information for the next session, or any follow up that is needed. </a:t>
            </a:r>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43</a:t>
            </a:fld>
            <a:endParaRPr lang="en-US"/>
          </a:p>
        </p:txBody>
      </p:sp>
    </p:spTree>
    <p:extLst>
      <p:ext uri="{BB962C8B-B14F-4D97-AF65-F5344CB8AC3E}">
        <p14:creationId xmlns:p14="http://schemas.microsoft.com/office/powerpoint/2010/main" val="1664741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virtual environments, allow time to explain participants how to use the Annotate tool, and allow for practice. </a:t>
            </a:r>
            <a:endParaRPr lang="en-US" dirty="0">
              <a:cs typeface="Calibri"/>
            </a:endParaRPr>
          </a:p>
        </p:txBody>
      </p:sp>
      <p:sp>
        <p:nvSpPr>
          <p:cNvPr id="4" name="Slide Number Placeholder 3"/>
          <p:cNvSpPr>
            <a:spLocks noGrp="1"/>
          </p:cNvSpPr>
          <p:nvPr>
            <p:ph type="sldNum" sz="quarter" idx="5"/>
          </p:nvPr>
        </p:nvSpPr>
        <p:spPr/>
        <p:txBody>
          <a:bodyPr/>
          <a:lstStyle/>
          <a:p>
            <a:fld id="{3A51FE3D-A77A-45B8-8A34-524A25992A1E}" type="slidenum">
              <a:rPr lang="en-US" smtClean="0"/>
              <a:t>6</a:t>
            </a:fld>
            <a:endParaRPr lang="en-US"/>
          </a:p>
        </p:txBody>
      </p:sp>
    </p:spTree>
    <p:extLst>
      <p:ext uri="{BB962C8B-B14F-4D97-AF65-F5344CB8AC3E}">
        <p14:creationId xmlns:p14="http://schemas.microsoft.com/office/powerpoint/2010/main" val="3046533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spc="-30" dirty="0">
                <a:solidFill>
                  <a:srgbClr val="231F20"/>
                </a:solidFill>
                <a:latin typeface="Arial"/>
                <a:cs typeface="Arial"/>
              </a:rPr>
              <a:t>Debrief: </a:t>
            </a:r>
            <a:r>
              <a:rPr lang="en-US" sz="1200" spc="-10" dirty="0">
                <a:solidFill>
                  <a:srgbClr val="231F20"/>
                </a:solidFill>
                <a:latin typeface="Arial"/>
                <a:cs typeface="Arial"/>
              </a:rPr>
              <a:t>Invite </a:t>
            </a:r>
            <a:r>
              <a:rPr lang="en-US" sz="1200" spc="-40" dirty="0">
                <a:solidFill>
                  <a:srgbClr val="231F20"/>
                </a:solidFill>
                <a:latin typeface="Arial"/>
                <a:cs typeface="Arial"/>
              </a:rPr>
              <a:t>comments </a:t>
            </a:r>
            <a:r>
              <a:rPr lang="en-US" sz="1200" spc="-10" dirty="0">
                <a:solidFill>
                  <a:srgbClr val="231F20"/>
                </a:solidFill>
                <a:latin typeface="Arial"/>
                <a:cs typeface="Arial"/>
              </a:rPr>
              <a:t>from the </a:t>
            </a:r>
            <a:r>
              <a:rPr lang="en-US" spc="-35" dirty="0">
                <a:solidFill>
                  <a:srgbClr val="231F20"/>
                </a:solidFill>
                <a:latin typeface="Arial"/>
                <a:cs typeface="Arial"/>
              </a:rPr>
              <a:t>group, utilizing the Group</a:t>
            </a:r>
            <a:r>
              <a:rPr lang="en-US" sz="1200" spc="-35" dirty="0">
                <a:solidFill>
                  <a:srgbClr val="231F20"/>
                </a:solidFill>
                <a:latin typeface="Arial"/>
                <a:cs typeface="Arial"/>
              </a:rPr>
              <a:t> </a:t>
            </a:r>
            <a:r>
              <a:rPr lang="en-US" sz="1200" spc="-40" dirty="0">
                <a:solidFill>
                  <a:srgbClr val="231F20"/>
                </a:solidFill>
                <a:latin typeface="Arial"/>
                <a:cs typeface="Arial"/>
              </a:rPr>
              <a:t>Agreements</a:t>
            </a:r>
            <a:r>
              <a:rPr lang="en-US" spc="-40" dirty="0">
                <a:solidFill>
                  <a:srgbClr val="231F20"/>
                </a:solidFill>
                <a:latin typeface="Arial"/>
                <a:cs typeface="Arial"/>
              </a:rPr>
              <a:t>, as</a:t>
            </a:r>
            <a:r>
              <a:rPr lang="en-US" spc="-55" dirty="0">
                <a:solidFill>
                  <a:srgbClr val="231F20"/>
                </a:solidFill>
                <a:latin typeface="Arial"/>
                <a:cs typeface="Arial"/>
              </a:rPr>
              <a:t> </a:t>
            </a:r>
            <a:r>
              <a:rPr lang="en-US" sz="1200" spc="-50" dirty="0">
                <a:solidFill>
                  <a:srgbClr val="231F20"/>
                </a:solidFill>
                <a:latin typeface="Arial"/>
                <a:cs typeface="Arial"/>
              </a:rPr>
              <a:t>needed</a:t>
            </a:r>
            <a:r>
              <a:rPr lang="en-US" spc="-50" dirty="0">
                <a:solidFill>
                  <a:srgbClr val="231F20"/>
                </a:solidFill>
                <a:latin typeface="Arial"/>
                <a:cs typeface="Arial"/>
              </a:rPr>
              <a:t>.</a:t>
            </a:r>
            <a:r>
              <a:rPr lang="en-US" sz="1200" spc="-50" dirty="0">
                <a:solidFill>
                  <a:srgbClr val="231F20"/>
                </a:solidFill>
                <a:latin typeface="Arial"/>
                <a:cs typeface="Arial"/>
              </a:rPr>
              <a:t> </a:t>
            </a:r>
            <a:r>
              <a:rPr lang="en-US" sz="1200" spc="-55" dirty="0">
                <a:solidFill>
                  <a:srgbClr val="231F20"/>
                </a:solidFill>
                <a:latin typeface="Arial"/>
                <a:cs typeface="Arial"/>
              </a:rPr>
              <a:t>Remind </a:t>
            </a:r>
            <a:r>
              <a:rPr lang="en-US" sz="1200" spc="-15" dirty="0">
                <a:solidFill>
                  <a:srgbClr val="231F20"/>
                </a:solidFill>
                <a:latin typeface="Arial"/>
                <a:cs typeface="Arial"/>
              </a:rPr>
              <a:t>participants</a:t>
            </a:r>
            <a:r>
              <a:rPr lang="en-US" spc="-15" dirty="0">
                <a:solidFill>
                  <a:srgbClr val="231F20"/>
                </a:solidFill>
                <a:latin typeface="Arial"/>
                <a:cs typeface="Arial"/>
              </a:rPr>
              <a:t> </a:t>
            </a:r>
            <a:r>
              <a:rPr lang="en-US" sz="1200" spc="-15" dirty="0">
                <a:solidFill>
                  <a:srgbClr val="231F20"/>
                </a:solidFill>
                <a:latin typeface="Arial"/>
                <a:cs typeface="Arial"/>
              </a:rPr>
              <a:t> </a:t>
            </a:r>
            <a:r>
              <a:rPr lang="en-US" sz="1200" spc="5" dirty="0">
                <a:solidFill>
                  <a:srgbClr val="231F20"/>
                </a:solidFill>
                <a:latin typeface="Arial"/>
                <a:cs typeface="Arial"/>
              </a:rPr>
              <a:t>that </a:t>
            </a:r>
            <a:r>
              <a:rPr lang="en-US" sz="1200" spc="-10" dirty="0">
                <a:solidFill>
                  <a:srgbClr val="231F20"/>
                </a:solidFill>
                <a:latin typeface="Arial"/>
                <a:cs typeface="Arial"/>
              </a:rPr>
              <a:t>the </a:t>
            </a:r>
            <a:r>
              <a:rPr lang="en-US" sz="1200" spc="-25" dirty="0">
                <a:solidFill>
                  <a:srgbClr val="231F20"/>
                </a:solidFill>
                <a:latin typeface="Arial"/>
                <a:cs typeface="Arial"/>
              </a:rPr>
              <a:t>objective </a:t>
            </a:r>
            <a:r>
              <a:rPr lang="en-US" sz="1200" dirty="0">
                <a:solidFill>
                  <a:srgbClr val="231F20"/>
                </a:solidFill>
                <a:latin typeface="Arial"/>
                <a:cs typeface="Arial"/>
              </a:rPr>
              <a:t>of </a:t>
            </a:r>
            <a:r>
              <a:rPr lang="en-US" sz="1200" spc="-10" dirty="0">
                <a:solidFill>
                  <a:srgbClr val="231F20"/>
                </a:solidFill>
                <a:latin typeface="Arial"/>
                <a:cs typeface="Arial"/>
              </a:rPr>
              <a:t>this </a:t>
            </a:r>
            <a:r>
              <a:rPr lang="en-US" sz="1200" spc="-5" dirty="0">
                <a:solidFill>
                  <a:srgbClr val="231F20"/>
                </a:solidFill>
                <a:latin typeface="Arial"/>
                <a:cs typeface="Arial"/>
              </a:rPr>
              <a:t>activity </a:t>
            </a:r>
            <a:r>
              <a:rPr lang="en-US" sz="1200" spc="-35" dirty="0">
                <a:solidFill>
                  <a:srgbClr val="231F20"/>
                </a:solidFill>
                <a:latin typeface="Arial"/>
                <a:cs typeface="Arial"/>
              </a:rPr>
              <a:t>is </a:t>
            </a:r>
            <a:r>
              <a:rPr lang="en-US" sz="1200" spc="20" dirty="0">
                <a:solidFill>
                  <a:srgbClr val="231F20"/>
                </a:solidFill>
                <a:latin typeface="Arial"/>
                <a:cs typeface="Arial"/>
              </a:rPr>
              <a:t>to </a:t>
            </a:r>
            <a:r>
              <a:rPr lang="en-US" sz="1200" spc="-35" dirty="0">
                <a:solidFill>
                  <a:srgbClr val="231F20"/>
                </a:solidFill>
                <a:latin typeface="Arial"/>
                <a:cs typeface="Arial"/>
              </a:rPr>
              <a:t>explore </a:t>
            </a:r>
            <a:r>
              <a:rPr lang="en-US" sz="1200" spc="-50" dirty="0">
                <a:solidFill>
                  <a:srgbClr val="231F20"/>
                </a:solidFill>
                <a:latin typeface="Arial"/>
                <a:cs typeface="Arial"/>
              </a:rPr>
              <a:t>and </a:t>
            </a:r>
            <a:r>
              <a:rPr lang="en-US" sz="1200" spc="-30" dirty="0">
                <a:solidFill>
                  <a:srgbClr val="231F20"/>
                </a:solidFill>
                <a:latin typeface="Arial"/>
                <a:cs typeface="Arial"/>
              </a:rPr>
              <a:t>provide </a:t>
            </a:r>
            <a:r>
              <a:rPr lang="en-US" sz="1200" spc="-85" dirty="0">
                <a:solidFill>
                  <a:srgbClr val="231F20"/>
                </a:solidFill>
                <a:latin typeface="Arial"/>
                <a:cs typeface="Arial"/>
              </a:rPr>
              <a:t>a </a:t>
            </a:r>
            <a:r>
              <a:rPr lang="en-US" sz="1200" spc="-20" dirty="0">
                <a:solidFill>
                  <a:srgbClr val="231F20"/>
                </a:solidFill>
                <a:latin typeface="Arial"/>
                <a:cs typeface="Arial"/>
              </a:rPr>
              <a:t>window </a:t>
            </a:r>
            <a:r>
              <a:rPr lang="en-US" sz="1200" spc="10" dirty="0">
                <a:solidFill>
                  <a:srgbClr val="231F20"/>
                </a:solidFill>
                <a:latin typeface="Arial"/>
                <a:cs typeface="Arial"/>
              </a:rPr>
              <a:t>into </a:t>
            </a:r>
            <a:r>
              <a:rPr lang="en-US" sz="1200" spc="-40" dirty="0">
                <a:solidFill>
                  <a:srgbClr val="231F20"/>
                </a:solidFill>
                <a:latin typeface="Arial"/>
                <a:cs typeface="Arial"/>
              </a:rPr>
              <a:t>diverse </a:t>
            </a:r>
            <a:r>
              <a:rPr lang="en-US" sz="1200" spc="-25" dirty="0">
                <a:solidFill>
                  <a:srgbClr val="231F20"/>
                </a:solidFill>
                <a:latin typeface="Arial"/>
                <a:cs typeface="Arial"/>
              </a:rPr>
              <a:t>opinions </a:t>
            </a:r>
            <a:r>
              <a:rPr lang="en-US" sz="1200" spc="-50" dirty="0">
                <a:solidFill>
                  <a:srgbClr val="231F20"/>
                </a:solidFill>
                <a:latin typeface="Arial"/>
                <a:cs typeface="Arial"/>
              </a:rPr>
              <a:t>and </a:t>
            </a:r>
            <a:r>
              <a:rPr lang="en-US" spc="-35" dirty="0">
                <a:solidFill>
                  <a:srgbClr val="231F20"/>
                </a:solidFill>
                <a:latin typeface="Arial"/>
                <a:cs typeface="Arial"/>
              </a:rPr>
              <a:t>worldviews</a:t>
            </a:r>
            <a:r>
              <a:rPr lang="en-US" sz="1200" spc="-35" dirty="0">
                <a:solidFill>
                  <a:srgbClr val="231F20"/>
                </a:solidFill>
                <a:latin typeface="Arial"/>
                <a:cs typeface="Arial"/>
              </a:rPr>
              <a:t>.</a:t>
            </a:r>
            <a:r>
              <a:rPr lang="en-US" spc="-35" dirty="0">
                <a:solidFill>
                  <a:srgbClr val="231F20"/>
                </a:solidFill>
                <a:latin typeface="Arial"/>
                <a:cs typeface="Arial"/>
              </a:rPr>
              <a:t> </a:t>
            </a:r>
            <a:r>
              <a:rPr lang="en-US" sz="1200" spc="-35" dirty="0">
                <a:solidFill>
                  <a:srgbClr val="231F20"/>
                </a:solidFill>
                <a:latin typeface="Arial"/>
                <a:cs typeface="Arial"/>
              </a:rPr>
              <a:t> </a:t>
            </a:r>
            <a:r>
              <a:rPr lang="en-US" sz="1200" spc="-25" dirty="0">
                <a:solidFill>
                  <a:srgbClr val="231F20"/>
                </a:solidFill>
                <a:latin typeface="Arial"/>
                <a:cs typeface="Arial"/>
              </a:rPr>
              <a:t>Further</a:t>
            </a:r>
            <a:r>
              <a:rPr lang="en-US" sz="1200" spc="-50" dirty="0">
                <a:solidFill>
                  <a:srgbClr val="231F20"/>
                </a:solidFill>
                <a:latin typeface="Arial"/>
                <a:cs typeface="Arial"/>
              </a:rPr>
              <a:t> </a:t>
            </a:r>
            <a:r>
              <a:rPr lang="en-US" sz="1200" spc="-20" dirty="0">
                <a:solidFill>
                  <a:srgbClr val="231F20"/>
                </a:solidFill>
                <a:latin typeface="Arial"/>
                <a:cs typeface="Arial"/>
              </a:rPr>
              <a:t>debrief</a:t>
            </a:r>
            <a:r>
              <a:rPr lang="en-US" sz="1200" spc="-45" dirty="0">
                <a:solidFill>
                  <a:srgbClr val="231F20"/>
                </a:solidFill>
                <a:latin typeface="Arial"/>
                <a:cs typeface="Arial"/>
              </a:rPr>
              <a:t> </a:t>
            </a:r>
            <a:r>
              <a:rPr lang="en-US" sz="1200" spc="-10" dirty="0">
                <a:solidFill>
                  <a:srgbClr val="231F20"/>
                </a:solidFill>
                <a:latin typeface="Arial"/>
                <a:cs typeface="Arial"/>
              </a:rPr>
              <a:t>this</a:t>
            </a:r>
            <a:r>
              <a:rPr lang="en-US" sz="1200" spc="-45" dirty="0">
                <a:solidFill>
                  <a:srgbClr val="231F20"/>
                </a:solidFill>
                <a:latin typeface="Arial"/>
                <a:cs typeface="Arial"/>
              </a:rPr>
              <a:t> </a:t>
            </a:r>
            <a:r>
              <a:rPr lang="en-US" sz="1200" spc="-5" dirty="0">
                <a:solidFill>
                  <a:srgbClr val="231F20"/>
                </a:solidFill>
                <a:latin typeface="Arial"/>
                <a:cs typeface="Arial"/>
              </a:rPr>
              <a:t>activity</a:t>
            </a:r>
            <a:r>
              <a:rPr lang="en-US" sz="1200" spc="-45" dirty="0">
                <a:solidFill>
                  <a:srgbClr val="231F20"/>
                </a:solidFill>
                <a:latin typeface="Arial"/>
                <a:cs typeface="Arial"/>
              </a:rPr>
              <a:t> by </a:t>
            </a:r>
            <a:r>
              <a:rPr lang="en-US" sz="1200" spc="-30" dirty="0">
                <a:solidFill>
                  <a:srgbClr val="231F20"/>
                </a:solidFill>
                <a:latin typeface="Arial"/>
                <a:cs typeface="Arial"/>
              </a:rPr>
              <a:t>explaining</a:t>
            </a:r>
            <a:r>
              <a:rPr lang="en-US" sz="1200" spc="-45" dirty="0">
                <a:solidFill>
                  <a:srgbClr val="231F20"/>
                </a:solidFill>
                <a:latin typeface="Arial"/>
                <a:cs typeface="Arial"/>
              </a:rPr>
              <a:t> </a:t>
            </a:r>
            <a:r>
              <a:rPr lang="en-US" sz="1200" spc="-30" dirty="0">
                <a:solidFill>
                  <a:srgbClr val="231F20"/>
                </a:solidFill>
                <a:latin typeface="Arial"/>
                <a:cs typeface="Arial"/>
              </a:rPr>
              <a:t>how</a:t>
            </a:r>
            <a:r>
              <a:rPr lang="en-US" sz="1200" spc="-45" dirty="0">
                <a:solidFill>
                  <a:srgbClr val="231F20"/>
                </a:solidFill>
                <a:latin typeface="Arial"/>
                <a:cs typeface="Arial"/>
              </a:rPr>
              <a:t> experience </a:t>
            </a:r>
            <a:r>
              <a:rPr lang="en-US" sz="1200" spc="-35" dirty="0">
                <a:solidFill>
                  <a:srgbClr val="231F20"/>
                </a:solidFill>
                <a:latin typeface="Arial"/>
                <a:cs typeface="Arial"/>
              </a:rPr>
              <a:t>is</a:t>
            </a:r>
            <a:r>
              <a:rPr lang="en-US" sz="1200" spc="-45" dirty="0">
                <a:solidFill>
                  <a:srgbClr val="231F20"/>
                </a:solidFill>
                <a:latin typeface="Arial"/>
                <a:cs typeface="Arial"/>
              </a:rPr>
              <a:t> </a:t>
            </a:r>
            <a:r>
              <a:rPr lang="en-US" sz="1200" spc="-5" dirty="0">
                <a:solidFill>
                  <a:srgbClr val="231F20"/>
                </a:solidFill>
                <a:latin typeface="Arial"/>
                <a:cs typeface="Arial"/>
              </a:rPr>
              <a:t>often</a:t>
            </a:r>
            <a:r>
              <a:rPr lang="en-US" sz="1200" spc="-45" dirty="0">
                <a:solidFill>
                  <a:srgbClr val="231F20"/>
                </a:solidFill>
                <a:latin typeface="Arial"/>
                <a:cs typeface="Arial"/>
              </a:rPr>
              <a:t> </a:t>
            </a:r>
            <a:r>
              <a:rPr lang="en-US" sz="1200" spc="-60" dirty="0">
                <a:solidFill>
                  <a:srgbClr val="231F20"/>
                </a:solidFill>
                <a:latin typeface="Arial"/>
                <a:cs typeface="Arial"/>
              </a:rPr>
              <a:t>shaped</a:t>
            </a:r>
            <a:r>
              <a:rPr lang="en-US" sz="1200" spc="-45" dirty="0">
                <a:solidFill>
                  <a:srgbClr val="231F20"/>
                </a:solidFill>
                <a:latin typeface="Arial"/>
                <a:cs typeface="Arial"/>
              </a:rPr>
              <a:t> by </a:t>
            </a:r>
            <a:r>
              <a:rPr lang="en-US" sz="1200" spc="-15" dirty="0">
                <a:solidFill>
                  <a:srgbClr val="231F20"/>
                </a:solidFill>
                <a:latin typeface="Arial"/>
                <a:cs typeface="Arial"/>
              </a:rPr>
              <a:t>identity.</a:t>
            </a:r>
            <a:r>
              <a:rPr lang="en-US" sz="1200" spc="-45" dirty="0">
                <a:solidFill>
                  <a:srgbClr val="231F20"/>
                </a:solidFill>
                <a:latin typeface="Arial"/>
                <a:cs typeface="Arial"/>
              </a:rPr>
              <a:t> </a:t>
            </a:r>
            <a:r>
              <a:rPr lang="en-US" sz="1200" spc="-10" dirty="0">
                <a:solidFill>
                  <a:srgbClr val="231F20"/>
                </a:solidFill>
                <a:latin typeface="Arial"/>
                <a:cs typeface="Arial"/>
              </a:rPr>
              <a:t>Invite</a:t>
            </a:r>
            <a:r>
              <a:rPr lang="en-US" sz="1200" spc="-45" dirty="0">
                <a:solidFill>
                  <a:srgbClr val="231F20"/>
                </a:solidFill>
                <a:latin typeface="Arial"/>
                <a:cs typeface="Arial"/>
              </a:rPr>
              <a:t> </a:t>
            </a:r>
            <a:r>
              <a:rPr lang="en-US" sz="1200" spc="-15" dirty="0">
                <a:solidFill>
                  <a:srgbClr val="231F20"/>
                </a:solidFill>
                <a:latin typeface="Arial"/>
                <a:cs typeface="Arial"/>
              </a:rPr>
              <a:t>participants</a:t>
            </a:r>
            <a:r>
              <a:rPr lang="en-US" sz="1200" spc="-45" dirty="0">
                <a:solidFill>
                  <a:srgbClr val="231F20"/>
                </a:solidFill>
                <a:latin typeface="Arial"/>
                <a:cs typeface="Arial"/>
              </a:rPr>
              <a:t> </a:t>
            </a:r>
            <a:r>
              <a:rPr lang="en-US" sz="1200" spc="20" dirty="0">
                <a:solidFill>
                  <a:srgbClr val="231F20"/>
                </a:solidFill>
                <a:latin typeface="Arial"/>
                <a:cs typeface="Arial"/>
              </a:rPr>
              <a:t>to</a:t>
            </a:r>
            <a:r>
              <a:rPr lang="en-US" sz="1200" spc="-45" dirty="0">
                <a:solidFill>
                  <a:srgbClr val="231F20"/>
                </a:solidFill>
                <a:latin typeface="Arial"/>
                <a:cs typeface="Arial"/>
              </a:rPr>
              <a:t> </a:t>
            </a:r>
            <a:r>
              <a:rPr lang="en-US" sz="1200" dirty="0">
                <a:solidFill>
                  <a:srgbClr val="231F20"/>
                </a:solidFill>
                <a:latin typeface="Arial"/>
                <a:cs typeface="Arial"/>
              </a:rPr>
              <a:t>think</a:t>
            </a:r>
            <a:r>
              <a:rPr lang="en-US" dirty="0">
                <a:solidFill>
                  <a:srgbClr val="231F20"/>
                </a:solidFill>
                <a:latin typeface="Arial"/>
                <a:cs typeface="Arial"/>
              </a:rPr>
              <a:t> </a:t>
            </a:r>
            <a:r>
              <a:rPr lang="en-US" sz="1200" dirty="0">
                <a:solidFill>
                  <a:srgbClr val="231F20"/>
                </a:solidFill>
                <a:latin typeface="Arial"/>
                <a:cs typeface="Arial"/>
              </a:rPr>
              <a:t> </a:t>
            </a:r>
            <a:r>
              <a:rPr lang="en-US" sz="1200" spc="-25" dirty="0">
                <a:solidFill>
                  <a:srgbClr val="231F20"/>
                </a:solidFill>
                <a:latin typeface="Arial"/>
                <a:cs typeface="Arial"/>
              </a:rPr>
              <a:t>about </a:t>
            </a:r>
            <a:r>
              <a:rPr lang="en-US" sz="1200" spc="-30" dirty="0">
                <a:solidFill>
                  <a:srgbClr val="231F20"/>
                </a:solidFill>
                <a:latin typeface="Arial"/>
                <a:cs typeface="Arial"/>
              </a:rPr>
              <a:t>how society </a:t>
            </a:r>
            <a:r>
              <a:rPr lang="en-US" sz="1200" spc="-50" dirty="0">
                <a:solidFill>
                  <a:srgbClr val="231F20"/>
                </a:solidFill>
                <a:latin typeface="Arial"/>
                <a:cs typeface="Arial"/>
              </a:rPr>
              <a:t>values </a:t>
            </a:r>
            <a:r>
              <a:rPr lang="en-US" sz="1200" spc="-10" dirty="0">
                <a:solidFill>
                  <a:srgbClr val="231F20"/>
                </a:solidFill>
                <a:latin typeface="Arial"/>
                <a:cs typeface="Arial"/>
              </a:rPr>
              <a:t>or </a:t>
            </a:r>
            <a:r>
              <a:rPr lang="en-US" sz="1200" spc="-50" dirty="0">
                <a:solidFill>
                  <a:srgbClr val="231F20"/>
                </a:solidFill>
                <a:latin typeface="Arial"/>
                <a:cs typeface="Arial"/>
              </a:rPr>
              <a:t>de-values</a:t>
            </a:r>
            <a:r>
              <a:rPr lang="en-US" spc="-50" dirty="0">
                <a:solidFill>
                  <a:srgbClr val="231F20"/>
                </a:solidFill>
                <a:latin typeface="Arial"/>
                <a:cs typeface="Arial"/>
              </a:rPr>
              <a:t> certain </a:t>
            </a:r>
            <a:r>
              <a:rPr lang="en-US" sz="1200" spc="-15" dirty="0">
                <a:solidFill>
                  <a:srgbClr val="231F20"/>
                </a:solidFill>
                <a:latin typeface="Arial"/>
                <a:cs typeface="Arial"/>
              </a:rPr>
              <a:t>identities.</a:t>
            </a:r>
            <a:endParaRPr lang="en-US" sz="120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7</a:t>
            </a:fld>
            <a:endParaRPr lang="en-US"/>
          </a:p>
        </p:txBody>
      </p:sp>
    </p:spTree>
    <p:extLst>
      <p:ext uri="{BB962C8B-B14F-4D97-AF65-F5344CB8AC3E}">
        <p14:creationId xmlns:p14="http://schemas.microsoft.com/office/powerpoint/2010/main" val="4218942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spc="-30" dirty="0">
                <a:solidFill>
                  <a:srgbClr val="231F20"/>
                </a:solidFill>
                <a:latin typeface="Arial"/>
                <a:cs typeface="Arial"/>
              </a:rPr>
              <a:t>Debrief: </a:t>
            </a:r>
            <a:r>
              <a:rPr lang="en-US" sz="1200" spc="-10" dirty="0">
                <a:solidFill>
                  <a:srgbClr val="231F20"/>
                </a:solidFill>
                <a:latin typeface="Arial"/>
                <a:cs typeface="Arial"/>
              </a:rPr>
              <a:t>Invite </a:t>
            </a:r>
            <a:r>
              <a:rPr lang="en-US" sz="1200" spc="-40" dirty="0">
                <a:solidFill>
                  <a:srgbClr val="231F20"/>
                </a:solidFill>
                <a:latin typeface="Arial"/>
                <a:cs typeface="Arial"/>
              </a:rPr>
              <a:t>comments </a:t>
            </a:r>
            <a:r>
              <a:rPr lang="en-US" sz="1200" spc="-10" dirty="0">
                <a:solidFill>
                  <a:srgbClr val="231F20"/>
                </a:solidFill>
                <a:latin typeface="Arial"/>
                <a:cs typeface="Arial"/>
              </a:rPr>
              <a:t>from the </a:t>
            </a:r>
            <a:r>
              <a:rPr lang="en-US" spc="-35" dirty="0">
                <a:solidFill>
                  <a:srgbClr val="231F20"/>
                </a:solidFill>
                <a:latin typeface="Arial"/>
                <a:cs typeface="Arial"/>
              </a:rPr>
              <a:t>group, utilizing the Group</a:t>
            </a:r>
            <a:r>
              <a:rPr lang="en-US" sz="1200" spc="-35" dirty="0">
                <a:solidFill>
                  <a:srgbClr val="231F20"/>
                </a:solidFill>
                <a:latin typeface="Arial"/>
                <a:cs typeface="Arial"/>
              </a:rPr>
              <a:t> </a:t>
            </a:r>
            <a:r>
              <a:rPr lang="en-US" sz="1200" spc="-40" dirty="0">
                <a:solidFill>
                  <a:srgbClr val="231F20"/>
                </a:solidFill>
                <a:latin typeface="Arial"/>
                <a:cs typeface="Arial"/>
              </a:rPr>
              <a:t>Agreements</a:t>
            </a:r>
            <a:r>
              <a:rPr lang="en-US" spc="-40" dirty="0">
                <a:solidFill>
                  <a:srgbClr val="231F20"/>
                </a:solidFill>
                <a:latin typeface="Arial"/>
                <a:cs typeface="Arial"/>
              </a:rPr>
              <a:t>, as</a:t>
            </a:r>
            <a:r>
              <a:rPr lang="en-US" spc="-55" dirty="0">
                <a:solidFill>
                  <a:srgbClr val="231F20"/>
                </a:solidFill>
                <a:latin typeface="Arial"/>
                <a:cs typeface="Arial"/>
              </a:rPr>
              <a:t> </a:t>
            </a:r>
            <a:r>
              <a:rPr lang="en-US" sz="1200" spc="-50" dirty="0">
                <a:solidFill>
                  <a:srgbClr val="231F20"/>
                </a:solidFill>
                <a:latin typeface="Arial"/>
                <a:cs typeface="Arial"/>
              </a:rPr>
              <a:t>needed</a:t>
            </a:r>
            <a:r>
              <a:rPr lang="en-US" spc="-50" dirty="0">
                <a:solidFill>
                  <a:srgbClr val="231F20"/>
                </a:solidFill>
                <a:latin typeface="Arial"/>
                <a:cs typeface="Arial"/>
              </a:rPr>
              <a:t>.</a:t>
            </a:r>
            <a:r>
              <a:rPr lang="en-US" sz="1200" spc="-50" dirty="0">
                <a:solidFill>
                  <a:srgbClr val="231F20"/>
                </a:solidFill>
                <a:latin typeface="Arial"/>
                <a:cs typeface="Arial"/>
              </a:rPr>
              <a:t> </a:t>
            </a:r>
            <a:r>
              <a:rPr lang="en-US" sz="1200" spc="-55" dirty="0">
                <a:solidFill>
                  <a:srgbClr val="231F20"/>
                </a:solidFill>
                <a:latin typeface="Arial"/>
                <a:cs typeface="Arial"/>
              </a:rPr>
              <a:t>Remind </a:t>
            </a:r>
            <a:r>
              <a:rPr lang="en-US" sz="1200" spc="-15" dirty="0">
                <a:solidFill>
                  <a:srgbClr val="231F20"/>
                </a:solidFill>
                <a:latin typeface="Arial"/>
                <a:cs typeface="Arial"/>
              </a:rPr>
              <a:t>participants</a:t>
            </a:r>
            <a:r>
              <a:rPr lang="en-US" spc="-15" dirty="0">
                <a:solidFill>
                  <a:srgbClr val="231F20"/>
                </a:solidFill>
                <a:latin typeface="Arial"/>
                <a:cs typeface="Arial"/>
              </a:rPr>
              <a:t> </a:t>
            </a:r>
            <a:r>
              <a:rPr lang="en-US" sz="1200" spc="-15" dirty="0">
                <a:solidFill>
                  <a:srgbClr val="231F20"/>
                </a:solidFill>
                <a:latin typeface="Arial"/>
                <a:cs typeface="Arial"/>
              </a:rPr>
              <a:t> </a:t>
            </a:r>
            <a:r>
              <a:rPr lang="en-US" sz="1200" spc="5" dirty="0">
                <a:solidFill>
                  <a:srgbClr val="231F20"/>
                </a:solidFill>
                <a:latin typeface="Arial"/>
                <a:cs typeface="Arial"/>
              </a:rPr>
              <a:t>that </a:t>
            </a:r>
            <a:r>
              <a:rPr lang="en-US" sz="1200" spc="-10" dirty="0">
                <a:solidFill>
                  <a:srgbClr val="231F20"/>
                </a:solidFill>
                <a:latin typeface="Arial"/>
                <a:cs typeface="Arial"/>
              </a:rPr>
              <a:t>the </a:t>
            </a:r>
            <a:r>
              <a:rPr lang="en-US" sz="1200" spc="-25" dirty="0">
                <a:solidFill>
                  <a:srgbClr val="231F20"/>
                </a:solidFill>
                <a:latin typeface="Arial"/>
                <a:cs typeface="Arial"/>
              </a:rPr>
              <a:t>objective </a:t>
            </a:r>
            <a:r>
              <a:rPr lang="en-US" sz="1200" dirty="0">
                <a:solidFill>
                  <a:srgbClr val="231F20"/>
                </a:solidFill>
                <a:latin typeface="Arial"/>
                <a:cs typeface="Arial"/>
              </a:rPr>
              <a:t>of </a:t>
            </a:r>
            <a:r>
              <a:rPr lang="en-US" sz="1200" spc="-10" dirty="0">
                <a:solidFill>
                  <a:srgbClr val="231F20"/>
                </a:solidFill>
                <a:latin typeface="Arial"/>
                <a:cs typeface="Arial"/>
              </a:rPr>
              <a:t>this </a:t>
            </a:r>
            <a:r>
              <a:rPr lang="en-US" sz="1200" spc="-5" dirty="0">
                <a:solidFill>
                  <a:srgbClr val="231F20"/>
                </a:solidFill>
                <a:latin typeface="Arial"/>
                <a:cs typeface="Arial"/>
              </a:rPr>
              <a:t>activity </a:t>
            </a:r>
            <a:r>
              <a:rPr lang="en-US" sz="1200" spc="-35" dirty="0">
                <a:solidFill>
                  <a:srgbClr val="231F20"/>
                </a:solidFill>
                <a:latin typeface="Arial"/>
                <a:cs typeface="Arial"/>
              </a:rPr>
              <a:t>is </a:t>
            </a:r>
            <a:r>
              <a:rPr lang="en-US" sz="1200" spc="20" dirty="0">
                <a:solidFill>
                  <a:srgbClr val="231F20"/>
                </a:solidFill>
                <a:latin typeface="Arial"/>
                <a:cs typeface="Arial"/>
              </a:rPr>
              <a:t>to </a:t>
            </a:r>
            <a:r>
              <a:rPr lang="en-US" sz="1200" spc="-35" dirty="0">
                <a:solidFill>
                  <a:srgbClr val="231F20"/>
                </a:solidFill>
                <a:latin typeface="Arial"/>
                <a:cs typeface="Arial"/>
              </a:rPr>
              <a:t>explore </a:t>
            </a:r>
            <a:r>
              <a:rPr lang="en-US" sz="1200" spc="-50" dirty="0">
                <a:solidFill>
                  <a:srgbClr val="231F20"/>
                </a:solidFill>
                <a:latin typeface="Arial"/>
                <a:cs typeface="Arial"/>
              </a:rPr>
              <a:t>and </a:t>
            </a:r>
            <a:r>
              <a:rPr lang="en-US" sz="1200" spc="-30" dirty="0">
                <a:solidFill>
                  <a:srgbClr val="231F20"/>
                </a:solidFill>
                <a:latin typeface="Arial"/>
                <a:cs typeface="Arial"/>
              </a:rPr>
              <a:t>provide </a:t>
            </a:r>
            <a:r>
              <a:rPr lang="en-US" sz="1200" spc="-85" dirty="0">
                <a:solidFill>
                  <a:srgbClr val="231F20"/>
                </a:solidFill>
                <a:latin typeface="Arial"/>
                <a:cs typeface="Arial"/>
              </a:rPr>
              <a:t>a </a:t>
            </a:r>
            <a:r>
              <a:rPr lang="en-US" sz="1200" spc="-20" dirty="0">
                <a:solidFill>
                  <a:srgbClr val="231F20"/>
                </a:solidFill>
                <a:latin typeface="Arial"/>
                <a:cs typeface="Arial"/>
              </a:rPr>
              <a:t>window </a:t>
            </a:r>
            <a:r>
              <a:rPr lang="en-US" sz="1200" spc="10" dirty="0">
                <a:solidFill>
                  <a:srgbClr val="231F20"/>
                </a:solidFill>
                <a:latin typeface="Arial"/>
                <a:cs typeface="Arial"/>
              </a:rPr>
              <a:t>into </a:t>
            </a:r>
            <a:r>
              <a:rPr lang="en-US" sz="1200" spc="-40" dirty="0">
                <a:solidFill>
                  <a:srgbClr val="231F20"/>
                </a:solidFill>
                <a:latin typeface="Arial"/>
                <a:cs typeface="Arial"/>
              </a:rPr>
              <a:t>diverse </a:t>
            </a:r>
            <a:r>
              <a:rPr lang="en-US" sz="1200" spc="-25" dirty="0">
                <a:solidFill>
                  <a:srgbClr val="231F20"/>
                </a:solidFill>
                <a:latin typeface="Arial"/>
                <a:cs typeface="Arial"/>
              </a:rPr>
              <a:t>opinions </a:t>
            </a:r>
            <a:r>
              <a:rPr lang="en-US" sz="1200" spc="-50" dirty="0">
                <a:solidFill>
                  <a:srgbClr val="231F20"/>
                </a:solidFill>
                <a:latin typeface="Arial"/>
                <a:cs typeface="Arial"/>
              </a:rPr>
              <a:t>and </a:t>
            </a:r>
            <a:r>
              <a:rPr lang="en-US" spc="-35" dirty="0">
                <a:solidFill>
                  <a:srgbClr val="231F20"/>
                </a:solidFill>
                <a:latin typeface="Arial"/>
                <a:cs typeface="Arial"/>
              </a:rPr>
              <a:t>worldviews</a:t>
            </a:r>
            <a:r>
              <a:rPr lang="en-US" sz="1200" spc="-35" dirty="0">
                <a:solidFill>
                  <a:srgbClr val="231F20"/>
                </a:solidFill>
                <a:latin typeface="Arial"/>
                <a:cs typeface="Arial"/>
              </a:rPr>
              <a:t>.</a:t>
            </a:r>
            <a:r>
              <a:rPr lang="en-US" spc="-35" dirty="0">
                <a:solidFill>
                  <a:srgbClr val="231F20"/>
                </a:solidFill>
                <a:latin typeface="Arial"/>
                <a:cs typeface="Arial"/>
              </a:rPr>
              <a:t> </a:t>
            </a:r>
            <a:r>
              <a:rPr lang="en-US" sz="1200" spc="-35" dirty="0">
                <a:solidFill>
                  <a:srgbClr val="231F20"/>
                </a:solidFill>
                <a:latin typeface="Arial"/>
                <a:cs typeface="Arial"/>
              </a:rPr>
              <a:t> </a:t>
            </a:r>
            <a:r>
              <a:rPr lang="en-US" sz="1200" spc="-25" dirty="0">
                <a:solidFill>
                  <a:srgbClr val="231F20"/>
                </a:solidFill>
                <a:latin typeface="Arial"/>
                <a:cs typeface="Arial"/>
              </a:rPr>
              <a:t>Further</a:t>
            </a:r>
            <a:r>
              <a:rPr lang="en-US" sz="1200" spc="-50" dirty="0">
                <a:solidFill>
                  <a:srgbClr val="231F20"/>
                </a:solidFill>
                <a:latin typeface="Arial"/>
                <a:cs typeface="Arial"/>
              </a:rPr>
              <a:t> </a:t>
            </a:r>
            <a:r>
              <a:rPr lang="en-US" sz="1200" spc="-20" dirty="0">
                <a:solidFill>
                  <a:srgbClr val="231F20"/>
                </a:solidFill>
                <a:latin typeface="Arial"/>
                <a:cs typeface="Arial"/>
              </a:rPr>
              <a:t>debrief</a:t>
            </a:r>
            <a:r>
              <a:rPr lang="en-US" sz="1200" spc="-45" dirty="0">
                <a:solidFill>
                  <a:srgbClr val="231F20"/>
                </a:solidFill>
                <a:latin typeface="Arial"/>
                <a:cs typeface="Arial"/>
              </a:rPr>
              <a:t> </a:t>
            </a:r>
            <a:r>
              <a:rPr lang="en-US" sz="1200" spc="-10" dirty="0">
                <a:solidFill>
                  <a:srgbClr val="231F20"/>
                </a:solidFill>
                <a:latin typeface="Arial"/>
                <a:cs typeface="Arial"/>
              </a:rPr>
              <a:t>this</a:t>
            </a:r>
            <a:r>
              <a:rPr lang="en-US" sz="1200" spc="-45" dirty="0">
                <a:solidFill>
                  <a:srgbClr val="231F20"/>
                </a:solidFill>
                <a:latin typeface="Arial"/>
                <a:cs typeface="Arial"/>
              </a:rPr>
              <a:t> </a:t>
            </a:r>
            <a:r>
              <a:rPr lang="en-US" sz="1200" spc="-5" dirty="0">
                <a:solidFill>
                  <a:srgbClr val="231F20"/>
                </a:solidFill>
                <a:latin typeface="Arial"/>
                <a:cs typeface="Arial"/>
              </a:rPr>
              <a:t>activity</a:t>
            </a:r>
            <a:r>
              <a:rPr lang="en-US" sz="1200" spc="-45" dirty="0">
                <a:solidFill>
                  <a:srgbClr val="231F20"/>
                </a:solidFill>
                <a:latin typeface="Arial"/>
                <a:cs typeface="Arial"/>
              </a:rPr>
              <a:t> by </a:t>
            </a:r>
            <a:r>
              <a:rPr lang="en-US" sz="1200" spc="-30" dirty="0">
                <a:solidFill>
                  <a:srgbClr val="231F20"/>
                </a:solidFill>
                <a:latin typeface="Arial"/>
                <a:cs typeface="Arial"/>
              </a:rPr>
              <a:t>explaining</a:t>
            </a:r>
            <a:r>
              <a:rPr lang="en-US" sz="1200" spc="-45" dirty="0">
                <a:solidFill>
                  <a:srgbClr val="231F20"/>
                </a:solidFill>
                <a:latin typeface="Arial"/>
                <a:cs typeface="Arial"/>
              </a:rPr>
              <a:t> </a:t>
            </a:r>
            <a:r>
              <a:rPr lang="en-US" sz="1200" spc="-30" dirty="0">
                <a:solidFill>
                  <a:srgbClr val="231F20"/>
                </a:solidFill>
                <a:latin typeface="Arial"/>
                <a:cs typeface="Arial"/>
              </a:rPr>
              <a:t>how</a:t>
            </a:r>
            <a:r>
              <a:rPr lang="en-US" sz="1200" spc="-45" dirty="0">
                <a:solidFill>
                  <a:srgbClr val="231F20"/>
                </a:solidFill>
                <a:latin typeface="Arial"/>
                <a:cs typeface="Arial"/>
              </a:rPr>
              <a:t> experience </a:t>
            </a:r>
            <a:r>
              <a:rPr lang="en-US" sz="1200" spc="-35" dirty="0">
                <a:solidFill>
                  <a:srgbClr val="231F20"/>
                </a:solidFill>
                <a:latin typeface="Arial"/>
                <a:cs typeface="Arial"/>
              </a:rPr>
              <a:t>is</a:t>
            </a:r>
            <a:r>
              <a:rPr lang="en-US" sz="1200" spc="-45" dirty="0">
                <a:solidFill>
                  <a:srgbClr val="231F20"/>
                </a:solidFill>
                <a:latin typeface="Arial"/>
                <a:cs typeface="Arial"/>
              </a:rPr>
              <a:t> </a:t>
            </a:r>
            <a:r>
              <a:rPr lang="en-US" sz="1200" spc="-5" dirty="0">
                <a:solidFill>
                  <a:srgbClr val="231F20"/>
                </a:solidFill>
                <a:latin typeface="Arial"/>
                <a:cs typeface="Arial"/>
              </a:rPr>
              <a:t>often</a:t>
            </a:r>
            <a:r>
              <a:rPr lang="en-US" sz="1200" spc="-45" dirty="0">
                <a:solidFill>
                  <a:srgbClr val="231F20"/>
                </a:solidFill>
                <a:latin typeface="Arial"/>
                <a:cs typeface="Arial"/>
              </a:rPr>
              <a:t> </a:t>
            </a:r>
            <a:r>
              <a:rPr lang="en-US" sz="1200" spc="-60" dirty="0">
                <a:solidFill>
                  <a:srgbClr val="231F20"/>
                </a:solidFill>
                <a:latin typeface="Arial"/>
                <a:cs typeface="Arial"/>
              </a:rPr>
              <a:t>shaped</a:t>
            </a:r>
            <a:r>
              <a:rPr lang="en-US" sz="1200" spc="-45" dirty="0">
                <a:solidFill>
                  <a:srgbClr val="231F20"/>
                </a:solidFill>
                <a:latin typeface="Arial"/>
                <a:cs typeface="Arial"/>
              </a:rPr>
              <a:t> by </a:t>
            </a:r>
            <a:r>
              <a:rPr lang="en-US" sz="1200" spc="-15" dirty="0">
                <a:solidFill>
                  <a:srgbClr val="231F20"/>
                </a:solidFill>
                <a:latin typeface="Arial"/>
                <a:cs typeface="Arial"/>
              </a:rPr>
              <a:t>identity.</a:t>
            </a:r>
            <a:r>
              <a:rPr lang="en-US" sz="1200" spc="-45" dirty="0">
                <a:solidFill>
                  <a:srgbClr val="231F20"/>
                </a:solidFill>
                <a:latin typeface="Arial"/>
                <a:cs typeface="Arial"/>
              </a:rPr>
              <a:t> </a:t>
            </a:r>
            <a:r>
              <a:rPr lang="en-US" sz="1200" spc="-10" dirty="0">
                <a:solidFill>
                  <a:srgbClr val="231F20"/>
                </a:solidFill>
                <a:latin typeface="Arial"/>
                <a:cs typeface="Arial"/>
              </a:rPr>
              <a:t>Invite</a:t>
            </a:r>
            <a:r>
              <a:rPr lang="en-US" sz="1200" spc="-45" dirty="0">
                <a:solidFill>
                  <a:srgbClr val="231F20"/>
                </a:solidFill>
                <a:latin typeface="Arial"/>
                <a:cs typeface="Arial"/>
              </a:rPr>
              <a:t> </a:t>
            </a:r>
            <a:r>
              <a:rPr lang="en-US" sz="1200" spc="-15" dirty="0">
                <a:solidFill>
                  <a:srgbClr val="231F20"/>
                </a:solidFill>
                <a:latin typeface="Arial"/>
                <a:cs typeface="Arial"/>
              </a:rPr>
              <a:t>participants</a:t>
            </a:r>
            <a:r>
              <a:rPr lang="en-US" sz="1200" spc="-45" dirty="0">
                <a:solidFill>
                  <a:srgbClr val="231F20"/>
                </a:solidFill>
                <a:latin typeface="Arial"/>
                <a:cs typeface="Arial"/>
              </a:rPr>
              <a:t> </a:t>
            </a:r>
            <a:r>
              <a:rPr lang="en-US" sz="1200" spc="20" dirty="0">
                <a:solidFill>
                  <a:srgbClr val="231F20"/>
                </a:solidFill>
                <a:latin typeface="Arial"/>
                <a:cs typeface="Arial"/>
              </a:rPr>
              <a:t>to</a:t>
            </a:r>
            <a:r>
              <a:rPr lang="en-US" sz="1200" spc="-45" dirty="0">
                <a:solidFill>
                  <a:srgbClr val="231F20"/>
                </a:solidFill>
                <a:latin typeface="Arial"/>
                <a:cs typeface="Arial"/>
              </a:rPr>
              <a:t> </a:t>
            </a:r>
            <a:r>
              <a:rPr lang="en-US" sz="1200" dirty="0">
                <a:solidFill>
                  <a:srgbClr val="231F20"/>
                </a:solidFill>
                <a:latin typeface="Arial"/>
                <a:cs typeface="Arial"/>
              </a:rPr>
              <a:t>think</a:t>
            </a:r>
            <a:r>
              <a:rPr lang="en-US" dirty="0">
                <a:solidFill>
                  <a:srgbClr val="231F20"/>
                </a:solidFill>
                <a:latin typeface="Arial"/>
                <a:cs typeface="Arial"/>
              </a:rPr>
              <a:t> </a:t>
            </a:r>
            <a:r>
              <a:rPr lang="en-US" sz="1200" dirty="0">
                <a:solidFill>
                  <a:srgbClr val="231F20"/>
                </a:solidFill>
                <a:latin typeface="Arial"/>
                <a:cs typeface="Arial"/>
              </a:rPr>
              <a:t> </a:t>
            </a:r>
            <a:r>
              <a:rPr lang="en-US" sz="1200" spc="-25" dirty="0">
                <a:solidFill>
                  <a:srgbClr val="231F20"/>
                </a:solidFill>
                <a:latin typeface="Arial"/>
                <a:cs typeface="Arial"/>
              </a:rPr>
              <a:t>about </a:t>
            </a:r>
            <a:r>
              <a:rPr lang="en-US" sz="1200" spc="-30" dirty="0">
                <a:solidFill>
                  <a:srgbClr val="231F20"/>
                </a:solidFill>
                <a:latin typeface="Arial"/>
                <a:cs typeface="Arial"/>
              </a:rPr>
              <a:t>how society </a:t>
            </a:r>
            <a:r>
              <a:rPr lang="en-US" sz="1200" spc="-50" dirty="0">
                <a:solidFill>
                  <a:srgbClr val="231F20"/>
                </a:solidFill>
                <a:latin typeface="Arial"/>
                <a:cs typeface="Arial"/>
              </a:rPr>
              <a:t>values </a:t>
            </a:r>
            <a:r>
              <a:rPr lang="en-US" sz="1200" spc="-10" dirty="0">
                <a:solidFill>
                  <a:srgbClr val="231F20"/>
                </a:solidFill>
                <a:latin typeface="Arial"/>
                <a:cs typeface="Arial"/>
              </a:rPr>
              <a:t>or </a:t>
            </a:r>
            <a:r>
              <a:rPr lang="en-US" sz="1200" spc="-50" dirty="0">
                <a:solidFill>
                  <a:srgbClr val="231F20"/>
                </a:solidFill>
                <a:latin typeface="Arial"/>
                <a:cs typeface="Arial"/>
              </a:rPr>
              <a:t>de-values</a:t>
            </a:r>
            <a:r>
              <a:rPr lang="en-US" spc="-50" dirty="0">
                <a:solidFill>
                  <a:srgbClr val="231F20"/>
                </a:solidFill>
                <a:latin typeface="Arial"/>
                <a:cs typeface="Arial"/>
              </a:rPr>
              <a:t> certain </a:t>
            </a:r>
            <a:r>
              <a:rPr lang="en-US" sz="1200" spc="-15" dirty="0">
                <a:solidFill>
                  <a:srgbClr val="231F20"/>
                </a:solidFill>
                <a:latin typeface="Arial"/>
                <a:cs typeface="Arial"/>
              </a:rPr>
              <a:t>identities.</a:t>
            </a:r>
            <a:endParaRPr lang="en-US" sz="120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8</a:t>
            </a:fld>
            <a:endParaRPr lang="en-US"/>
          </a:p>
        </p:txBody>
      </p:sp>
    </p:spTree>
    <p:extLst>
      <p:ext uri="{BB962C8B-B14F-4D97-AF65-F5344CB8AC3E}">
        <p14:creationId xmlns:p14="http://schemas.microsoft.com/office/powerpoint/2010/main" val="1751639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11430">
              <a:tabLst>
                <a:tab pos="240665" algn="l"/>
                <a:tab pos="241300" algn="l"/>
              </a:tabLst>
            </a:pPr>
            <a:r>
              <a:rPr lang="en-US" sz="1200" spc="-20" dirty="0">
                <a:solidFill>
                  <a:srgbClr val="231F20"/>
                </a:solidFill>
                <a:latin typeface="Arial"/>
                <a:cs typeface="Arial"/>
              </a:rPr>
              <a:t>T</a:t>
            </a:r>
            <a:r>
              <a:rPr lang="en-US" sz="1200" spc="-55" dirty="0">
                <a:solidFill>
                  <a:srgbClr val="231F20"/>
                </a:solidFill>
                <a:latin typeface="Arial"/>
                <a:cs typeface="Arial"/>
              </a:rPr>
              <a:t>his</a:t>
            </a:r>
            <a:r>
              <a:rPr lang="en-US" sz="1200" spc="-45" dirty="0">
                <a:solidFill>
                  <a:srgbClr val="231F20"/>
                </a:solidFill>
                <a:latin typeface="Arial"/>
                <a:cs typeface="Arial"/>
              </a:rPr>
              <a:t> </a:t>
            </a:r>
            <a:r>
              <a:rPr lang="en-US" sz="1200" spc="-5" dirty="0">
                <a:solidFill>
                  <a:srgbClr val="231F20"/>
                </a:solidFill>
                <a:latin typeface="Arial"/>
                <a:cs typeface="Arial"/>
              </a:rPr>
              <a:t>activity</a:t>
            </a:r>
            <a:r>
              <a:rPr lang="en-US" sz="1200" spc="-45" dirty="0">
                <a:solidFill>
                  <a:srgbClr val="231F20"/>
                </a:solidFill>
                <a:latin typeface="Arial"/>
                <a:cs typeface="Arial"/>
              </a:rPr>
              <a:t> </a:t>
            </a:r>
            <a:r>
              <a:rPr lang="en-US" sz="1200" spc="-70" dirty="0">
                <a:solidFill>
                  <a:srgbClr val="231F20"/>
                </a:solidFill>
                <a:latin typeface="Arial"/>
                <a:cs typeface="Arial"/>
              </a:rPr>
              <a:t>has</a:t>
            </a:r>
            <a:r>
              <a:rPr lang="en-US" sz="1200" spc="-40" dirty="0">
                <a:solidFill>
                  <a:srgbClr val="231F20"/>
                </a:solidFill>
                <a:latin typeface="Arial"/>
                <a:cs typeface="Arial"/>
              </a:rPr>
              <a:t> </a:t>
            </a:r>
            <a:r>
              <a:rPr lang="en-US" sz="1200" spc="-10" dirty="0">
                <a:solidFill>
                  <a:srgbClr val="231F20"/>
                </a:solidFill>
                <a:latin typeface="Arial"/>
                <a:cs typeface="Arial"/>
              </a:rPr>
              <a:t>the</a:t>
            </a:r>
            <a:r>
              <a:rPr lang="en-US" sz="1200" spc="-45" dirty="0">
                <a:solidFill>
                  <a:srgbClr val="231F20"/>
                </a:solidFill>
                <a:latin typeface="Arial"/>
                <a:cs typeface="Arial"/>
              </a:rPr>
              <a:t> </a:t>
            </a:r>
            <a:r>
              <a:rPr lang="en-US" sz="1200" spc="-10" dirty="0">
                <a:solidFill>
                  <a:srgbClr val="231F20"/>
                </a:solidFill>
                <a:latin typeface="Arial"/>
                <a:cs typeface="Arial"/>
              </a:rPr>
              <a:t>potential</a:t>
            </a:r>
            <a:r>
              <a:rPr lang="en-US" sz="1200" spc="-45" dirty="0">
                <a:solidFill>
                  <a:srgbClr val="231F20"/>
                </a:solidFill>
                <a:latin typeface="Arial"/>
                <a:cs typeface="Arial"/>
              </a:rPr>
              <a:t> </a:t>
            </a:r>
            <a:r>
              <a:rPr lang="en-US" sz="1200" spc="20" dirty="0">
                <a:solidFill>
                  <a:srgbClr val="231F20"/>
                </a:solidFill>
                <a:latin typeface="Arial"/>
                <a:cs typeface="Arial"/>
              </a:rPr>
              <a:t>to</a:t>
            </a:r>
            <a:r>
              <a:rPr lang="en-US" sz="1200" spc="-40" dirty="0">
                <a:solidFill>
                  <a:srgbClr val="231F20"/>
                </a:solidFill>
                <a:latin typeface="Arial"/>
                <a:cs typeface="Arial"/>
              </a:rPr>
              <a:t> create</a:t>
            </a:r>
            <a:r>
              <a:rPr lang="en-US" sz="1200" spc="-45" dirty="0">
                <a:solidFill>
                  <a:srgbClr val="231F20"/>
                </a:solidFill>
                <a:latin typeface="Arial"/>
                <a:cs typeface="Arial"/>
              </a:rPr>
              <a:t> disagreements.</a:t>
            </a:r>
            <a:r>
              <a:rPr lang="en-US" sz="1200" spc="-40" dirty="0">
                <a:solidFill>
                  <a:srgbClr val="231F20"/>
                </a:solidFill>
                <a:latin typeface="Arial"/>
                <a:cs typeface="Arial"/>
              </a:rPr>
              <a:t> </a:t>
            </a:r>
            <a:r>
              <a:rPr lang="en-US" sz="1200" spc="-85" dirty="0">
                <a:solidFill>
                  <a:srgbClr val="231F20"/>
                </a:solidFill>
                <a:latin typeface="Arial"/>
                <a:cs typeface="Arial"/>
              </a:rPr>
              <a:t>Be</a:t>
            </a:r>
            <a:r>
              <a:rPr lang="en-US" sz="1200" spc="-45" dirty="0">
                <a:solidFill>
                  <a:srgbClr val="231F20"/>
                </a:solidFill>
                <a:latin typeface="Arial"/>
                <a:cs typeface="Arial"/>
              </a:rPr>
              <a:t> </a:t>
            </a:r>
            <a:r>
              <a:rPr lang="en-US" sz="1200" spc="-40" dirty="0">
                <a:solidFill>
                  <a:srgbClr val="231F20"/>
                </a:solidFill>
                <a:latin typeface="Arial"/>
                <a:cs typeface="Arial"/>
              </a:rPr>
              <a:t>prepared</a:t>
            </a:r>
            <a:r>
              <a:rPr lang="en-US" sz="1200" spc="-45" dirty="0">
                <a:solidFill>
                  <a:srgbClr val="231F20"/>
                </a:solidFill>
                <a:latin typeface="Arial"/>
                <a:cs typeface="Arial"/>
              </a:rPr>
              <a:t> </a:t>
            </a:r>
            <a:r>
              <a:rPr lang="en-US" sz="1200" spc="20" dirty="0">
                <a:solidFill>
                  <a:srgbClr val="231F20"/>
                </a:solidFill>
                <a:latin typeface="Arial"/>
                <a:cs typeface="Arial"/>
              </a:rPr>
              <a:t>to</a:t>
            </a:r>
            <a:r>
              <a:rPr lang="en-US" sz="1200" spc="-40" dirty="0">
                <a:solidFill>
                  <a:srgbClr val="231F20"/>
                </a:solidFill>
                <a:latin typeface="Arial"/>
                <a:cs typeface="Arial"/>
              </a:rPr>
              <a:t> </a:t>
            </a:r>
            <a:r>
              <a:rPr lang="en-US" sz="1200" spc="-10" dirty="0">
                <a:solidFill>
                  <a:srgbClr val="231F20"/>
                </a:solidFill>
                <a:latin typeface="Arial"/>
                <a:cs typeface="Arial"/>
              </a:rPr>
              <a:t>facilitate</a:t>
            </a:r>
            <a:r>
              <a:rPr lang="en-US" sz="1200" spc="-45" dirty="0">
                <a:solidFill>
                  <a:srgbClr val="231F20"/>
                </a:solidFill>
                <a:latin typeface="Arial"/>
                <a:cs typeface="Arial"/>
              </a:rPr>
              <a:t> </a:t>
            </a:r>
            <a:r>
              <a:rPr lang="en-US" sz="1200" spc="-25" dirty="0">
                <a:solidFill>
                  <a:srgbClr val="231F20"/>
                </a:solidFill>
                <a:latin typeface="Arial"/>
                <a:cs typeface="Arial"/>
              </a:rPr>
              <a:t>tension</a:t>
            </a:r>
            <a:r>
              <a:rPr lang="en-US" sz="1200" spc="-40" dirty="0">
                <a:solidFill>
                  <a:srgbClr val="231F20"/>
                </a:solidFill>
                <a:latin typeface="Arial"/>
                <a:cs typeface="Arial"/>
              </a:rPr>
              <a:t> </a:t>
            </a:r>
            <a:r>
              <a:rPr lang="en-US" sz="1200" spc="5" dirty="0">
                <a:solidFill>
                  <a:srgbClr val="231F20"/>
                </a:solidFill>
                <a:latin typeface="Arial"/>
                <a:cs typeface="Arial"/>
              </a:rPr>
              <a:t>that</a:t>
            </a:r>
            <a:r>
              <a:rPr lang="en-US" sz="1200" spc="-45" dirty="0">
                <a:solidFill>
                  <a:srgbClr val="231F20"/>
                </a:solidFill>
                <a:latin typeface="Arial"/>
                <a:cs typeface="Arial"/>
              </a:rPr>
              <a:t> </a:t>
            </a:r>
            <a:r>
              <a:rPr lang="en-US" sz="1200" spc="-55" dirty="0">
                <a:solidFill>
                  <a:srgbClr val="231F20"/>
                </a:solidFill>
                <a:latin typeface="Arial"/>
                <a:cs typeface="Arial"/>
              </a:rPr>
              <a:t>may</a:t>
            </a:r>
            <a:r>
              <a:rPr lang="en-US" sz="1200" spc="-45" dirty="0">
                <a:solidFill>
                  <a:srgbClr val="231F20"/>
                </a:solidFill>
                <a:latin typeface="Arial"/>
                <a:cs typeface="Arial"/>
              </a:rPr>
              <a:t> arise</a:t>
            </a:r>
            <a:r>
              <a:rPr lang="en-US" sz="1200" spc="-40" dirty="0">
                <a:solidFill>
                  <a:srgbClr val="231F20"/>
                </a:solidFill>
                <a:latin typeface="Arial"/>
                <a:cs typeface="Arial"/>
              </a:rPr>
              <a:t> </a:t>
            </a:r>
            <a:r>
              <a:rPr lang="en-US" sz="1200" spc="5" dirty="0">
                <a:solidFill>
                  <a:srgbClr val="231F20"/>
                </a:solidFill>
                <a:latin typeface="Arial"/>
                <a:cs typeface="Arial"/>
              </a:rPr>
              <a:t>within</a:t>
            </a:r>
            <a:r>
              <a:rPr lang="en-US" sz="1200" spc="-45" dirty="0">
                <a:solidFill>
                  <a:srgbClr val="231F20"/>
                </a:solidFill>
                <a:latin typeface="Arial"/>
                <a:cs typeface="Arial"/>
              </a:rPr>
              <a:t> </a:t>
            </a:r>
            <a:r>
              <a:rPr lang="en-US" sz="1200" spc="-10" dirty="0">
                <a:solidFill>
                  <a:srgbClr val="231F20"/>
                </a:solidFill>
                <a:latin typeface="Arial"/>
                <a:cs typeface="Arial"/>
              </a:rPr>
              <a:t>the</a:t>
            </a:r>
            <a:r>
              <a:rPr lang="en-US" spc="-10" dirty="0">
                <a:solidFill>
                  <a:srgbClr val="231F20"/>
                </a:solidFill>
                <a:latin typeface="Arial"/>
                <a:cs typeface="Arial"/>
              </a:rPr>
              <a:t> </a:t>
            </a:r>
            <a:r>
              <a:rPr lang="en-US" sz="1200" spc="-10" dirty="0">
                <a:solidFill>
                  <a:srgbClr val="231F20"/>
                </a:solidFill>
                <a:latin typeface="Arial"/>
                <a:cs typeface="Arial"/>
              </a:rPr>
              <a:t> </a:t>
            </a:r>
            <a:r>
              <a:rPr lang="en-US" sz="1200" spc="-35" dirty="0">
                <a:solidFill>
                  <a:srgbClr val="231F20"/>
                </a:solidFill>
                <a:latin typeface="Arial"/>
                <a:cs typeface="Arial"/>
              </a:rPr>
              <a:t>group. </a:t>
            </a:r>
            <a:r>
              <a:rPr lang="en-US" sz="1200" spc="-55" dirty="0">
                <a:solidFill>
                  <a:srgbClr val="231F20"/>
                </a:solidFill>
                <a:latin typeface="Arial"/>
                <a:cs typeface="Arial"/>
              </a:rPr>
              <a:t>Refer </a:t>
            </a:r>
            <a:r>
              <a:rPr lang="en-US" sz="1200" spc="20" dirty="0">
                <a:solidFill>
                  <a:srgbClr val="231F20"/>
                </a:solidFill>
                <a:latin typeface="Arial"/>
                <a:cs typeface="Arial"/>
              </a:rPr>
              <a:t>to </a:t>
            </a:r>
            <a:r>
              <a:rPr lang="en-US" sz="1200" spc="-10" dirty="0">
                <a:solidFill>
                  <a:srgbClr val="231F20"/>
                </a:solidFill>
                <a:latin typeface="Arial"/>
                <a:cs typeface="Arial"/>
              </a:rPr>
              <a:t>the </a:t>
            </a:r>
            <a:r>
              <a:rPr lang="en-US" sz="1200" spc="-35" dirty="0">
                <a:solidFill>
                  <a:srgbClr val="231F20"/>
                </a:solidFill>
                <a:latin typeface="Arial"/>
                <a:cs typeface="Arial"/>
              </a:rPr>
              <a:t>Group</a:t>
            </a:r>
            <a:r>
              <a:rPr lang="en-US" sz="1200" spc="-200" dirty="0">
                <a:solidFill>
                  <a:srgbClr val="231F20"/>
                </a:solidFill>
                <a:latin typeface="Arial"/>
                <a:cs typeface="Arial"/>
              </a:rPr>
              <a:t> </a:t>
            </a:r>
            <a:r>
              <a:rPr lang="en-US" sz="1200" spc="-40" dirty="0">
                <a:solidFill>
                  <a:srgbClr val="231F20"/>
                </a:solidFill>
                <a:latin typeface="Arial"/>
                <a:cs typeface="Arial"/>
              </a:rPr>
              <a:t>Agreements</a:t>
            </a:r>
            <a:r>
              <a:rPr lang="en-US" spc="-40" dirty="0">
                <a:solidFill>
                  <a:srgbClr val="231F20"/>
                </a:solidFill>
                <a:latin typeface="Arial"/>
                <a:cs typeface="Arial"/>
              </a:rPr>
              <a:t>, as needed.</a:t>
            </a:r>
            <a:endParaRPr lang="en-US" dirty="0">
              <a:solidFill>
                <a:srgbClr val="000000"/>
              </a:solidFill>
              <a:latin typeface="Arial"/>
              <a:cs typeface="Arial"/>
            </a:endParaRPr>
          </a:p>
          <a:p>
            <a:pPr marL="12700" marR="11430">
              <a:tabLst>
                <a:tab pos="240665" algn="l"/>
                <a:tab pos="241300" algn="l"/>
              </a:tabLst>
            </a:pPr>
            <a:endParaRPr lang="en-US" sz="1200" spc="-15" dirty="0">
              <a:solidFill>
                <a:srgbClr val="231F20"/>
              </a:solidFill>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9</a:t>
            </a:fld>
            <a:endParaRPr lang="en-US"/>
          </a:p>
        </p:txBody>
      </p:sp>
    </p:spTree>
    <p:extLst>
      <p:ext uri="{BB962C8B-B14F-4D97-AF65-F5344CB8AC3E}">
        <p14:creationId xmlns:p14="http://schemas.microsoft.com/office/powerpoint/2010/main" val="67357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11</a:t>
            </a:fld>
            <a:endParaRPr lang="en-US"/>
          </a:p>
        </p:txBody>
      </p:sp>
    </p:spTree>
    <p:extLst>
      <p:ext uri="{BB962C8B-B14F-4D97-AF65-F5344CB8AC3E}">
        <p14:creationId xmlns:p14="http://schemas.microsoft.com/office/powerpoint/2010/main" val="197688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Small group activities are recommended to help participants feel safer to share their opinions and experiences. We encourage you to include as many small group activities as you can accommodate. Instruct each group to designate someone to "report back" to the larger group after each breakout session. </a:t>
            </a:r>
          </a:p>
          <a:p>
            <a:pPr>
              <a:defRPr/>
            </a:pPr>
            <a:r>
              <a:rPr lang="en-US" dirty="0"/>
              <a:t>While these activities are usually very helpful for participants, we recommend that you pay close attention to power dynamics within the groups and accommodate as needed to ensure that participants who belong to historically marginalized/underrepresented communities can feel as safe and included as possible.</a:t>
            </a:r>
          </a:p>
          <a:p>
            <a:pPr>
              <a:defRPr/>
            </a:pPr>
            <a:endParaRPr lang="en-US" dirty="0">
              <a:cs typeface="Calibri" panose="020F0502020204030204"/>
            </a:endParaRPr>
          </a:p>
          <a:p>
            <a:pPr>
              <a:defRPr/>
            </a:pPr>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12</a:t>
            </a:fld>
            <a:endParaRPr lang="en-US"/>
          </a:p>
        </p:txBody>
      </p:sp>
    </p:spTree>
    <p:extLst>
      <p:ext uri="{BB962C8B-B14F-4D97-AF65-F5344CB8AC3E}">
        <p14:creationId xmlns:p14="http://schemas.microsoft.com/office/powerpoint/2010/main" val="811923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0" name="Group 9"/>
          <p:cNvGrpSpPr/>
          <p:nvPr userDrawn="1"/>
        </p:nvGrpSpPr>
        <p:grpSpPr>
          <a:xfrm>
            <a:off x="7696199" y="0"/>
            <a:ext cx="4572002"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031832"/>
              <a:ext cx="4572001" cy="826168"/>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755" y="-637"/>
            <a:ext cx="9997954" cy="6858000"/>
          </a:xfrm>
          <a:prstGeom prst="rect">
            <a:avLst/>
          </a:prstGeom>
        </p:spPr>
      </p:pic>
      <p:sp>
        <p:nvSpPr>
          <p:cNvPr id="2" name="Title 1"/>
          <p:cNvSpPr>
            <a:spLocks noGrp="1"/>
          </p:cNvSpPr>
          <p:nvPr>
            <p:ph type="ctrTitle" hasCustomPrompt="1"/>
          </p:nvPr>
        </p:nvSpPr>
        <p:spPr>
          <a:xfrm>
            <a:off x="883029" y="3831995"/>
            <a:ext cx="7716253" cy="1091988"/>
          </a:xfrm>
        </p:spPr>
        <p:txBody>
          <a:bodyPr anchor="b" anchorCtr="0">
            <a:normAutofit/>
          </a:bodyPr>
          <a:lstStyle>
            <a:lvl1pPr algn="l">
              <a:defRPr sz="4000" b="1"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smtClean="0"/>
              <a:t>MODULE 2</a:t>
            </a:r>
            <a:br>
              <a:rPr lang="en-US" dirty="0" smtClean="0"/>
            </a:br>
            <a:r>
              <a:rPr lang="en-US" dirty="0" smtClean="0"/>
              <a:t>a</a:t>
            </a:r>
            <a:endParaRPr lang="en-US" dirty="0"/>
          </a:p>
        </p:txBody>
      </p:sp>
      <p:pic>
        <p:nvPicPr>
          <p:cNvPr id="8" name="Picture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438760" y="4741558"/>
            <a:ext cx="1165484" cy="1216633"/>
          </a:xfrm>
          <a:prstGeom prst="rect">
            <a:avLst/>
          </a:prstGeom>
        </p:spPr>
      </p:pic>
    </p:spTree>
    <p:custDataLst>
      <p:tags r:id="rId1"/>
    </p:custDataLst>
    <p:extLst>
      <p:ext uri="{BB962C8B-B14F-4D97-AF65-F5344CB8AC3E}">
        <p14:creationId xmlns:p14="http://schemas.microsoft.com/office/powerpoint/2010/main" val="327053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4" name="object 3"/>
          <p:cNvSpPr/>
          <p:nvPr userDrawn="1"/>
        </p:nvSpPr>
        <p:spPr>
          <a:xfrm>
            <a:off x="4906843" y="-1"/>
            <a:ext cx="7486810" cy="6849980"/>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227"/>
          </a:p>
        </p:txBody>
      </p:sp>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102323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51326" y="-41442"/>
            <a:ext cx="10479374" cy="6940884"/>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1032462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767548" y="0"/>
            <a:ext cx="8442370" cy="6858000"/>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3804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800">
                <a:solidFill>
                  <a:schemeClr val="bg1"/>
                </a:solidFill>
                <a:latin typeface="Arial" panose="020B0604020202020204" pitchFamily="34" charset="0"/>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600">
                <a:solidFill>
                  <a:schemeClr val="bg1"/>
                </a:solidFill>
                <a:latin typeface="Arial" panose="020B0604020202020204" pitchFamily="34" charset="0"/>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400">
                <a:solidFill>
                  <a:schemeClr val="bg1"/>
                </a:solidFill>
                <a:latin typeface="Arial" panose="020B0604020202020204" pitchFamily="34" charset="0"/>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400">
                <a:solidFill>
                  <a:schemeClr val="bg1"/>
                </a:solidFill>
                <a:latin typeface="Arial" panose="020B0604020202020204" pitchFamily="34" charset="0"/>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15" name="Picture Placeholder 9"/>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spTree>
    <p:custDataLst>
      <p:tags r:id="rId1"/>
    </p:custDataLst>
    <p:extLst>
      <p:ext uri="{BB962C8B-B14F-4D97-AF65-F5344CB8AC3E}">
        <p14:creationId xmlns:p14="http://schemas.microsoft.com/office/powerpoint/2010/main" val="324049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31" y="95692"/>
            <a:ext cx="12192431" cy="6762307"/>
          </a:xfrm>
          <a:prstGeom prst="rect">
            <a:avLst/>
          </a:prstGeom>
        </p:spPr>
      </p:pic>
      <p:grpSp>
        <p:nvGrpSpPr>
          <p:cNvPr id="6" name="Group 5"/>
          <p:cNvGrpSpPr/>
          <p:nvPr userDrawn="1"/>
        </p:nvGrpSpPr>
        <p:grpSpPr>
          <a:xfrm>
            <a:off x="2194" y="-53163"/>
            <a:ext cx="12189806" cy="2976245"/>
            <a:chOff x="0" y="-53163"/>
            <a:chExt cx="9141806" cy="2976245"/>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t="-1818"/>
            <a:stretch/>
          </p:blipFill>
          <p:spPr>
            <a:xfrm>
              <a:off x="0" y="-53163"/>
              <a:ext cx="9141806" cy="2976245"/>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4" name="Picture Placeholder 3"/>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lvl1pPr>
            <a:lvl2pPr marL="685800" indent="-228600">
              <a:buClr>
                <a:srgbClr val="DC4405"/>
              </a:buClr>
              <a:buFont typeface="Courier New" panose="02070309020205020404" pitchFamily="49" charset="0"/>
              <a:buChar char="o"/>
              <a:defRPr sz="1800"/>
            </a:lvl2pPr>
            <a:lvl3pPr marL="1143000" indent="-228600">
              <a:buClr>
                <a:srgbClr val="DC4405"/>
              </a:buClr>
              <a:buFont typeface="Courier New" panose="02070309020205020404" pitchFamily="49" charset="0"/>
              <a:buChar char="o"/>
              <a:defRPr sz="1600"/>
            </a:lvl3pPr>
            <a:lvl4pPr marL="1600200" indent="-228600">
              <a:buClr>
                <a:srgbClr val="DC4405"/>
              </a:buClr>
              <a:buFont typeface="Courier New" panose="02070309020205020404" pitchFamily="49" charset="0"/>
              <a:buChar char="o"/>
              <a:defRPr sz="1400"/>
            </a:lvl4pPr>
            <a:lvl5pPr marL="2057400" indent="-228600">
              <a:buClr>
                <a:srgbClr val="DC4405"/>
              </a:buClr>
              <a:buFont typeface="Courier New" panose="02070309020205020404" pitchFamily="49" charset="0"/>
              <a:buChar char="o"/>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600762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31" y="10633"/>
            <a:ext cx="12192431" cy="6847367"/>
          </a:xfrm>
          <a:prstGeom prst="rect">
            <a:avLst/>
          </a:prstGeom>
        </p:spPr>
      </p:pic>
      <p:grpSp>
        <p:nvGrpSpPr>
          <p:cNvPr id="6" name="Group 5"/>
          <p:cNvGrpSpPr/>
          <p:nvPr userDrawn="1"/>
        </p:nvGrpSpPr>
        <p:grpSpPr>
          <a:xfrm>
            <a:off x="2194" y="0"/>
            <a:ext cx="12189806" cy="2923082"/>
            <a:chOff x="0" y="0"/>
            <a:chExt cx="9141806" cy="2923082"/>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9141806" cy="2923082"/>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4" name="Picture Placeholder 3"/>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solidFill>
                  <a:schemeClr val="bg1"/>
                </a:solidFill>
              </a:defRPr>
            </a:lvl1pPr>
            <a:lvl2pPr marL="685800" indent="-228600">
              <a:buClr>
                <a:srgbClr val="DC4405"/>
              </a:buClr>
              <a:buFont typeface="Courier New" panose="02070309020205020404" pitchFamily="49" charset="0"/>
              <a:buChar char="o"/>
              <a:defRPr sz="1800">
                <a:solidFill>
                  <a:schemeClr val="bg1"/>
                </a:solidFill>
              </a:defRPr>
            </a:lvl2pPr>
            <a:lvl3pPr marL="1143000" indent="-228600">
              <a:buClr>
                <a:srgbClr val="DC4405"/>
              </a:buClr>
              <a:buFont typeface="Courier New" panose="02070309020205020404" pitchFamily="49" charset="0"/>
              <a:buChar char="o"/>
              <a:defRPr sz="1600">
                <a:solidFill>
                  <a:schemeClr val="bg1"/>
                </a:solidFill>
              </a:defRPr>
            </a:lvl3pPr>
            <a:lvl4pPr marL="1600200" indent="-228600">
              <a:buClr>
                <a:srgbClr val="DC4405"/>
              </a:buClr>
              <a:buFont typeface="Courier New" panose="02070309020205020404" pitchFamily="49" charset="0"/>
              <a:buChar char="o"/>
              <a:defRPr sz="1400">
                <a:solidFill>
                  <a:schemeClr val="bg1"/>
                </a:solidFill>
              </a:defRPr>
            </a:lvl4pPr>
            <a:lvl5pPr marL="2057400" indent="-228600">
              <a:buClr>
                <a:srgbClr val="DC4405"/>
              </a:buClr>
              <a:buFont typeface="Courier New" panose="02070309020205020404" pitchFamily="49" charset="0"/>
              <a:buChar char="o"/>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056377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1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18" name="Text Placeholder 17"/>
          <p:cNvSpPr>
            <a:spLocks noGrp="1"/>
          </p:cNvSpPr>
          <p:nvPr>
            <p:ph type="body" sz="quarter" idx="14"/>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Arial" panose="020B060402020202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Arial" panose="020B060402020202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Arial" panose="020B060402020202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1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20" name="Text Placeholder 17"/>
          <p:cNvSpPr>
            <a:spLocks noGrp="1"/>
          </p:cNvSpPr>
          <p:nvPr>
            <p:ph type="body" sz="quarter" idx="16"/>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1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22" name="Text Placeholder 17"/>
          <p:cNvSpPr>
            <a:spLocks noGrp="1"/>
          </p:cNvSpPr>
          <p:nvPr>
            <p:ph type="body" sz="quarter" idx="18"/>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26"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27"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2821839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1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18" name="Text Placeholder 17"/>
          <p:cNvSpPr>
            <a:spLocks noGrp="1"/>
          </p:cNvSpPr>
          <p:nvPr>
            <p:ph type="body" sz="quarter" idx="14"/>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Arial" panose="020B060402020202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Arial" panose="020B060402020202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Arial" panose="020B060402020202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Arial" panose="020B060402020202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1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20" name="Text Placeholder 17"/>
          <p:cNvSpPr>
            <a:spLocks noGrp="1"/>
          </p:cNvSpPr>
          <p:nvPr>
            <p:ph type="body" sz="quarter" idx="16"/>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1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22" name="Text Placeholder 17"/>
          <p:cNvSpPr>
            <a:spLocks noGrp="1"/>
          </p:cNvSpPr>
          <p:nvPr>
            <p:ph type="body" sz="quarter" idx="18"/>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25"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26"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4035952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1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18" name="Text Placeholder 17"/>
          <p:cNvSpPr>
            <a:spLocks noGrp="1"/>
          </p:cNvSpPr>
          <p:nvPr>
            <p:ph type="body" sz="quarter" idx="14"/>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Arial" panose="020B060402020202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Arial" panose="020B060402020202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Arial" panose="020B060402020202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1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20" name="Text Placeholder 17"/>
          <p:cNvSpPr>
            <a:spLocks noGrp="1"/>
          </p:cNvSpPr>
          <p:nvPr>
            <p:ph type="body" sz="quarter" idx="16"/>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1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22" name="Text Placeholder 17"/>
          <p:cNvSpPr>
            <a:spLocks noGrp="1"/>
          </p:cNvSpPr>
          <p:nvPr>
            <p:ph type="body" sz="quarter" idx="18"/>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134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1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18" name="Text Placeholder 17"/>
          <p:cNvSpPr>
            <a:spLocks noGrp="1"/>
          </p:cNvSpPr>
          <p:nvPr>
            <p:ph type="body" sz="quarter" idx="14"/>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Arial" panose="020B060402020202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Arial" panose="020B060402020202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Arial" panose="020B060402020202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Arial" panose="020B060402020202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1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20" name="Text Placeholder 17"/>
          <p:cNvSpPr>
            <a:spLocks noGrp="1"/>
          </p:cNvSpPr>
          <p:nvPr>
            <p:ph type="body" sz="quarter" idx="16"/>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1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22" name="Text Placeholder 17"/>
          <p:cNvSpPr>
            <a:spLocks noGrp="1"/>
          </p:cNvSpPr>
          <p:nvPr>
            <p:ph type="body" sz="quarter" idx="18"/>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989991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1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18" name="Text Placeholder 17"/>
          <p:cNvSpPr>
            <a:spLocks noGrp="1"/>
          </p:cNvSpPr>
          <p:nvPr>
            <p:ph type="body" sz="quarter" idx="14"/>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Arial" panose="020B060402020202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Arial" panose="020B060402020202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Arial" panose="020B060402020202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1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22" name="Text Placeholder 17"/>
          <p:cNvSpPr>
            <a:spLocks noGrp="1"/>
          </p:cNvSpPr>
          <p:nvPr>
            <p:ph type="body" sz="quarter" idx="18"/>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lvl1pPr>
          </a:lstStyle>
          <a:p>
            <a:r>
              <a:rPr lang="en-US" dirty="0"/>
              <a:t>Icon image</a:t>
            </a:r>
          </a:p>
        </p:txBody>
      </p:sp>
      <p:pic>
        <p:nvPicPr>
          <p:cNvPr id="23" name="Picture 2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303620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1600">
                <a:latin typeface="Arial" panose="020B0604020202020204" pitchFamily="34" charset="0"/>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400">
                <a:latin typeface="Arial" panose="020B0604020202020204" pitchFamily="34" charset="0"/>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200">
                <a:latin typeface="Arial" panose="020B0604020202020204" pitchFamily="34" charset="0"/>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100">
                <a:latin typeface="Arial" panose="020B0604020202020204" pitchFamily="34" charset="0"/>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100">
                <a:latin typeface="Arial" panose="020B0604020202020204" pitchFamily="34" charset="0"/>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6"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245138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8309" y="365125"/>
            <a:ext cx="10955382" cy="1291113"/>
          </a:xfrm>
        </p:spPr>
        <p:txBody>
          <a:bodyPr>
            <a:normAutofit/>
          </a:bodyPr>
          <a:lstStyle>
            <a:lvl1pPr>
              <a:defRPr sz="28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1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18" name="Text Placeholder 17"/>
          <p:cNvSpPr>
            <a:spLocks noGrp="1"/>
          </p:cNvSpPr>
          <p:nvPr>
            <p:ph type="body" sz="quarter" idx="14"/>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742950" indent="-285750">
              <a:buClr>
                <a:srgbClr val="DC4405"/>
              </a:buClr>
              <a:buFont typeface="Courier New" panose="02070309020205020404" pitchFamily="49" charset="0"/>
              <a:buChar char="o"/>
              <a:defRPr sz="1600">
                <a:solidFill>
                  <a:schemeClr val="bg1"/>
                </a:solidFill>
                <a:latin typeface="Arial" panose="020B0604020202020204" pitchFamily="34" charset="0"/>
                <a:ea typeface="Verdana" panose="020B0604030504040204" pitchFamily="34" charset="0"/>
                <a:cs typeface="Arial" panose="020B0604020202020204" pitchFamily="34" charset="0"/>
              </a:defRPr>
            </a:lvl2pPr>
            <a:lvl3pPr marL="1200150" indent="-285750">
              <a:buClr>
                <a:srgbClr val="DC4405"/>
              </a:buClr>
              <a:buFont typeface="Courier New" panose="02070309020205020404" pitchFamily="49" charset="0"/>
              <a:buChar char="o"/>
              <a:defRPr sz="1400">
                <a:solidFill>
                  <a:schemeClr val="bg1"/>
                </a:solidFill>
                <a:latin typeface="Arial" panose="020B0604020202020204" pitchFamily="34" charset="0"/>
                <a:ea typeface="Verdana" panose="020B0604030504040204" pitchFamily="34" charset="0"/>
                <a:cs typeface="Arial" panose="020B0604020202020204" pitchFamily="34" charset="0"/>
              </a:defRPr>
            </a:lvl3pPr>
            <a:lvl4pPr marL="1543050" indent="-171450">
              <a:buClr>
                <a:srgbClr val="DC4405"/>
              </a:buClr>
              <a:buFont typeface="Courier New" panose="02070309020205020404" pitchFamily="49" charset="0"/>
              <a:buChar char="o"/>
              <a:defRPr sz="1200">
                <a:solidFill>
                  <a:schemeClr val="bg1"/>
                </a:solidFill>
                <a:latin typeface="Arial" panose="020B0604020202020204" pitchFamily="34" charset="0"/>
                <a:ea typeface="Verdana" panose="020B0604030504040204" pitchFamily="34" charset="0"/>
                <a:cs typeface="Arial" panose="020B0604020202020204" pitchFamily="34" charset="0"/>
              </a:defRPr>
            </a:lvl4pPr>
            <a:lvl5pPr marL="2000250" indent="-171450">
              <a:buClr>
                <a:srgbClr val="DC4405"/>
              </a:buClr>
              <a:buFont typeface="Courier New" panose="02070309020205020404" pitchFamily="49" charset="0"/>
              <a:buChar char="o"/>
              <a:defRPr sz="1200">
                <a:solidFill>
                  <a:schemeClr val="bg1"/>
                </a:solidFill>
                <a:latin typeface="Arial" panose="020B0604020202020204" pitchFamily="34" charset="0"/>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1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22" name="Text Placeholder 17"/>
          <p:cNvSpPr>
            <a:spLocks noGrp="1"/>
          </p:cNvSpPr>
          <p:nvPr>
            <p:ph type="body" sz="quarter" idx="18"/>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600">
                <a:solidFill>
                  <a:schemeClr val="bg1"/>
                </a:solidFill>
                <a:latin typeface="Arial" panose="020B0604020202020204" pitchFamily="34" charset="0"/>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400">
                <a:solidFill>
                  <a:schemeClr val="bg1"/>
                </a:solidFill>
                <a:latin typeface="Arial" panose="020B0604020202020204" pitchFamily="34" charset="0"/>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200">
                <a:solidFill>
                  <a:schemeClr val="bg1"/>
                </a:solidFill>
                <a:latin typeface="Arial" panose="020B0604020202020204" pitchFamily="34" charset="0"/>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200">
                <a:solidFill>
                  <a:schemeClr val="bg1"/>
                </a:solidFill>
                <a:latin typeface="Arial" panose="020B0604020202020204" pitchFamily="34" charset="0"/>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pic>
        <p:nvPicPr>
          <p:cNvPr id="19" name="Picture 1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2840524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t="-319"/>
          <a:stretch/>
        </p:blipFill>
        <p:spPr>
          <a:xfrm>
            <a:off x="9135291"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t="-95" b="-1"/>
          <a:stretch/>
        </p:blipFill>
        <p:spPr>
          <a:xfrm>
            <a:off x="0"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344781" y="1813111"/>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0" hasCustomPrompt="1"/>
          </p:nvPr>
        </p:nvSpPr>
        <p:spPr>
          <a:xfrm>
            <a:off x="4273550" y="1605517"/>
            <a:ext cx="7326313" cy="3647522"/>
          </a:xfrm>
        </p:spPr>
        <p:txBody>
          <a:bodyPr anchor="ctr" anchorCtr="1"/>
          <a:lstStyle>
            <a:lvl1pPr marL="0" indent="0">
              <a:buNone/>
              <a:defRPr b="1">
                <a:solidFill>
                  <a:schemeClr val="bg1"/>
                </a:solidFill>
                <a:latin typeface="Arial" panose="020B0604020202020204" pitchFamily="34" charset="0"/>
              </a:defRPr>
            </a:lvl1pPr>
            <a:lvl2pPr marL="457200" indent="0">
              <a:buNone/>
              <a:defRPr b="1">
                <a:solidFill>
                  <a:schemeClr val="bg1"/>
                </a:solidFill>
                <a:latin typeface="Arial" panose="020B0604020202020204" pitchFamily="34" charset="0"/>
              </a:defRPr>
            </a:lvl2pPr>
            <a:lvl3pPr marL="914400" indent="0">
              <a:buNone/>
              <a:defRPr b="1">
                <a:solidFill>
                  <a:schemeClr val="bg1"/>
                </a:solidFill>
                <a:latin typeface="Arial" panose="020B0604020202020204" pitchFamily="34" charset="0"/>
              </a:defRPr>
            </a:lvl3pPr>
            <a:lvl4pPr marL="1371600" indent="0">
              <a:buNone/>
              <a:defRPr b="1">
                <a:solidFill>
                  <a:schemeClr val="bg1"/>
                </a:solidFill>
                <a:latin typeface="Arial" panose="020B0604020202020204" pitchFamily="34" charset="0"/>
              </a:defRPr>
            </a:lvl4pPr>
            <a:lvl5pPr marL="1828800" indent="0">
              <a:buNone/>
              <a:defRPr b="1">
                <a:solidFill>
                  <a:schemeClr val="bg1"/>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158041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t="-319"/>
          <a:stretch/>
        </p:blipFill>
        <p:spPr>
          <a:xfrm>
            <a:off x="9145921" y="-21265"/>
            <a:ext cx="3070889"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t="-95" b="-1"/>
          <a:stretch/>
        </p:blipFill>
        <p:spPr>
          <a:xfrm>
            <a:off x="-3"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344781" y="1813111"/>
            <a:ext cx="3265715" cy="3265715"/>
          </a:xfrm>
          <a:prstGeom prst="ellipse">
            <a:avLst/>
          </a:prstGeom>
          <a:solidFill>
            <a:srgbClr val="DC4405"/>
          </a:solidFill>
          <a:ln w="85725"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0" hasCustomPrompt="1"/>
          </p:nvPr>
        </p:nvSpPr>
        <p:spPr>
          <a:xfrm>
            <a:off x="4273550" y="1605517"/>
            <a:ext cx="7326313" cy="3647522"/>
          </a:xfrm>
        </p:spPr>
        <p:txBody>
          <a:bodyPr anchor="ctr" anchorCtr="1"/>
          <a:lstStyle>
            <a:lvl1pPr marL="0" indent="0">
              <a:buNone/>
              <a:defRPr b="1">
                <a:solidFill>
                  <a:schemeClr val="bg1"/>
                </a:solidFill>
                <a:latin typeface="Arial" panose="020B0604020202020204" pitchFamily="34" charset="0"/>
              </a:defRPr>
            </a:lvl1pPr>
            <a:lvl2pPr marL="457200" indent="0">
              <a:buNone/>
              <a:defRPr b="1">
                <a:solidFill>
                  <a:schemeClr val="bg1"/>
                </a:solidFill>
                <a:latin typeface="Arial" panose="020B0604020202020204" pitchFamily="34" charset="0"/>
              </a:defRPr>
            </a:lvl2pPr>
            <a:lvl3pPr marL="914400" indent="0">
              <a:buNone/>
              <a:defRPr b="1">
                <a:solidFill>
                  <a:schemeClr val="bg1"/>
                </a:solidFill>
                <a:latin typeface="Arial" panose="020B0604020202020204" pitchFamily="34" charset="0"/>
              </a:defRPr>
            </a:lvl3pPr>
            <a:lvl4pPr marL="1371600" indent="0">
              <a:buNone/>
              <a:defRPr b="1">
                <a:solidFill>
                  <a:schemeClr val="bg1"/>
                </a:solidFill>
                <a:latin typeface="Arial" panose="020B0604020202020204" pitchFamily="34" charset="0"/>
              </a:defRPr>
            </a:lvl4pPr>
            <a:lvl5pPr marL="1828800" indent="0">
              <a:buNone/>
              <a:defRPr b="1">
                <a:solidFill>
                  <a:schemeClr val="bg1"/>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3677839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dirty="0">
              <a:solidFill>
                <a:schemeClr val="tx1"/>
              </a:solidFill>
            </a:endParaRPr>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lvl1pPr>
            <a:lvl2pPr marL="742950" indent="-285750">
              <a:buClr>
                <a:srgbClr val="DC4405"/>
              </a:buClr>
              <a:buFont typeface="Courier New" panose="02070309020205020404" pitchFamily="49" charset="0"/>
              <a:buChar char="o"/>
              <a:defRPr sz="1600"/>
            </a:lvl2pPr>
            <a:lvl3pPr marL="1200150" indent="-285750">
              <a:buClr>
                <a:srgbClr val="DC4405"/>
              </a:buClr>
              <a:buFont typeface="Courier New" panose="02070309020205020404" pitchFamily="49" charset="0"/>
              <a:buChar char="o"/>
              <a:defRPr sz="1400"/>
            </a:lvl3pPr>
            <a:lvl4pPr marL="1543050" indent="-171450">
              <a:buClr>
                <a:srgbClr val="DC4405"/>
              </a:buClr>
              <a:buFont typeface="Courier New" panose="02070309020205020404" pitchFamily="49" charset="0"/>
              <a:buChar char="o"/>
              <a:defRPr sz="120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1884054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2775886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lvl1pPr>
            <a:lvl2pPr marL="742950" indent="-285750">
              <a:buClr>
                <a:srgbClr val="DC4405"/>
              </a:buClr>
              <a:buFont typeface="Courier New" panose="02070309020205020404" pitchFamily="49" charset="0"/>
              <a:buChar char="o"/>
              <a:defRPr sz="1600"/>
            </a:lvl2pPr>
            <a:lvl3pPr marL="1200150" indent="-285750">
              <a:buClr>
                <a:srgbClr val="DC4405"/>
              </a:buClr>
              <a:buFont typeface="Courier New" panose="02070309020205020404" pitchFamily="49" charset="0"/>
              <a:buChar char="o"/>
              <a:defRPr sz="1400"/>
            </a:lvl3pPr>
            <a:lvl4pPr marL="1543050" indent="-171450">
              <a:buClr>
                <a:srgbClr val="DC4405"/>
              </a:buClr>
              <a:buFont typeface="Courier New" panose="02070309020205020404" pitchFamily="49" charset="0"/>
              <a:buChar char="o"/>
              <a:defRPr sz="120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1627209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189976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lvl1pPr>
            <a:lvl2pPr marL="742950" indent="-285750">
              <a:buClr>
                <a:srgbClr val="DC4405"/>
              </a:buClr>
              <a:buFont typeface="Courier New" panose="02070309020205020404" pitchFamily="49" charset="0"/>
              <a:buChar char="o"/>
              <a:defRPr sz="1600"/>
            </a:lvl2pPr>
            <a:lvl3pPr marL="1200150" indent="-285750">
              <a:buClr>
                <a:srgbClr val="DC4405"/>
              </a:buClr>
              <a:buFont typeface="Courier New" panose="02070309020205020404" pitchFamily="49" charset="0"/>
              <a:buChar char="o"/>
              <a:defRPr sz="1400"/>
            </a:lvl3pPr>
            <a:lvl4pPr marL="1543050" indent="-171450">
              <a:buClr>
                <a:srgbClr val="DC4405"/>
              </a:buClr>
              <a:buFont typeface="Courier New" panose="02070309020205020404" pitchFamily="49" charset="0"/>
              <a:buChar char="o"/>
              <a:defRPr sz="120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2998805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custDataLst>
      <p:tags r:id="rId1"/>
    </p:custDataLst>
    <p:extLst>
      <p:ext uri="{BB962C8B-B14F-4D97-AF65-F5344CB8AC3E}">
        <p14:creationId xmlns:p14="http://schemas.microsoft.com/office/powerpoint/2010/main" val="944193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Custom Layout">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8"/>
            <a:ext cx="10407974" cy="44813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custDataLst>
      <p:tags r:id="rId1"/>
    </p:custDataLst>
    <p:extLst>
      <p:ext uri="{BB962C8B-B14F-4D97-AF65-F5344CB8AC3E}">
        <p14:creationId xmlns:p14="http://schemas.microsoft.com/office/powerpoint/2010/main" val="3985445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9"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1900122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0"/>
            <a:ext cx="3050617" cy="6858000"/>
          </a:xfrm>
          <a:prstGeom prst="rect">
            <a:avLst/>
          </a:prstGeom>
          <a:solidFill>
            <a:srgbClr val="DC43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109887" y="0"/>
            <a:ext cx="3058740" cy="6858000"/>
          </a:xfrm>
          <a:prstGeom prst="rect">
            <a:avLst/>
          </a:prstGeom>
          <a:solidFill>
            <a:srgbClr val="DC430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51090"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168699"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10" name="Text Placeholder 15"/>
          <p:cNvSpPr>
            <a:spLocks noGrp="1"/>
          </p:cNvSpPr>
          <p:nvPr>
            <p:ph type="body" sz="quarter" idx="13" hasCustomPrompt="1"/>
          </p:nvPr>
        </p:nvSpPr>
        <p:spPr>
          <a:xfrm>
            <a:off x="364" y="2186503"/>
            <a:ext cx="3039824" cy="344488"/>
          </a:xfrm>
        </p:spPr>
        <p:txBody>
          <a:bodyPr anchor="ctr" anchorCtr="1">
            <a:noAutofit/>
          </a:bodyPr>
          <a:lstStyle>
            <a:lvl1pPr marL="0" indent="0">
              <a:buNone/>
              <a:defRPr sz="3800" b="1">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11" name="Text Placeholder 17"/>
          <p:cNvSpPr>
            <a:spLocks noGrp="1"/>
          </p:cNvSpPr>
          <p:nvPr>
            <p:ph type="body" sz="quarter" idx="14"/>
          </p:nvPr>
        </p:nvSpPr>
        <p:spPr>
          <a:xfrm>
            <a:off x="1"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Arial" panose="020B060402020202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Arial" panose="020B060402020202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Arial" panose="020B060402020202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Arial" panose="020B060402020202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5"/>
          <p:cNvSpPr>
            <a:spLocks noGrp="1"/>
          </p:cNvSpPr>
          <p:nvPr>
            <p:ph type="body" sz="quarter" idx="15" hasCustomPrompt="1"/>
          </p:nvPr>
        </p:nvSpPr>
        <p:spPr>
          <a:xfrm>
            <a:off x="3069991" y="2186503"/>
            <a:ext cx="3039824" cy="344488"/>
          </a:xfrm>
        </p:spPr>
        <p:txBody>
          <a:bodyPr anchor="ctr" anchorCtr="1">
            <a:noAutofit/>
          </a:bodyPr>
          <a:lstStyle>
            <a:lvl1pPr marL="0" indent="0">
              <a:buNone/>
              <a:defRPr sz="3800" b="1">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19" name="Text Placeholder 17"/>
          <p:cNvSpPr>
            <a:spLocks noGrp="1"/>
          </p:cNvSpPr>
          <p:nvPr>
            <p:ph type="body" sz="quarter" idx="16"/>
          </p:nvPr>
        </p:nvSpPr>
        <p:spPr>
          <a:xfrm>
            <a:off x="3069628"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Arial" panose="020B060402020202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Arial" panose="020B060402020202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Arial" panose="020B060402020202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Arial" panose="020B060402020202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5"/>
          <p:cNvSpPr>
            <a:spLocks noGrp="1"/>
          </p:cNvSpPr>
          <p:nvPr>
            <p:ph type="body" sz="quarter" idx="17" hasCustomPrompt="1"/>
          </p:nvPr>
        </p:nvSpPr>
        <p:spPr>
          <a:xfrm>
            <a:off x="6117495" y="2186503"/>
            <a:ext cx="3039824" cy="344488"/>
          </a:xfrm>
        </p:spPr>
        <p:txBody>
          <a:bodyPr anchor="ctr" anchorCtr="1">
            <a:noAutofit/>
          </a:bodyPr>
          <a:lstStyle>
            <a:lvl1pPr marL="0" indent="0">
              <a:buNone/>
              <a:defRPr sz="3800" b="1">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21" name="Text Placeholder 17"/>
          <p:cNvSpPr>
            <a:spLocks noGrp="1"/>
          </p:cNvSpPr>
          <p:nvPr>
            <p:ph type="body" sz="quarter" idx="18"/>
          </p:nvPr>
        </p:nvSpPr>
        <p:spPr>
          <a:xfrm>
            <a:off x="6117132"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Arial" panose="020B060402020202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Arial" panose="020B060402020202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Arial" panose="020B060402020202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Arial" panose="020B060402020202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5"/>
          <p:cNvSpPr>
            <a:spLocks noGrp="1"/>
          </p:cNvSpPr>
          <p:nvPr>
            <p:ph type="body" sz="quarter" idx="19" hasCustomPrompt="1"/>
          </p:nvPr>
        </p:nvSpPr>
        <p:spPr>
          <a:xfrm>
            <a:off x="9157682" y="2184822"/>
            <a:ext cx="3039824" cy="344488"/>
          </a:xfrm>
        </p:spPr>
        <p:txBody>
          <a:bodyPr anchor="ctr" anchorCtr="1">
            <a:noAutofit/>
          </a:bodyPr>
          <a:lstStyle>
            <a:lvl1pPr marL="0" indent="0">
              <a:buNone/>
              <a:defRPr sz="3800" b="1">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Header</a:t>
            </a:r>
          </a:p>
        </p:txBody>
      </p:sp>
      <p:sp>
        <p:nvSpPr>
          <p:cNvPr id="23" name="Text Placeholder 17"/>
          <p:cNvSpPr>
            <a:spLocks noGrp="1"/>
          </p:cNvSpPr>
          <p:nvPr>
            <p:ph type="body" sz="quarter" idx="20"/>
          </p:nvPr>
        </p:nvSpPr>
        <p:spPr>
          <a:xfrm>
            <a:off x="9157319" y="2659616"/>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Arial" panose="020B060402020202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Arial" panose="020B060402020202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Arial" panose="020B060402020202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Arial" panose="020B060402020202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6148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5939574"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Arial" panose="020B060402020202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Arial" panose="020B060402020202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Arial" panose="020B060402020202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289950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5939574"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Gill Sans"/>
                <a:ea typeface="Verdana" panose="020B0604030504040204" pitchFamily="34" charset="0"/>
                <a:cs typeface="Arial" panose="020B060402020202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Arial" panose="020B060402020202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Arial" panose="020B060402020202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834946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4089509"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Arial" panose="020B060402020202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Arial" panose="020B060402020202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Arial" panose="020B060402020202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Arial" panose="020B060402020202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18592783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4089509"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Arial" panose="020B060402020202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Arial" panose="020B060402020202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Arial" panose="020B060402020202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Arial" panose="020B060402020202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348452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7" name="Text Placeholder 6"/>
          <p:cNvSpPr>
            <a:spLocks noGrp="1"/>
          </p:cNvSpPr>
          <p:nvPr>
            <p:ph type="body" sz="quarter" idx="10"/>
          </p:nvPr>
        </p:nvSpPr>
        <p:spPr>
          <a:xfrm>
            <a:off x="882650" y="1914525"/>
            <a:ext cx="10452100" cy="4549775"/>
          </a:xfrm>
        </p:spPr>
        <p:txBody>
          <a:bodyPr>
            <a:normAutofit/>
          </a:bodyPr>
          <a:lstStyle>
            <a:lvl1pPr marL="514350" indent="-514350">
              <a:buFont typeface="+mj-lt"/>
              <a:buAutoNum type="arabicPeriod"/>
              <a:defRPr sz="1600">
                <a:solidFill>
                  <a:schemeClr val="bg1"/>
                </a:solidFill>
              </a:defRPr>
            </a:lvl1pPr>
            <a:lvl2pPr marL="914400" indent="-457200">
              <a:buFont typeface="+mj-lt"/>
              <a:buAutoNum type="arabicPeriod"/>
              <a:defRPr sz="1400">
                <a:solidFill>
                  <a:schemeClr val="bg1"/>
                </a:solidFill>
              </a:defRPr>
            </a:lvl2pPr>
            <a:lvl3pPr marL="1371600" indent="-457200">
              <a:buFont typeface="+mj-lt"/>
              <a:buAutoNum type="arabicPeriod"/>
              <a:defRPr sz="1200">
                <a:solidFill>
                  <a:schemeClr val="bg1"/>
                </a:solidFill>
              </a:defRPr>
            </a:lvl3pPr>
            <a:lvl4pPr marL="1714500" indent="-342900">
              <a:buFont typeface="+mj-lt"/>
              <a:buAutoNum type="arabicPeriod"/>
              <a:defRPr sz="1100">
                <a:solidFill>
                  <a:schemeClr val="bg1"/>
                </a:solidFill>
              </a:defRPr>
            </a:lvl4pPr>
            <a:lvl5pPr marL="2171700" indent="-342900">
              <a:buFont typeface="+mj-lt"/>
              <a:buAutoNum type="arabicPeriod"/>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89147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ea typeface="Verdana"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C53BF-6DBB-2443-AC70-CDB3689D7344}"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5844E-059F-794C-8353-06B8A21B708F}" type="slidenum">
              <a:rPr lang="en-US" smtClean="0"/>
              <a:t>‹#›</a:t>
            </a:fld>
            <a:endParaRPr lang="en-US"/>
          </a:p>
        </p:txBody>
      </p:sp>
    </p:spTree>
    <p:extLst>
      <p:ext uri="{BB962C8B-B14F-4D97-AF65-F5344CB8AC3E}">
        <p14:creationId xmlns:p14="http://schemas.microsoft.com/office/powerpoint/2010/main" val="2989264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ustDataLst>
      <p:tags r:id="rId1"/>
    </p:custDataLst>
    <p:extLst>
      <p:ext uri="{BB962C8B-B14F-4D97-AF65-F5344CB8AC3E}">
        <p14:creationId xmlns:p14="http://schemas.microsoft.com/office/powerpoint/2010/main" val="2259233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05" b="1" i="0">
                <a:solidFill>
                  <a:srgbClr val="00395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19170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custDataLst>
      <p:tags r:id="rId1"/>
    </p:custDataLst>
    <p:extLst>
      <p:ext uri="{BB962C8B-B14F-4D97-AF65-F5344CB8AC3E}">
        <p14:creationId xmlns:p14="http://schemas.microsoft.com/office/powerpoint/2010/main" val="407378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52730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C4405"/>
        </a:solidFill>
        <a:effectLst/>
      </p:bgPr>
    </p:bg>
    <p:spTree>
      <p:nvGrpSpPr>
        <p:cNvPr id="1" name=""/>
        <p:cNvGrpSpPr/>
        <p:nvPr/>
      </p:nvGrpSpPr>
      <p:grpSpPr>
        <a:xfrm>
          <a:off x="0" y="0"/>
          <a:ext cx="0" cy="0"/>
          <a:chOff x="0" y="0"/>
          <a:chExt cx="0" cy="0"/>
        </a:xfrm>
      </p:grpSpPr>
      <p:sp>
        <p:nvSpPr>
          <p:cNvPr id="6" name="Oval 5"/>
          <p:cNvSpPr/>
          <p:nvPr userDrawn="1"/>
        </p:nvSpPr>
        <p:spPr>
          <a:xfrm>
            <a:off x="4018145" y="1386020"/>
            <a:ext cx="4112166" cy="4112166"/>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273420" y="3859025"/>
            <a:ext cx="3638939" cy="494927"/>
          </a:xfrm>
        </p:spPr>
        <p:txBody>
          <a:bodyPr>
            <a:normAutofit/>
          </a:bodyPr>
          <a:lstStyle>
            <a:lvl1pPr algn="ctr">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sz="quarter" idx="10" hasCustomPrompt="1"/>
          </p:nvPr>
        </p:nvSpPr>
        <p:spPr>
          <a:xfrm>
            <a:off x="5617028" y="2165323"/>
            <a:ext cx="914400" cy="914400"/>
          </a:xfrm>
        </p:spPr>
        <p:txBody>
          <a:bodyPr>
            <a:noAutofit/>
          </a:bodyPr>
          <a:lstStyle>
            <a:lvl1pPr marL="0" indent="0">
              <a:buNone/>
              <a:defRPr sz="2000"/>
            </a:lvl1pPr>
          </a:lstStyle>
          <a:p>
            <a:r>
              <a:rPr lang="en-US" dirty="0"/>
              <a:t>Icon image</a:t>
            </a:r>
          </a:p>
        </p:txBody>
      </p:sp>
    </p:spTree>
    <p:custDataLst>
      <p:tags r:id="rId1"/>
    </p:custDataLst>
    <p:extLst>
      <p:ext uri="{BB962C8B-B14F-4D97-AF65-F5344CB8AC3E}">
        <p14:creationId xmlns:p14="http://schemas.microsoft.com/office/powerpoint/2010/main" val="36607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r="-378"/>
          <a:stretch/>
        </p:blipFill>
        <p:spPr>
          <a:xfrm>
            <a:off x="6298395" y="-23150"/>
            <a:ext cx="6136673" cy="6973079"/>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8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6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4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400">
                <a:solidFill>
                  <a:schemeClr val="tx1"/>
                </a:solidFill>
                <a:latin typeface="Arial" panose="020B0604020202020204" pitchFamily="34" charset="0"/>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319005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4" name="object 3"/>
          <p:cNvSpPr/>
          <p:nvPr userDrawn="1"/>
        </p:nvSpPr>
        <p:spPr>
          <a:xfrm>
            <a:off x="6092575" y="-649231"/>
            <a:ext cx="6076604" cy="832237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27"/>
          </a:p>
        </p:txBody>
      </p:sp>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22091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204030" y="-11575"/>
            <a:ext cx="9050635" cy="6898513"/>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8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6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4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400">
                <a:solidFill>
                  <a:schemeClr val="tx1"/>
                </a:solidFill>
                <a:latin typeface="Arial" panose="020B0604020202020204" pitchFamily="34" charset="0"/>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281903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7926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1E99-0845-447A-9031-65FA317316B8}" type="datetimeFigureOut">
              <a:rPr lang="en-US" smtClean="0"/>
              <a:t>2/26/2021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797-FCF4-492A-A828-CBC0DD9B3322}" type="slidenum">
              <a:rPr lang="en-US" smtClean="0"/>
              <a:t>‹#›</a:t>
            </a:fld>
            <a:endParaRPr lang="en-US"/>
          </a:p>
        </p:txBody>
      </p:sp>
    </p:spTree>
    <p:custDataLst>
      <p:tags r:id="rId40"/>
    </p:custDataLst>
    <p:extLst>
      <p:ext uri="{BB962C8B-B14F-4D97-AF65-F5344CB8AC3E}">
        <p14:creationId xmlns:p14="http://schemas.microsoft.com/office/powerpoint/2010/main" val="113110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9" r:id="rId5"/>
    <p:sldLayoutId id="2147483654" r:id="rId6"/>
    <p:sldLayoutId id="2147483657" r:id="rId7"/>
    <p:sldLayoutId id="2147483685" r:id="rId8"/>
    <p:sldLayoutId id="2147483686" r:id="rId9"/>
    <p:sldLayoutId id="2147483687" r:id="rId10"/>
    <p:sldLayoutId id="2147483689" r:id="rId11"/>
    <p:sldLayoutId id="2147483680" r:id="rId12"/>
    <p:sldLayoutId id="2147483656" r:id="rId13"/>
    <p:sldLayoutId id="2147483681"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 id="2147483668" r:id="rId24"/>
    <p:sldLayoutId id="2147483669" r:id="rId25"/>
    <p:sldLayoutId id="2147483670" r:id="rId26"/>
    <p:sldLayoutId id="2147483671" r:id="rId27"/>
    <p:sldLayoutId id="2147483672" r:id="rId28"/>
    <p:sldLayoutId id="2147483688" r:id="rId29"/>
    <p:sldLayoutId id="2147483673" r:id="rId30"/>
    <p:sldLayoutId id="2147483674" r:id="rId31"/>
    <p:sldLayoutId id="2147483675" r:id="rId32"/>
    <p:sldLayoutId id="2147483676" r:id="rId33"/>
    <p:sldLayoutId id="2147483677" r:id="rId34"/>
    <p:sldLayoutId id="2147483678" r:id="rId35"/>
    <p:sldLayoutId id="2147483682" r:id="rId36"/>
    <p:sldLayoutId id="2147483683" r:id="rId37"/>
    <p:sldLayoutId id="2147483684" r:id="rId38"/>
  </p:sldLayoutIdLst>
  <p:txStyles>
    <p:titleStyle>
      <a:lvl1pPr algn="l" defTabSz="914400" rtl="0" eaLnBrk="1" latinLnBrk="0" hangingPunct="1">
        <a:lnSpc>
          <a:spcPct val="90000"/>
        </a:lnSpc>
        <a:spcBef>
          <a:spcPct val="0"/>
        </a:spcBef>
        <a:buNone/>
        <a:defRPr sz="4400" b="0" i="0" u="none"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25.jpe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33.xml"/><Relationship Id="rId5" Type="http://schemas.openxmlformats.org/officeDocument/2006/relationships/image" Target="../media/image29.emf"/><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7.xml"/><Relationship Id="rId1" Type="http://schemas.openxmlformats.org/officeDocument/2006/relationships/tags" Target="../tags/tag35.xml"/><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36.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diagramColors" Target="../diagrams/colors1.xml"/><Relationship Id="rId2" Type="http://schemas.openxmlformats.org/officeDocument/2006/relationships/slideLayout" Target="../slideLayouts/slideLayout37.xml"/><Relationship Id="rId1" Type="http://schemas.openxmlformats.org/officeDocument/2006/relationships/tags" Target="../tags/tag3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38.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39.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22.xml"/><Relationship Id="rId4" Type="http://schemas.openxmlformats.org/officeDocument/2006/relationships/image" Target="../media/image26.emf"/></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0.xml"/><Relationship Id="rId1" Type="http://schemas.openxmlformats.org/officeDocument/2006/relationships/tags" Target="../tags/tag4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tags" Target="../tags/tag4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6.xml"/><Relationship Id="rId1" Type="http://schemas.openxmlformats.org/officeDocument/2006/relationships/tags" Target="../tags/tag44.xml"/><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45.xml"/><Relationship Id="rId5" Type="http://schemas.openxmlformats.org/officeDocument/2006/relationships/image" Target="../media/image42.jpeg"/><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46.xml"/><Relationship Id="rId5" Type="http://schemas.openxmlformats.org/officeDocument/2006/relationships/image" Target="../media/image42.jpeg"/><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5.xml"/><Relationship Id="rId1" Type="http://schemas.openxmlformats.org/officeDocument/2006/relationships/tags" Target="../tags/tag4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7.xml"/><Relationship Id="rId1" Type="http://schemas.openxmlformats.org/officeDocument/2006/relationships/tags" Target="../tags/tag4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7.xml"/><Relationship Id="rId1" Type="http://schemas.openxmlformats.org/officeDocument/2006/relationships/tags" Target="../tags/tag49.xml"/><Relationship Id="rId5" Type="http://schemas.openxmlformats.org/officeDocument/2006/relationships/image" Target="../media/image44.jpe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37.xml"/><Relationship Id="rId1" Type="http://schemas.openxmlformats.org/officeDocument/2006/relationships/tags" Target="../tags/tag50.xml"/><Relationship Id="rId4" Type="http://schemas.openxmlformats.org/officeDocument/2006/relationships/image" Target="../media/image46.wmf"/></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37.xml"/><Relationship Id="rId1" Type="http://schemas.openxmlformats.org/officeDocument/2006/relationships/tags" Target="../tags/tag5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1.xml"/><Relationship Id="rId1" Type="http://schemas.openxmlformats.org/officeDocument/2006/relationships/tags" Target="../tags/tag52.xml"/><Relationship Id="rId4" Type="http://schemas.openxmlformats.org/officeDocument/2006/relationships/image" Target="../media/image26.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53.xml"/><Relationship Id="rId4" Type="http://schemas.openxmlformats.org/officeDocument/2006/relationships/image" Target="../media/image29.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4.xml"/><Relationship Id="rId1" Type="http://schemas.openxmlformats.org/officeDocument/2006/relationships/tags" Target="../tags/tag5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3.xml"/><Relationship Id="rId1" Type="http://schemas.openxmlformats.org/officeDocument/2006/relationships/tags" Target="../tags/tag5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7.xml"/><Relationship Id="rId1" Type="http://schemas.openxmlformats.org/officeDocument/2006/relationships/tags" Target="../tags/tag56.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4.xml"/><Relationship Id="rId1" Type="http://schemas.openxmlformats.org/officeDocument/2006/relationships/tags" Target="../tags/tag5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58.xml"/><Relationship Id="rId4" Type="http://schemas.openxmlformats.org/officeDocument/2006/relationships/image" Target="../media/image29.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1.xml"/><Relationship Id="rId1" Type="http://schemas.openxmlformats.org/officeDocument/2006/relationships/tags" Target="../tags/tag59.x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9.xml"/><Relationship Id="rId1" Type="http://schemas.openxmlformats.org/officeDocument/2006/relationships/tags" Target="../tags/tag60.xml"/><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9.xml"/><Relationship Id="rId1" Type="http://schemas.openxmlformats.org/officeDocument/2006/relationships/tags" Target="../tags/tag61.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1.xml"/><Relationship Id="rId1" Type="http://schemas.openxmlformats.org/officeDocument/2006/relationships/tags" Target="../tags/tag6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5.xml"/><Relationship Id="rId5" Type="http://schemas.openxmlformats.org/officeDocument/2006/relationships/image" Target="../media/image29.emf"/><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2.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9.xml"/><Relationship Id="rId5" Type="http://schemas.openxmlformats.org/officeDocument/2006/relationships/image" Target="../media/image29.emf"/><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876" y="980839"/>
            <a:ext cx="7711126" cy="4540629"/>
          </a:xfrm>
          <a:prstGeom prst="rect">
            <a:avLst/>
          </a:prstGeom>
        </p:spPr>
      </p:pic>
      <p:sp>
        <p:nvSpPr>
          <p:cNvPr id="5" name="Rectangle 4"/>
          <p:cNvSpPr/>
          <p:nvPr/>
        </p:nvSpPr>
        <p:spPr>
          <a:xfrm>
            <a:off x="657918" y="4379495"/>
            <a:ext cx="7716253" cy="1144337"/>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63266" y="4425553"/>
            <a:ext cx="7716254" cy="1091988"/>
          </a:xfrm>
        </p:spPr>
        <p:txBody>
          <a:bodyPr anchor="ctr" anchorCtr="0">
            <a:normAutofit fontScale="90000"/>
          </a:bodyPr>
          <a:lstStyle/>
          <a:p>
            <a:r>
              <a:rPr lang="en-US" dirty="0" smtClean="0"/>
              <a:t>MODULE 2</a:t>
            </a:r>
            <a:br>
              <a:rPr lang="en-US" dirty="0" smtClean="0"/>
            </a:br>
            <a:r>
              <a:rPr lang="en-US" sz="2700" dirty="0" smtClean="0"/>
              <a:t>HIGH-5 TEAMS: SKILLFUL USE </a:t>
            </a:r>
            <a:r>
              <a:rPr lang="en-US" sz="2700" dirty="0" smtClean="0"/>
              <a:t/>
            </a:r>
            <a:br>
              <a:rPr lang="en-US" sz="2700" dirty="0" smtClean="0"/>
            </a:br>
            <a:r>
              <a:rPr lang="en-US" sz="2700" dirty="0" smtClean="0"/>
              <a:t>OF </a:t>
            </a:r>
            <a:r>
              <a:rPr lang="en-US" sz="2700" dirty="0" smtClean="0"/>
              <a:t>COMMUNICATION TOOLS</a:t>
            </a:r>
            <a:endParaRPr lang="en-US" sz="2700" dirty="0"/>
          </a:p>
        </p:txBody>
      </p:sp>
    </p:spTree>
    <p:custDataLst>
      <p:tags r:id="rId1"/>
    </p:custDataLst>
    <p:extLst>
      <p:ext uri="{BB962C8B-B14F-4D97-AF65-F5344CB8AC3E}">
        <p14:creationId xmlns:p14="http://schemas.microsoft.com/office/powerpoint/2010/main" val="3475027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came </a:t>
            </a:r>
            <a:r>
              <a:rPr lang="en-US" dirty="0"/>
              <a:t>u</a:t>
            </a:r>
            <a:r>
              <a:rPr lang="en-US" dirty="0" smtClean="0"/>
              <a:t>p for you?</a:t>
            </a:r>
            <a:endParaRPr lang="en-US" dirty="0"/>
          </a:p>
        </p:txBody>
      </p:sp>
      <p:sp>
        <p:nvSpPr>
          <p:cNvPr id="3" name="Content Placeholder 2"/>
          <p:cNvSpPr>
            <a:spLocks noGrp="1"/>
          </p:cNvSpPr>
          <p:nvPr>
            <p:ph idx="1"/>
          </p:nvPr>
        </p:nvSpPr>
        <p:spPr>
          <a:xfrm>
            <a:off x="1474235" y="2279673"/>
            <a:ext cx="9879564" cy="1149327"/>
          </a:xfrm>
        </p:spPr>
        <p:txBody>
          <a:bodyPr>
            <a:noAutofit/>
          </a:bodyPr>
          <a:lstStyle/>
          <a:p>
            <a:pPr marL="285750" indent="-285750">
              <a:spcBef>
                <a:spcPts val="1200"/>
              </a:spcBef>
              <a:buSzPct val="100000"/>
              <a:buBlip>
                <a:blip r:embed="rId3"/>
              </a:buBlip>
            </a:pPr>
            <a:r>
              <a:rPr lang="en-US" sz="2600" dirty="0">
                <a:latin typeface="Arial" panose="020B0604020202020204" pitchFamily="34" charset="0"/>
                <a:ea typeface="Gill Sans" charset="0"/>
                <a:cs typeface="Gill Sans" charset="0"/>
              </a:rPr>
              <a:t>Our personal culture has a great impact on how we see the world</a:t>
            </a:r>
          </a:p>
          <a:p>
            <a:pPr marL="285750" indent="-285750">
              <a:spcBef>
                <a:spcPts val="1200"/>
              </a:spcBef>
              <a:buSzPct val="100000"/>
              <a:buBlip>
                <a:blip r:embed="rId3"/>
              </a:buBlip>
            </a:pPr>
            <a:r>
              <a:rPr lang="en-US" sz="2600" dirty="0">
                <a:latin typeface="Arial" panose="020B0604020202020204" pitchFamily="34" charset="0"/>
                <a:ea typeface="Gill Sans" charset="0"/>
                <a:cs typeface="Gill Sans" charset="0"/>
              </a:rPr>
              <a:t>It is harder to see our own culture than to see someone else´s</a:t>
            </a:r>
          </a:p>
          <a:p>
            <a:pPr marL="285750" indent="-285750">
              <a:spcBef>
                <a:spcPts val="1200"/>
              </a:spcBef>
              <a:buSzPct val="100000"/>
              <a:buBlip>
                <a:blip r:embed="rId3"/>
              </a:buBlip>
            </a:pPr>
            <a:r>
              <a:rPr lang="en-US" sz="2600" dirty="0">
                <a:latin typeface="Arial" panose="020B0604020202020204" pitchFamily="34" charset="0"/>
                <a:ea typeface="Gill Sans" charset="0"/>
                <a:cs typeface="Gill Sans" charset="0"/>
              </a:rPr>
              <a:t>Remember how even small things can have an impact on how we interact with others</a:t>
            </a:r>
            <a:endParaRPr lang="en-US" sz="2600" dirty="0">
              <a:latin typeface="Arial" panose="020B0604020202020204" pitchFamily="34" charset="0"/>
            </a:endParaRPr>
          </a:p>
        </p:txBody>
      </p:sp>
      <p:pic>
        <p:nvPicPr>
          <p:cNvPr id="5" name="Picture Placeholder 4"/>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t="63" b="63"/>
          <a:stretch>
            <a:fillRect/>
          </a:stretch>
        </p:blipFill>
        <p:spPr/>
      </p:pic>
    </p:spTree>
    <p:custDataLst>
      <p:tags r:id="rId1"/>
    </p:custDataLst>
    <p:extLst>
      <p:ext uri="{BB962C8B-B14F-4D97-AF65-F5344CB8AC3E}">
        <p14:creationId xmlns:p14="http://schemas.microsoft.com/office/powerpoint/2010/main" val="3027885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4002298-52D8-E549-B0B9-A7FCF5662300}"/>
              </a:ext>
            </a:extLst>
          </p:cNvPr>
          <p:cNvSpPr txBox="1"/>
          <p:nvPr/>
        </p:nvSpPr>
        <p:spPr>
          <a:xfrm>
            <a:off x="1843414" y="2265463"/>
            <a:ext cx="8505172" cy="3890809"/>
          </a:xfrm>
          <a:prstGeom prst="rect">
            <a:avLst/>
          </a:prstGeom>
        </p:spPr>
        <p:txBody>
          <a:bodyPr vert="horz" wrap="square" lIns="0" tIns="12700" rIns="0" bIns="0" rtlCol="0" anchor="t">
            <a:spAutoFit/>
          </a:bodyPr>
          <a:lstStyle/>
          <a:p>
            <a:pPr algn="ctr"/>
            <a:r>
              <a:rPr lang="en-US" sz="3600" dirty="0">
                <a:solidFill>
                  <a:schemeClr val="bg1"/>
                </a:solidFill>
                <a:latin typeface="Arial" panose="020B0604020202020204" pitchFamily="34" charset="0"/>
              </a:rPr>
              <a:t>“What is necessary to change a person is to change his awareness of himself.”</a:t>
            </a:r>
          </a:p>
          <a:p>
            <a:pPr algn="ctr"/>
            <a:r>
              <a:rPr lang="en-US" sz="3600" dirty="0">
                <a:solidFill>
                  <a:schemeClr val="bg1"/>
                </a:solidFill>
                <a:latin typeface="Arial" panose="020B0604020202020204" pitchFamily="34" charset="0"/>
              </a:rPr>
              <a:t/>
            </a:r>
            <a:br>
              <a:rPr lang="en-US" sz="3600" dirty="0">
                <a:solidFill>
                  <a:schemeClr val="bg1"/>
                </a:solidFill>
                <a:latin typeface="Arial" panose="020B0604020202020204" pitchFamily="34" charset="0"/>
              </a:rPr>
            </a:br>
            <a:r>
              <a:rPr lang="en-US" sz="3600" dirty="0">
                <a:solidFill>
                  <a:schemeClr val="bg1"/>
                </a:solidFill>
                <a:latin typeface="Arial" panose="020B0604020202020204" pitchFamily="34" charset="0"/>
              </a:rPr>
              <a:t>~Abraham H. Maslow</a:t>
            </a:r>
          </a:p>
          <a:p>
            <a:pPr algn="ctr"/>
            <a:r>
              <a:rPr lang="en-US" sz="3600" dirty="0">
                <a:solidFill>
                  <a:schemeClr val="bg1"/>
                </a:solidFill>
                <a:latin typeface="Arial" panose="020B0604020202020204" pitchFamily="34" charset="0"/>
              </a:rPr>
              <a:t/>
            </a:r>
            <a:br>
              <a:rPr lang="en-US" sz="3600" dirty="0">
                <a:solidFill>
                  <a:schemeClr val="bg1"/>
                </a:solidFill>
                <a:latin typeface="Arial" panose="020B0604020202020204" pitchFamily="34" charset="0"/>
              </a:rPr>
            </a:br>
            <a:r>
              <a:rPr lang="en-US" sz="3600" dirty="0">
                <a:solidFill>
                  <a:schemeClr val="bg1"/>
                </a:solidFill>
                <a:latin typeface="Arial" panose="020B0604020202020204" pitchFamily="34" charset="0"/>
              </a:rPr>
              <a:t/>
            </a:r>
            <a:br>
              <a:rPr lang="en-US" sz="3600" dirty="0">
                <a:solidFill>
                  <a:schemeClr val="bg1"/>
                </a:solidFill>
                <a:latin typeface="Arial" panose="020B0604020202020204" pitchFamily="34" charset="0"/>
              </a:rPr>
            </a:br>
            <a:endParaRPr sz="3600" dirty="0">
              <a:solidFill>
                <a:schemeClr val="bg1"/>
              </a:solidFill>
              <a:latin typeface="Arial" panose="020B0604020202020204" pitchFamily="34" charset="0"/>
              <a:cs typeface="Arial"/>
            </a:endParaRPr>
          </a:p>
        </p:txBody>
      </p:sp>
    </p:spTree>
    <p:custDataLst>
      <p:tags r:id="rId1"/>
    </p:custDataLst>
    <p:extLst>
      <p:ext uri="{BB962C8B-B14F-4D97-AF65-F5344CB8AC3E}">
        <p14:creationId xmlns:p14="http://schemas.microsoft.com/office/powerpoint/2010/main" val="1568232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ea typeface="Verdana"/>
              </a:rPr>
              <a:t>BREAKOUT GROUPS….</a:t>
            </a:r>
            <a:br>
              <a:rPr lang="en-US" sz="3200" dirty="0">
                <a:ea typeface="Verdana"/>
              </a:rPr>
            </a:br>
            <a:r>
              <a:rPr lang="en-US" sz="3200" dirty="0">
                <a:ea typeface="Verdana"/>
              </a:rPr>
              <a:t>REPORT BACK</a:t>
            </a:r>
          </a:p>
        </p:txBody>
      </p:sp>
      <p:pic>
        <p:nvPicPr>
          <p:cNvPr id="4" name="Picture Placeholder 3"/>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l="95" r="95"/>
          <a:stretch>
            <a:fillRect/>
          </a:stretch>
        </p:blipFill>
        <p:spPr/>
      </p:pic>
    </p:spTree>
    <p:custDataLst>
      <p:tags r:id="rId1"/>
    </p:custDataLst>
    <p:extLst>
      <p:ext uri="{BB962C8B-B14F-4D97-AF65-F5344CB8AC3E}">
        <p14:creationId xmlns:p14="http://schemas.microsoft.com/office/powerpoint/2010/main" val="4016103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panose="020B0604020202020204" pitchFamily="34" charset="0"/>
              </a:rPr>
              <a:t>Reflect in </a:t>
            </a:r>
            <a:r>
              <a:rPr lang="en-US" sz="3600" dirty="0" smtClean="0">
                <a:latin typeface="Arial" panose="020B0604020202020204" pitchFamily="34" charset="0"/>
              </a:rPr>
              <a:t>Small </a:t>
            </a:r>
            <a:r>
              <a:rPr lang="en-US" sz="3600" dirty="0">
                <a:latin typeface="Arial" panose="020B0604020202020204" pitchFamily="34" charset="0"/>
              </a:rPr>
              <a:t>T</a:t>
            </a:r>
            <a:r>
              <a:rPr lang="en-US" sz="3600" dirty="0" smtClean="0">
                <a:latin typeface="Arial" panose="020B0604020202020204" pitchFamily="34" charset="0"/>
              </a:rPr>
              <a:t>eams</a:t>
            </a:r>
            <a:r>
              <a:rPr lang="en-US" sz="3600" dirty="0">
                <a:latin typeface="Arial" panose="020B0604020202020204" pitchFamily="34" charset="0"/>
              </a:rPr>
              <a:t>:</a:t>
            </a:r>
          </a:p>
        </p:txBody>
      </p:sp>
      <p:pic>
        <p:nvPicPr>
          <p:cNvPr id="7" name="Picture Placeholder 6">
            <a:extLst>
              <a:ext uri="{FF2B5EF4-FFF2-40B4-BE49-F238E27FC236}">
                <a16:creationId xmlns:a16="http://schemas.microsoft.com/office/drawing/2014/main" id="{793CD49C-AFAB-F84E-AFD5-47F3AA8482C8}"/>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pic>
        <p:nvPicPr>
          <p:cNvPr id="6" name="Picture Placeholder 5"/>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l="251" r="251"/>
          <a:stretch>
            <a:fillRect/>
          </a:stretch>
        </p:blipFill>
        <p:spPr/>
      </p:pic>
      <p:sp>
        <p:nvSpPr>
          <p:cNvPr id="5" name="Text Placeholder 4"/>
          <p:cNvSpPr>
            <a:spLocks noGrp="1"/>
          </p:cNvSpPr>
          <p:nvPr>
            <p:ph type="body" sz="quarter" idx="13"/>
          </p:nvPr>
        </p:nvSpPr>
        <p:spPr/>
        <p:txBody>
          <a:bodyPr>
            <a:normAutofit/>
          </a:bodyPr>
          <a:lstStyle/>
          <a:p>
            <a:pPr marL="0" indent="0">
              <a:buNone/>
            </a:pPr>
            <a:r>
              <a:rPr lang="en-US" sz="2400" dirty="0"/>
              <a:t>How do these values, beliefs, customs, and behaviors welcome or exclude those who bring differences to the group – both in our employment and the people in the community?</a:t>
            </a:r>
          </a:p>
        </p:txBody>
      </p:sp>
    </p:spTree>
    <p:custDataLst>
      <p:tags r:id="rId1"/>
    </p:custDataLst>
    <p:extLst>
      <p:ext uri="{BB962C8B-B14F-4D97-AF65-F5344CB8AC3E}">
        <p14:creationId xmlns:p14="http://schemas.microsoft.com/office/powerpoint/2010/main" val="2742017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ea typeface="Verdana"/>
              </a:rPr>
              <a:t>BREAKOUT GROUPS….</a:t>
            </a:r>
            <a:br>
              <a:rPr lang="en-US" sz="3200" dirty="0">
                <a:ea typeface="Verdana"/>
              </a:rPr>
            </a:br>
            <a:r>
              <a:rPr lang="en-US" sz="3200" dirty="0">
                <a:ea typeface="Verdana"/>
              </a:rPr>
              <a:t>REPORT BACK</a:t>
            </a:r>
          </a:p>
        </p:txBody>
      </p:sp>
      <p:pic>
        <p:nvPicPr>
          <p:cNvPr id="4" name="Picture Placeholder 3"/>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l="95" r="95"/>
          <a:stretch>
            <a:fillRect/>
          </a:stretch>
        </p:blipFill>
        <p:spPr/>
      </p:pic>
    </p:spTree>
    <p:custDataLst>
      <p:tags r:id="rId1"/>
    </p:custDataLst>
    <p:extLst>
      <p:ext uri="{BB962C8B-B14F-4D97-AF65-F5344CB8AC3E}">
        <p14:creationId xmlns:p14="http://schemas.microsoft.com/office/powerpoint/2010/main" val="3517738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5473" y="-81566"/>
            <a:ext cx="7021696" cy="6858000"/>
          </a:xfrm>
          <a:prstGeom prst="rect">
            <a:avLst/>
          </a:prstGeom>
        </p:spPr>
      </p:pic>
      <p:sp>
        <p:nvSpPr>
          <p:cNvPr id="3" name="object 3"/>
          <p:cNvSpPr/>
          <p:nvPr/>
        </p:nvSpPr>
        <p:spPr>
          <a:xfrm>
            <a:off x="170374" y="119175"/>
            <a:ext cx="4560683" cy="626059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27"/>
          </a:p>
        </p:txBody>
      </p:sp>
      <p:sp>
        <p:nvSpPr>
          <p:cNvPr id="14" name="object 16">
            <a:extLst>
              <a:ext uri="{FF2B5EF4-FFF2-40B4-BE49-F238E27FC236}">
                <a16:creationId xmlns:a16="http://schemas.microsoft.com/office/drawing/2014/main" id="{BA484930-8C8B-3043-9D43-4C52CA756BDB}"/>
              </a:ext>
            </a:extLst>
          </p:cNvPr>
          <p:cNvSpPr txBox="1"/>
          <p:nvPr/>
        </p:nvSpPr>
        <p:spPr>
          <a:xfrm>
            <a:off x="7368367" y="3297197"/>
            <a:ext cx="2749487" cy="824456"/>
          </a:xfrm>
          <a:prstGeom prst="rect">
            <a:avLst/>
          </a:prstGeom>
        </p:spPr>
        <p:txBody>
          <a:bodyPr vert="horz" wrap="square" lIns="0" tIns="13335" rIns="0" bIns="0" rtlCol="0">
            <a:spAutoFit/>
          </a:bodyPr>
          <a:lstStyle/>
          <a:p>
            <a:pPr marL="12700" algn="ctr">
              <a:lnSpc>
                <a:spcPts val="3085"/>
              </a:lnSpc>
              <a:spcBef>
                <a:spcPts val="105"/>
              </a:spcBef>
            </a:pPr>
            <a:r>
              <a:rPr lang="es-ES" sz="3200" dirty="0">
                <a:solidFill>
                  <a:srgbClr val="DC4405"/>
                </a:solidFill>
                <a:latin typeface="Arial" panose="020B0604020202020204" pitchFamily="34" charset="0"/>
                <a:cs typeface="Arial"/>
              </a:rPr>
              <a:t>REMEMBER THESE?</a:t>
            </a:r>
            <a:endParaRPr sz="3200" dirty="0">
              <a:solidFill>
                <a:srgbClr val="DC4405"/>
              </a:solidFill>
              <a:latin typeface="Arial" panose="020B0604020202020204" pitchFamily="34" charset="0"/>
              <a:cs typeface="Arial"/>
            </a:endParaRPr>
          </a:p>
        </p:txBody>
      </p:sp>
    </p:spTree>
    <p:custDataLst>
      <p:tags r:id="rId1"/>
    </p:custDataLst>
    <p:extLst>
      <p:ext uri="{BB962C8B-B14F-4D97-AF65-F5344CB8AC3E}">
        <p14:creationId xmlns:p14="http://schemas.microsoft.com/office/powerpoint/2010/main" val="3509593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168" y="1076932"/>
            <a:ext cx="4391246" cy="976457"/>
          </a:xfrm>
        </p:spPr>
        <p:txBody>
          <a:bodyPr/>
          <a:lstStyle/>
          <a:p>
            <a:r>
              <a:rPr lang="en-US" dirty="0" smtClean="0">
                <a:latin typeface="Arial" panose="020B0604020202020204" pitchFamily="34" charset="0"/>
              </a:rPr>
              <a:t>Tools of the Trade</a:t>
            </a:r>
            <a:endParaRPr lang="en-US" dirty="0">
              <a:latin typeface="Arial" panose="020B0604020202020204" pitchFamily="34" charset="0"/>
            </a:endParaRPr>
          </a:p>
        </p:txBody>
      </p:sp>
      <p:sp>
        <p:nvSpPr>
          <p:cNvPr id="7" name="Content Placeholder 6"/>
          <p:cNvSpPr>
            <a:spLocks noGrp="1"/>
          </p:cNvSpPr>
          <p:nvPr>
            <p:ph idx="1"/>
          </p:nvPr>
        </p:nvSpPr>
        <p:spPr>
          <a:xfrm>
            <a:off x="1818168" y="2143723"/>
            <a:ext cx="4924864" cy="3433582"/>
          </a:xfrm>
        </p:spPr>
        <p:txBody>
          <a:bodyPr>
            <a:noAutofit/>
          </a:bodyPr>
          <a:lstStyle/>
          <a:p>
            <a:pPr marL="0" indent="0">
              <a:buNone/>
            </a:pPr>
            <a:r>
              <a:rPr lang="en-US" sz="1800" spc="-55" dirty="0">
                <a:solidFill>
                  <a:srgbClr val="231F20"/>
                </a:solidFill>
                <a:latin typeface="Arial" panose="020B0604020202020204" pitchFamily="34" charset="0"/>
                <a:cs typeface="Arial"/>
              </a:rPr>
              <a:t>Just</a:t>
            </a:r>
            <a:r>
              <a:rPr lang="en-US" sz="1800" spc="-41" dirty="0">
                <a:solidFill>
                  <a:srgbClr val="231F20"/>
                </a:solidFill>
                <a:latin typeface="Arial" panose="020B0604020202020204" pitchFamily="34" charset="0"/>
                <a:cs typeface="Arial"/>
              </a:rPr>
              <a:t> </a:t>
            </a:r>
            <a:r>
              <a:rPr lang="en-US" sz="1800" spc="-68" dirty="0">
                <a:solidFill>
                  <a:srgbClr val="231F20"/>
                </a:solidFill>
                <a:latin typeface="Arial" panose="020B0604020202020204" pitchFamily="34" charset="0"/>
                <a:cs typeface="Arial"/>
              </a:rPr>
              <a:t>as</a:t>
            </a:r>
            <a:r>
              <a:rPr lang="en-US" sz="1800" spc="-37" dirty="0">
                <a:solidFill>
                  <a:srgbClr val="231F20"/>
                </a:solidFill>
                <a:latin typeface="Arial" panose="020B0604020202020204" pitchFamily="34" charset="0"/>
                <a:cs typeface="Arial"/>
              </a:rPr>
              <a:t> </a:t>
            </a:r>
            <a:r>
              <a:rPr lang="en-US" sz="1800" spc="-14" dirty="0">
                <a:solidFill>
                  <a:srgbClr val="231F20"/>
                </a:solidFill>
                <a:latin typeface="Arial" panose="020B0604020202020204" pitchFamily="34" charset="0"/>
                <a:cs typeface="Arial"/>
              </a:rPr>
              <a:t>there</a:t>
            </a:r>
            <a:r>
              <a:rPr lang="en-US" sz="1800" spc="-41" dirty="0">
                <a:solidFill>
                  <a:srgbClr val="231F20"/>
                </a:solidFill>
                <a:latin typeface="Arial" panose="020B0604020202020204" pitchFamily="34" charset="0"/>
                <a:cs typeface="Arial"/>
              </a:rPr>
              <a:t> </a:t>
            </a:r>
            <a:r>
              <a:rPr lang="en-US" sz="1800" spc="-37" dirty="0">
                <a:solidFill>
                  <a:srgbClr val="231F20"/>
                </a:solidFill>
                <a:latin typeface="Arial" panose="020B0604020202020204" pitchFamily="34" charset="0"/>
                <a:cs typeface="Arial"/>
              </a:rPr>
              <a:t>are </a:t>
            </a:r>
            <a:r>
              <a:rPr lang="en-US" sz="1800" spc="-10" dirty="0">
                <a:solidFill>
                  <a:srgbClr val="231F20"/>
                </a:solidFill>
                <a:latin typeface="Arial" panose="020B0604020202020204" pitchFamily="34" charset="0"/>
                <a:cs typeface="Arial"/>
              </a:rPr>
              <a:t>tools</a:t>
            </a:r>
            <a:r>
              <a:rPr lang="en-US" sz="1800" spc="-41" dirty="0">
                <a:solidFill>
                  <a:srgbClr val="231F20"/>
                </a:solidFill>
                <a:latin typeface="Arial" panose="020B0604020202020204" pitchFamily="34" charset="0"/>
                <a:cs typeface="Arial"/>
              </a:rPr>
              <a:t> </a:t>
            </a:r>
            <a:r>
              <a:rPr lang="en-US" sz="1800" dirty="0">
                <a:solidFill>
                  <a:srgbClr val="231F20"/>
                </a:solidFill>
                <a:latin typeface="Arial" panose="020B0604020202020204" pitchFamily="34" charset="0"/>
                <a:cs typeface="Arial"/>
              </a:rPr>
              <a:t>for</a:t>
            </a:r>
            <a:r>
              <a:rPr lang="en-US" sz="1800" spc="-37" dirty="0">
                <a:solidFill>
                  <a:srgbClr val="231F20"/>
                </a:solidFill>
                <a:latin typeface="Arial" panose="020B0604020202020204" pitchFamily="34" charset="0"/>
                <a:cs typeface="Arial"/>
              </a:rPr>
              <a:t> </a:t>
            </a:r>
            <a:r>
              <a:rPr lang="en-US" sz="1800" spc="-20" dirty="0">
                <a:solidFill>
                  <a:srgbClr val="231F20"/>
                </a:solidFill>
                <a:latin typeface="Arial" panose="020B0604020202020204" pitchFamily="34" charset="0"/>
                <a:cs typeface="Arial"/>
              </a:rPr>
              <a:t>labor</a:t>
            </a:r>
            <a:r>
              <a:rPr lang="en-US" sz="1800" spc="-41" dirty="0">
                <a:solidFill>
                  <a:srgbClr val="231F20"/>
                </a:solidFill>
                <a:latin typeface="Arial" panose="020B0604020202020204" pitchFamily="34" charset="0"/>
                <a:cs typeface="Arial"/>
              </a:rPr>
              <a:t> </a:t>
            </a:r>
            <a:r>
              <a:rPr lang="en-US" sz="1800" spc="-37" dirty="0">
                <a:solidFill>
                  <a:srgbClr val="231F20"/>
                </a:solidFill>
                <a:latin typeface="Arial" panose="020B0604020202020204" pitchFamily="34" charset="0"/>
                <a:cs typeface="Arial"/>
              </a:rPr>
              <a:t>and </a:t>
            </a:r>
            <a:r>
              <a:rPr lang="en-US" sz="1800" spc="-10" dirty="0">
                <a:solidFill>
                  <a:srgbClr val="231F20"/>
                </a:solidFill>
                <a:latin typeface="Arial" panose="020B0604020202020204" pitchFamily="34" charset="0"/>
                <a:cs typeface="Arial"/>
              </a:rPr>
              <a:t>industrial</a:t>
            </a:r>
            <a:r>
              <a:rPr lang="en-US" sz="1800" spc="-41" dirty="0">
                <a:solidFill>
                  <a:srgbClr val="231F20"/>
                </a:solidFill>
                <a:latin typeface="Arial" panose="020B0604020202020204" pitchFamily="34" charset="0"/>
                <a:cs typeface="Arial"/>
              </a:rPr>
              <a:t> </a:t>
            </a:r>
            <a:r>
              <a:rPr lang="en-US" sz="1800" spc="-27" dirty="0">
                <a:solidFill>
                  <a:srgbClr val="231F20"/>
                </a:solidFill>
                <a:latin typeface="Arial" panose="020B0604020202020204" pitchFamily="34" charset="0"/>
                <a:cs typeface="Arial"/>
              </a:rPr>
              <a:t>trades</a:t>
            </a:r>
            <a:r>
              <a:rPr lang="en-US" sz="1800" spc="-37" dirty="0">
                <a:solidFill>
                  <a:srgbClr val="231F20"/>
                </a:solidFill>
                <a:latin typeface="Arial" panose="020B0604020202020204" pitchFamily="34" charset="0"/>
                <a:cs typeface="Arial"/>
              </a:rPr>
              <a:t> </a:t>
            </a:r>
            <a:r>
              <a:rPr lang="en-US" sz="1800" spc="-20" dirty="0">
                <a:solidFill>
                  <a:srgbClr val="231F20"/>
                </a:solidFill>
                <a:latin typeface="Arial" panose="020B0604020202020204" pitchFamily="34" charset="0"/>
                <a:cs typeface="Arial"/>
              </a:rPr>
              <a:t>-</a:t>
            </a:r>
            <a:r>
              <a:rPr lang="en-US" sz="1800" spc="-37" dirty="0">
                <a:solidFill>
                  <a:srgbClr val="231F20"/>
                </a:solidFill>
                <a:latin typeface="Arial" panose="020B0604020202020204" pitchFamily="34" charset="0"/>
                <a:cs typeface="Arial"/>
              </a:rPr>
              <a:t> </a:t>
            </a:r>
            <a:r>
              <a:rPr lang="en-US" sz="1800" spc="-41" dirty="0">
                <a:solidFill>
                  <a:srgbClr val="231F20"/>
                </a:solidFill>
                <a:latin typeface="Arial" panose="020B0604020202020204" pitchFamily="34" charset="0"/>
                <a:cs typeface="Arial"/>
              </a:rPr>
              <a:t>There </a:t>
            </a:r>
            <a:r>
              <a:rPr lang="en-US" sz="1800" spc="-37" dirty="0">
                <a:solidFill>
                  <a:srgbClr val="231F20"/>
                </a:solidFill>
                <a:latin typeface="Arial" panose="020B0604020202020204" pitchFamily="34" charset="0"/>
                <a:cs typeface="Arial"/>
              </a:rPr>
              <a:t>are </a:t>
            </a:r>
            <a:r>
              <a:rPr lang="en-US" sz="1800" spc="-10" dirty="0">
                <a:solidFill>
                  <a:srgbClr val="231F20"/>
                </a:solidFill>
                <a:latin typeface="Arial" panose="020B0604020202020204" pitchFamily="34" charset="0"/>
                <a:cs typeface="Arial"/>
              </a:rPr>
              <a:t>tools</a:t>
            </a:r>
            <a:r>
              <a:rPr lang="en-US" sz="1800" spc="-41" dirty="0">
                <a:solidFill>
                  <a:srgbClr val="231F20"/>
                </a:solidFill>
                <a:latin typeface="Arial" panose="020B0604020202020204" pitchFamily="34" charset="0"/>
                <a:cs typeface="Arial"/>
              </a:rPr>
              <a:t> </a:t>
            </a:r>
            <a:r>
              <a:rPr lang="en-US" sz="1800" dirty="0">
                <a:solidFill>
                  <a:srgbClr val="231F20"/>
                </a:solidFill>
                <a:latin typeface="Arial" panose="020B0604020202020204" pitchFamily="34" charset="0"/>
                <a:cs typeface="Arial"/>
              </a:rPr>
              <a:t>for</a:t>
            </a:r>
            <a:r>
              <a:rPr lang="en-US" sz="1800" spc="-37" dirty="0">
                <a:solidFill>
                  <a:srgbClr val="231F20"/>
                </a:solidFill>
                <a:latin typeface="Arial" panose="020B0604020202020204" pitchFamily="34" charset="0"/>
                <a:cs typeface="Arial"/>
              </a:rPr>
              <a:t> </a:t>
            </a:r>
            <a:r>
              <a:rPr lang="en-US" sz="1800" spc="-20" dirty="0" smtClean="0">
                <a:solidFill>
                  <a:srgbClr val="231F20"/>
                </a:solidFill>
                <a:latin typeface="Arial" panose="020B0604020202020204" pitchFamily="34" charset="0"/>
                <a:cs typeface="Arial"/>
              </a:rPr>
              <a:t>communication. W</a:t>
            </a:r>
            <a:r>
              <a:rPr lang="en-US" sz="1800" spc="-68" dirty="0" smtClean="0">
                <a:solidFill>
                  <a:srgbClr val="231F20"/>
                </a:solidFill>
                <a:latin typeface="Arial" panose="020B0604020202020204" pitchFamily="34" charset="0"/>
                <a:cs typeface="Arial"/>
              </a:rPr>
              <a:t>ays </a:t>
            </a:r>
            <a:r>
              <a:rPr lang="en-US" sz="1800" spc="-27" dirty="0">
                <a:solidFill>
                  <a:srgbClr val="231F20"/>
                </a:solidFill>
                <a:latin typeface="Arial" panose="020B0604020202020204" pitchFamily="34" charset="0"/>
                <a:cs typeface="Arial"/>
              </a:rPr>
              <a:t>you </a:t>
            </a:r>
            <a:r>
              <a:rPr lang="en-US" sz="1800" spc="-44" dirty="0">
                <a:solidFill>
                  <a:srgbClr val="231F20"/>
                </a:solidFill>
                <a:latin typeface="Arial" panose="020B0604020202020204" pitchFamily="34" charset="0"/>
                <a:cs typeface="Arial"/>
              </a:rPr>
              <a:t>may </a:t>
            </a:r>
            <a:r>
              <a:rPr lang="en-US" sz="1800" b="1" spc="-27" dirty="0">
                <a:solidFill>
                  <a:srgbClr val="231F20"/>
                </a:solidFill>
                <a:latin typeface="Arial" panose="020B0604020202020204" pitchFamily="34" charset="0"/>
                <a:cs typeface="Arial"/>
              </a:rPr>
              <a:t>already </a:t>
            </a:r>
            <a:r>
              <a:rPr lang="en-US" sz="1800" b="1" spc="-31" dirty="0">
                <a:solidFill>
                  <a:srgbClr val="231F20"/>
                </a:solidFill>
                <a:latin typeface="Arial" panose="020B0604020202020204" pitchFamily="34" charset="0"/>
                <a:cs typeface="Arial"/>
              </a:rPr>
              <a:t>apply </a:t>
            </a:r>
            <a:r>
              <a:rPr lang="en-US" sz="1800" spc="-7" dirty="0">
                <a:solidFill>
                  <a:srgbClr val="231F20"/>
                </a:solidFill>
                <a:latin typeface="Arial" panose="020B0604020202020204" pitchFamily="34" charset="0"/>
                <a:cs typeface="Arial"/>
              </a:rPr>
              <a:t>the </a:t>
            </a:r>
            <a:r>
              <a:rPr lang="en-US" sz="1800" spc="-27" dirty="0">
                <a:solidFill>
                  <a:srgbClr val="231F20"/>
                </a:solidFill>
                <a:latin typeface="Arial" panose="020B0604020202020204" pitchFamily="34" charset="0"/>
                <a:cs typeface="Arial"/>
              </a:rPr>
              <a:t>High-5 </a:t>
            </a:r>
            <a:r>
              <a:rPr lang="en-US" sz="1800" spc="-37" dirty="0">
                <a:solidFill>
                  <a:srgbClr val="231F20"/>
                </a:solidFill>
                <a:latin typeface="Arial" panose="020B0604020202020204" pitchFamily="34" charset="0"/>
                <a:cs typeface="Arial"/>
              </a:rPr>
              <a:t>Elements </a:t>
            </a:r>
            <a:r>
              <a:rPr lang="en-US" sz="1800" dirty="0">
                <a:solidFill>
                  <a:srgbClr val="231F20"/>
                </a:solidFill>
                <a:latin typeface="Arial" panose="020B0604020202020204" pitchFamily="34" charset="0"/>
                <a:cs typeface="Arial"/>
              </a:rPr>
              <a:t>in</a:t>
            </a:r>
            <a:r>
              <a:rPr lang="en-US" sz="1800" spc="-139" dirty="0">
                <a:solidFill>
                  <a:srgbClr val="231F20"/>
                </a:solidFill>
                <a:latin typeface="Arial" panose="020B0604020202020204" pitchFamily="34" charset="0"/>
                <a:cs typeface="Arial"/>
              </a:rPr>
              <a:t> </a:t>
            </a:r>
            <a:r>
              <a:rPr lang="en-US" sz="1800" spc="-20" dirty="0">
                <a:solidFill>
                  <a:srgbClr val="231F20"/>
                </a:solidFill>
                <a:latin typeface="Arial" panose="020B0604020202020204" pitchFamily="34" charset="0"/>
                <a:cs typeface="Arial"/>
              </a:rPr>
              <a:t>your </a:t>
            </a:r>
            <a:r>
              <a:rPr lang="en-US" sz="1800" spc="-24" dirty="0">
                <a:solidFill>
                  <a:srgbClr val="231F20"/>
                </a:solidFill>
                <a:latin typeface="Arial" panose="020B0604020202020204" pitchFamily="34" charset="0"/>
                <a:cs typeface="Arial"/>
              </a:rPr>
              <a:t>work</a:t>
            </a:r>
            <a:r>
              <a:rPr lang="en-US" sz="1800" spc="-24" dirty="0" smtClean="0">
                <a:solidFill>
                  <a:srgbClr val="231F20"/>
                </a:solidFill>
                <a:latin typeface="Arial" panose="020B0604020202020204" pitchFamily="34" charset="0"/>
                <a:cs typeface="Arial"/>
              </a:rPr>
              <a:t>:</a:t>
            </a:r>
            <a:endParaRPr lang="en-US" sz="1800" dirty="0">
              <a:latin typeface="Arial" panose="020B0604020202020204" pitchFamily="34" charset="0"/>
              <a:cs typeface="Times New Roman"/>
            </a:endParaRPr>
          </a:p>
          <a:p>
            <a:pPr marL="351559" indent="-342900">
              <a:buFont typeface="+mj-lt"/>
              <a:buAutoNum type="arabicPeriod"/>
              <a:tabLst>
                <a:tab pos="164085" algn="l"/>
                <a:tab pos="164518" algn="l"/>
              </a:tabLst>
            </a:pPr>
            <a:r>
              <a:rPr lang="en-US" sz="1800" spc="-65" dirty="0">
                <a:solidFill>
                  <a:srgbClr val="231F20"/>
                </a:solidFill>
                <a:latin typeface="Arial" panose="020B0604020202020204" pitchFamily="34" charset="0"/>
                <a:cs typeface="Arial"/>
              </a:rPr>
              <a:t>You </a:t>
            </a:r>
            <a:r>
              <a:rPr lang="en-US" sz="1800" b="1" spc="-27" dirty="0">
                <a:solidFill>
                  <a:srgbClr val="D73F09"/>
                </a:solidFill>
                <a:latin typeface="Arial" panose="020B0604020202020204" pitchFamily="34" charset="0"/>
                <a:cs typeface="Arial"/>
              </a:rPr>
              <a:t>evaluate </a:t>
            </a:r>
            <a:r>
              <a:rPr lang="en-US" sz="1800" spc="-14" dirty="0">
                <a:solidFill>
                  <a:srgbClr val="231F20"/>
                </a:solidFill>
                <a:latin typeface="Arial" panose="020B0604020202020204" pitchFamily="34" charset="0"/>
                <a:cs typeface="Arial"/>
              </a:rPr>
              <a:t>what </a:t>
            </a:r>
            <a:r>
              <a:rPr lang="en-US" sz="1800" spc="-10" dirty="0">
                <a:solidFill>
                  <a:srgbClr val="231F20"/>
                </a:solidFill>
                <a:latin typeface="Arial" panose="020B0604020202020204" pitchFamily="34" charset="0"/>
                <a:cs typeface="Arial"/>
              </a:rPr>
              <a:t>tools </a:t>
            </a:r>
            <a:r>
              <a:rPr lang="en-US" sz="1800" spc="-14" dirty="0">
                <a:solidFill>
                  <a:srgbClr val="231F20"/>
                </a:solidFill>
                <a:latin typeface="Arial" panose="020B0604020202020204" pitchFamily="34" charset="0"/>
                <a:cs typeface="Arial"/>
              </a:rPr>
              <a:t>you’ll</a:t>
            </a:r>
            <a:r>
              <a:rPr lang="en-US" sz="1800" spc="-92" dirty="0">
                <a:solidFill>
                  <a:srgbClr val="231F20"/>
                </a:solidFill>
                <a:latin typeface="Arial" panose="020B0604020202020204" pitchFamily="34" charset="0"/>
                <a:cs typeface="Arial"/>
              </a:rPr>
              <a:t> </a:t>
            </a:r>
            <a:r>
              <a:rPr lang="en-US" sz="1800" spc="-37" dirty="0" smtClean="0">
                <a:solidFill>
                  <a:srgbClr val="231F20"/>
                </a:solidFill>
                <a:latin typeface="Arial" panose="020B0604020202020204" pitchFamily="34" charset="0"/>
                <a:cs typeface="Arial"/>
              </a:rPr>
              <a:t>need</a:t>
            </a:r>
            <a:endParaRPr lang="en-US" sz="1800" dirty="0">
              <a:latin typeface="Arial" panose="020B0604020202020204" pitchFamily="34" charset="0"/>
              <a:cs typeface="Times New Roman"/>
            </a:endParaRPr>
          </a:p>
          <a:p>
            <a:pPr marL="351559" indent="-342900">
              <a:buFont typeface="+mj-lt"/>
              <a:buAutoNum type="arabicPeriod"/>
              <a:tabLst>
                <a:tab pos="164085" algn="l"/>
                <a:tab pos="164518" algn="l"/>
              </a:tabLst>
            </a:pPr>
            <a:r>
              <a:rPr lang="en-US" sz="1800" spc="-65" dirty="0">
                <a:solidFill>
                  <a:srgbClr val="231F20"/>
                </a:solidFill>
                <a:latin typeface="Arial" panose="020B0604020202020204" pitchFamily="34" charset="0"/>
                <a:cs typeface="Arial"/>
              </a:rPr>
              <a:t>You </a:t>
            </a:r>
            <a:r>
              <a:rPr lang="en-US" sz="1800" b="1" spc="-31" dirty="0">
                <a:solidFill>
                  <a:srgbClr val="D73F09"/>
                </a:solidFill>
                <a:latin typeface="Arial" panose="020B0604020202020204" pitchFamily="34" charset="0"/>
                <a:cs typeface="Arial"/>
              </a:rPr>
              <a:t>navigate</a:t>
            </a:r>
            <a:r>
              <a:rPr lang="en-US" sz="1800" b="1" spc="-31" dirty="0">
                <a:solidFill>
                  <a:srgbClr val="E18A1D"/>
                </a:solidFill>
                <a:latin typeface="Arial" panose="020B0604020202020204" pitchFamily="34" charset="0"/>
                <a:cs typeface="Arial"/>
              </a:rPr>
              <a:t> </a:t>
            </a:r>
            <a:r>
              <a:rPr lang="en-US" sz="1800" spc="-7" dirty="0">
                <a:solidFill>
                  <a:srgbClr val="231F20"/>
                </a:solidFill>
                <a:latin typeface="Arial" panose="020B0604020202020204" pitchFamily="34" charset="0"/>
                <a:cs typeface="Arial"/>
              </a:rPr>
              <a:t>the </a:t>
            </a:r>
            <a:r>
              <a:rPr lang="en-US" sz="1800" spc="-17" dirty="0">
                <a:solidFill>
                  <a:srgbClr val="231F20"/>
                </a:solidFill>
                <a:latin typeface="Arial" panose="020B0604020202020204" pitchFamily="34" charset="0"/>
                <a:cs typeface="Arial"/>
              </a:rPr>
              <a:t>working</a:t>
            </a:r>
            <a:r>
              <a:rPr lang="en-US" sz="1800" spc="-65" dirty="0">
                <a:solidFill>
                  <a:srgbClr val="231F20"/>
                </a:solidFill>
                <a:latin typeface="Arial" panose="020B0604020202020204" pitchFamily="34" charset="0"/>
                <a:cs typeface="Arial"/>
              </a:rPr>
              <a:t> </a:t>
            </a:r>
            <a:r>
              <a:rPr lang="en-US" sz="1800" spc="-51" dirty="0" smtClean="0">
                <a:solidFill>
                  <a:srgbClr val="231F20"/>
                </a:solidFill>
                <a:latin typeface="Arial" panose="020B0604020202020204" pitchFamily="34" charset="0"/>
                <a:cs typeface="Arial"/>
              </a:rPr>
              <a:t>space</a:t>
            </a:r>
            <a:endParaRPr lang="en-US" sz="1800" dirty="0">
              <a:latin typeface="Arial" panose="020B0604020202020204" pitchFamily="34" charset="0"/>
              <a:cs typeface="Times New Roman"/>
            </a:endParaRPr>
          </a:p>
          <a:p>
            <a:pPr marL="351559" indent="-342900">
              <a:spcBef>
                <a:spcPts val="3"/>
              </a:spcBef>
              <a:buFont typeface="+mj-lt"/>
              <a:buAutoNum type="arabicPeriod"/>
              <a:tabLst>
                <a:tab pos="164085" algn="l"/>
                <a:tab pos="164518" algn="l"/>
              </a:tabLst>
            </a:pPr>
            <a:r>
              <a:rPr lang="en-US" sz="1800" spc="-65" dirty="0">
                <a:solidFill>
                  <a:srgbClr val="231F20"/>
                </a:solidFill>
                <a:latin typeface="Arial" panose="020B0604020202020204" pitchFamily="34" charset="0"/>
                <a:cs typeface="Arial"/>
              </a:rPr>
              <a:t>You </a:t>
            </a:r>
            <a:r>
              <a:rPr lang="en-US" sz="1800" b="1" spc="-20" dirty="0">
                <a:solidFill>
                  <a:srgbClr val="D73F09"/>
                </a:solidFill>
                <a:latin typeface="Arial" panose="020B0604020202020204" pitchFamily="34" charset="0"/>
                <a:cs typeface="Arial"/>
              </a:rPr>
              <a:t>negotiate</a:t>
            </a:r>
            <a:r>
              <a:rPr lang="en-US" sz="1800" b="1" spc="-20" dirty="0">
                <a:solidFill>
                  <a:srgbClr val="E18A1D"/>
                </a:solidFill>
                <a:latin typeface="Arial" panose="020B0604020202020204" pitchFamily="34" charset="0"/>
                <a:cs typeface="Arial"/>
              </a:rPr>
              <a:t> </a:t>
            </a:r>
            <a:r>
              <a:rPr lang="en-US" sz="1800" spc="-7" dirty="0">
                <a:solidFill>
                  <a:srgbClr val="231F20"/>
                </a:solidFill>
                <a:latin typeface="Arial" panose="020B0604020202020204" pitchFamily="34" charset="0"/>
                <a:cs typeface="Arial"/>
              </a:rPr>
              <a:t>the </a:t>
            </a:r>
            <a:r>
              <a:rPr lang="en-US" sz="1800" spc="-44" dirty="0">
                <a:solidFill>
                  <a:srgbClr val="231F20"/>
                </a:solidFill>
                <a:latin typeface="Arial" panose="020B0604020202020204" pitchFamily="34" charset="0"/>
                <a:cs typeface="Arial"/>
              </a:rPr>
              <a:t>sequence </a:t>
            </a:r>
            <a:r>
              <a:rPr lang="en-US" sz="1800" dirty="0">
                <a:solidFill>
                  <a:srgbClr val="231F20"/>
                </a:solidFill>
                <a:latin typeface="Arial" panose="020B0604020202020204" pitchFamily="34" charset="0"/>
                <a:cs typeface="Arial"/>
              </a:rPr>
              <a:t>of</a:t>
            </a:r>
            <a:r>
              <a:rPr lang="en-US" sz="1800" spc="-143" dirty="0">
                <a:solidFill>
                  <a:srgbClr val="231F20"/>
                </a:solidFill>
                <a:latin typeface="Arial" panose="020B0604020202020204" pitchFamily="34" charset="0"/>
                <a:cs typeface="Arial"/>
              </a:rPr>
              <a:t> </a:t>
            </a:r>
            <a:r>
              <a:rPr lang="en-US" sz="1800" spc="-20" dirty="0">
                <a:solidFill>
                  <a:srgbClr val="231F20"/>
                </a:solidFill>
                <a:latin typeface="Arial" panose="020B0604020202020204" pitchFamily="34" charset="0"/>
                <a:cs typeface="Arial"/>
              </a:rPr>
              <a:t>how </a:t>
            </a:r>
            <a:r>
              <a:rPr lang="en-US" sz="1800" spc="-37" dirty="0">
                <a:solidFill>
                  <a:srgbClr val="231F20"/>
                </a:solidFill>
                <a:latin typeface="Arial" panose="020B0604020202020204" pitchFamily="34" charset="0"/>
                <a:cs typeface="Arial"/>
              </a:rPr>
              <a:t>and </a:t>
            </a:r>
            <a:r>
              <a:rPr lang="en-US" sz="1800" spc="-27" dirty="0">
                <a:solidFill>
                  <a:srgbClr val="231F20"/>
                </a:solidFill>
                <a:latin typeface="Arial" panose="020B0604020202020204" pitchFamily="34" charset="0"/>
                <a:cs typeface="Arial"/>
              </a:rPr>
              <a:t>when </a:t>
            </a:r>
            <a:r>
              <a:rPr lang="en-US" sz="1800" spc="-34" dirty="0">
                <a:solidFill>
                  <a:srgbClr val="231F20"/>
                </a:solidFill>
                <a:latin typeface="Arial" panose="020B0604020202020204" pitchFamily="34" charset="0"/>
                <a:cs typeface="Arial"/>
              </a:rPr>
              <a:t>tasks </a:t>
            </a:r>
            <a:r>
              <a:rPr lang="en-US" sz="1800" spc="-37" dirty="0">
                <a:solidFill>
                  <a:srgbClr val="231F20"/>
                </a:solidFill>
                <a:latin typeface="Arial" panose="020B0604020202020204" pitchFamily="34" charset="0"/>
                <a:cs typeface="Arial"/>
              </a:rPr>
              <a:t>are </a:t>
            </a:r>
            <a:r>
              <a:rPr lang="en-US" sz="1800" spc="-31" dirty="0" smtClean="0">
                <a:solidFill>
                  <a:srgbClr val="231F20"/>
                </a:solidFill>
                <a:latin typeface="Arial" panose="020B0604020202020204" pitchFamily="34" charset="0"/>
                <a:cs typeface="Arial"/>
              </a:rPr>
              <a:t>done</a:t>
            </a:r>
            <a:endParaRPr lang="en-US" sz="1800" dirty="0">
              <a:latin typeface="Arial" panose="020B0604020202020204" pitchFamily="34" charset="0"/>
              <a:cs typeface="Times New Roman"/>
            </a:endParaRPr>
          </a:p>
          <a:p>
            <a:pPr marL="351559" indent="-342900">
              <a:buFont typeface="+mj-lt"/>
              <a:buAutoNum type="arabicPeriod"/>
              <a:tabLst>
                <a:tab pos="164518" algn="l"/>
              </a:tabLst>
            </a:pPr>
            <a:r>
              <a:rPr lang="en-US" sz="1800" spc="-65" dirty="0">
                <a:solidFill>
                  <a:srgbClr val="231F20"/>
                </a:solidFill>
                <a:latin typeface="Arial" panose="020B0604020202020204" pitchFamily="34" charset="0"/>
                <a:cs typeface="Arial"/>
              </a:rPr>
              <a:t>You </a:t>
            </a:r>
            <a:r>
              <a:rPr lang="en-US" sz="1800" b="1" spc="-31" dirty="0">
                <a:solidFill>
                  <a:srgbClr val="D73F09"/>
                </a:solidFill>
                <a:latin typeface="Arial" panose="020B0604020202020204" pitchFamily="34" charset="0"/>
                <a:cs typeface="Arial"/>
              </a:rPr>
              <a:t>collaborate</a:t>
            </a:r>
            <a:r>
              <a:rPr lang="en-US" sz="1800" b="1" spc="-31" dirty="0">
                <a:solidFill>
                  <a:srgbClr val="E18A1D"/>
                </a:solidFill>
                <a:latin typeface="Arial" panose="020B0604020202020204" pitchFamily="34" charset="0"/>
                <a:cs typeface="Arial"/>
              </a:rPr>
              <a:t> </a:t>
            </a:r>
            <a:r>
              <a:rPr lang="en-US" sz="1800" spc="-68" dirty="0">
                <a:solidFill>
                  <a:srgbClr val="231F20"/>
                </a:solidFill>
                <a:latin typeface="Arial" panose="020B0604020202020204" pitchFamily="34" charset="0"/>
                <a:cs typeface="Arial"/>
              </a:rPr>
              <a:t>as </a:t>
            </a:r>
            <a:r>
              <a:rPr lang="en-US" sz="1800" spc="-65" dirty="0">
                <a:solidFill>
                  <a:srgbClr val="231F20"/>
                </a:solidFill>
                <a:latin typeface="Arial" panose="020B0604020202020204" pitchFamily="34" charset="0"/>
                <a:cs typeface="Arial"/>
              </a:rPr>
              <a:t>a </a:t>
            </a:r>
            <a:r>
              <a:rPr lang="en-US" sz="1800" spc="-27" dirty="0">
                <a:solidFill>
                  <a:srgbClr val="231F20"/>
                </a:solidFill>
                <a:latin typeface="Arial" panose="020B0604020202020204" pitchFamily="34" charset="0"/>
                <a:cs typeface="Arial"/>
              </a:rPr>
              <a:t>team </a:t>
            </a:r>
            <a:r>
              <a:rPr lang="en-US" sz="1800" spc="-20" dirty="0">
                <a:solidFill>
                  <a:srgbClr val="231F20"/>
                </a:solidFill>
                <a:latin typeface="Arial" panose="020B0604020202020204" pitchFamily="34" charset="0"/>
                <a:cs typeface="Arial"/>
              </a:rPr>
              <a:t>(no </a:t>
            </a:r>
            <a:r>
              <a:rPr lang="en-US" sz="1800" spc="-31" dirty="0">
                <a:solidFill>
                  <a:srgbClr val="231F20"/>
                </a:solidFill>
                <a:latin typeface="Arial" panose="020B0604020202020204" pitchFamily="34" charset="0"/>
                <a:cs typeface="Arial"/>
              </a:rPr>
              <a:t>one </a:t>
            </a:r>
            <a:r>
              <a:rPr lang="en-US" sz="1800" spc="-44" dirty="0">
                <a:solidFill>
                  <a:srgbClr val="231F20"/>
                </a:solidFill>
                <a:latin typeface="Arial" panose="020B0604020202020204" pitchFamily="34" charset="0"/>
                <a:cs typeface="Arial"/>
              </a:rPr>
              <a:t>does </a:t>
            </a:r>
            <a:r>
              <a:rPr lang="en-US" sz="1800" spc="34" dirty="0">
                <a:solidFill>
                  <a:srgbClr val="231F20"/>
                </a:solidFill>
                <a:latin typeface="Arial" panose="020B0604020202020204" pitchFamily="34" charset="0"/>
                <a:cs typeface="Arial"/>
              </a:rPr>
              <a:t>it</a:t>
            </a:r>
            <a:r>
              <a:rPr lang="en-US" sz="1800" spc="-17" dirty="0">
                <a:solidFill>
                  <a:srgbClr val="231F20"/>
                </a:solidFill>
                <a:latin typeface="Arial" panose="020B0604020202020204" pitchFamily="34" charset="0"/>
                <a:cs typeface="Arial"/>
              </a:rPr>
              <a:t> </a:t>
            </a:r>
            <a:r>
              <a:rPr lang="en-US" sz="1800" spc="-14" dirty="0">
                <a:solidFill>
                  <a:srgbClr val="231F20"/>
                </a:solidFill>
                <a:latin typeface="Arial" panose="020B0604020202020204" pitchFamily="34" charset="0"/>
                <a:cs typeface="Arial"/>
              </a:rPr>
              <a:t>all</a:t>
            </a:r>
            <a:r>
              <a:rPr lang="en-US" sz="1800" spc="-14" dirty="0" smtClean="0">
                <a:solidFill>
                  <a:srgbClr val="231F20"/>
                </a:solidFill>
                <a:latin typeface="Arial" panose="020B0604020202020204" pitchFamily="34" charset="0"/>
                <a:cs typeface="Arial"/>
              </a:rPr>
              <a:t>)</a:t>
            </a:r>
            <a:endParaRPr lang="en-US" sz="1800" dirty="0">
              <a:latin typeface="Arial" panose="020B0604020202020204" pitchFamily="34" charset="0"/>
              <a:cs typeface="Times New Roman"/>
            </a:endParaRPr>
          </a:p>
          <a:p>
            <a:pPr marL="351559" indent="-342900">
              <a:buFont typeface="+mj-lt"/>
              <a:buAutoNum type="arabicPeriod"/>
              <a:tabLst>
                <a:tab pos="164085" algn="l"/>
                <a:tab pos="164518" algn="l"/>
              </a:tabLst>
            </a:pPr>
            <a:r>
              <a:rPr lang="en-US" sz="1800" spc="-31" dirty="0">
                <a:solidFill>
                  <a:srgbClr val="231F20"/>
                </a:solidFill>
                <a:latin typeface="Arial" panose="020B0604020202020204" pitchFamily="34" charset="0"/>
                <a:cs typeface="Arial"/>
              </a:rPr>
              <a:t>And,</a:t>
            </a:r>
            <a:r>
              <a:rPr lang="en-US" sz="1800" spc="-41" dirty="0">
                <a:solidFill>
                  <a:srgbClr val="231F20"/>
                </a:solidFill>
                <a:latin typeface="Arial" panose="020B0604020202020204" pitchFamily="34" charset="0"/>
                <a:cs typeface="Arial"/>
              </a:rPr>
              <a:t> </a:t>
            </a:r>
            <a:r>
              <a:rPr lang="en-US" sz="1800" spc="-27" dirty="0">
                <a:solidFill>
                  <a:srgbClr val="231F20"/>
                </a:solidFill>
                <a:latin typeface="Arial" panose="020B0604020202020204" pitchFamily="34" charset="0"/>
                <a:cs typeface="Arial"/>
              </a:rPr>
              <a:t>you</a:t>
            </a:r>
            <a:r>
              <a:rPr lang="en-US" sz="1800" spc="-41" dirty="0">
                <a:solidFill>
                  <a:srgbClr val="231F20"/>
                </a:solidFill>
                <a:latin typeface="Arial" panose="020B0604020202020204" pitchFamily="34" charset="0"/>
                <a:cs typeface="Arial"/>
              </a:rPr>
              <a:t> </a:t>
            </a:r>
            <a:r>
              <a:rPr lang="en-US" sz="1800" b="1" spc="-31" dirty="0">
                <a:solidFill>
                  <a:srgbClr val="D73F09"/>
                </a:solidFill>
                <a:latin typeface="Arial" panose="020B0604020202020204" pitchFamily="34" charset="0"/>
                <a:cs typeface="Arial"/>
              </a:rPr>
              <a:t>co-operate</a:t>
            </a:r>
            <a:r>
              <a:rPr lang="en-US" sz="1800" b="1" spc="-65" dirty="0">
                <a:solidFill>
                  <a:srgbClr val="E18A1D"/>
                </a:solidFill>
                <a:latin typeface="Arial" panose="020B0604020202020204" pitchFamily="34" charset="0"/>
                <a:cs typeface="Arial"/>
              </a:rPr>
              <a:t> </a:t>
            </a:r>
            <a:r>
              <a:rPr lang="en-US" sz="1800" spc="7" dirty="0">
                <a:solidFill>
                  <a:srgbClr val="231F20"/>
                </a:solidFill>
                <a:latin typeface="Arial" panose="020B0604020202020204" pitchFamily="34" charset="0"/>
                <a:cs typeface="Arial"/>
              </a:rPr>
              <a:t>with</a:t>
            </a:r>
            <a:r>
              <a:rPr lang="en-US" sz="1800" spc="-41" dirty="0">
                <a:solidFill>
                  <a:srgbClr val="231F20"/>
                </a:solidFill>
                <a:latin typeface="Arial" panose="020B0604020202020204" pitchFamily="34" charset="0"/>
                <a:cs typeface="Arial"/>
              </a:rPr>
              <a:t> </a:t>
            </a:r>
            <a:r>
              <a:rPr lang="en-US" sz="1800" spc="-20" dirty="0">
                <a:solidFill>
                  <a:srgbClr val="231F20"/>
                </a:solidFill>
                <a:latin typeface="Arial" panose="020B0604020202020204" pitchFamily="34" charset="0"/>
                <a:cs typeface="Arial"/>
              </a:rPr>
              <a:t>your</a:t>
            </a:r>
            <a:r>
              <a:rPr lang="en-US" sz="1800" spc="-41" dirty="0">
                <a:solidFill>
                  <a:srgbClr val="231F20"/>
                </a:solidFill>
                <a:latin typeface="Arial" panose="020B0604020202020204" pitchFamily="34" charset="0"/>
                <a:cs typeface="Arial"/>
              </a:rPr>
              <a:t> </a:t>
            </a:r>
            <a:r>
              <a:rPr lang="en-US" sz="1800" spc="-27" dirty="0">
                <a:solidFill>
                  <a:srgbClr val="231F20"/>
                </a:solidFill>
                <a:latin typeface="Arial" panose="020B0604020202020204" pitchFamily="34" charset="0"/>
                <a:cs typeface="Arial"/>
              </a:rPr>
              <a:t>team</a:t>
            </a:r>
            <a:r>
              <a:rPr lang="en-US" sz="1800" spc="-41" dirty="0">
                <a:solidFill>
                  <a:srgbClr val="231F20"/>
                </a:solidFill>
                <a:latin typeface="Arial" panose="020B0604020202020204" pitchFamily="34" charset="0"/>
                <a:cs typeface="Arial"/>
              </a:rPr>
              <a:t> </a:t>
            </a:r>
            <a:r>
              <a:rPr lang="en-US" sz="1800" spc="14" dirty="0">
                <a:solidFill>
                  <a:srgbClr val="231F20"/>
                </a:solidFill>
                <a:latin typeface="Arial" panose="020B0604020202020204" pitchFamily="34" charset="0"/>
                <a:cs typeface="Arial"/>
              </a:rPr>
              <a:t>to</a:t>
            </a:r>
            <a:r>
              <a:rPr lang="en-US" sz="1800" spc="-37" dirty="0">
                <a:solidFill>
                  <a:srgbClr val="231F20"/>
                </a:solidFill>
                <a:latin typeface="Arial" panose="020B0604020202020204" pitchFamily="34" charset="0"/>
                <a:cs typeface="Arial"/>
              </a:rPr>
              <a:t> </a:t>
            </a:r>
            <a:r>
              <a:rPr lang="en-US" sz="1800" spc="-17" dirty="0">
                <a:solidFill>
                  <a:srgbClr val="231F20"/>
                </a:solidFill>
                <a:latin typeface="Arial" panose="020B0604020202020204" pitchFamily="34" charset="0"/>
                <a:cs typeface="Arial"/>
              </a:rPr>
              <a:t>get</a:t>
            </a:r>
            <a:r>
              <a:rPr lang="en-US" sz="1800" spc="-41" dirty="0">
                <a:solidFill>
                  <a:srgbClr val="231F20"/>
                </a:solidFill>
                <a:latin typeface="Arial" panose="020B0604020202020204" pitchFamily="34" charset="0"/>
                <a:cs typeface="Arial"/>
              </a:rPr>
              <a:t> </a:t>
            </a:r>
            <a:r>
              <a:rPr lang="en-US" sz="1800" spc="-7" dirty="0">
                <a:solidFill>
                  <a:srgbClr val="231F20"/>
                </a:solidFill>
                <a:latin typeface="Arial" panose="020B0604020202020204" pitchFamily="34" charset="0"/>
                <a:cs typeface="Arial"/>
              </a:rPr>
              <a:t>the</a:t>
            </a:r>
            <a:r>
              <a:rPr lang="en-US" sz="1800" spc="-41" dirty="0">
                <a:solidFill>
                  <a:srgbClr val="231F20"/>
                </a:solidFill>
                <a:latin typeface="Arial" panose="020B0604020202020204" pitchFamily="34" charset="0"/>
                <a:cs typeface="Arial"/>
              </a:rPr>
              <a:t> </a:t>
            </a:r>
            <a:r>
              <a:rPr lang="en-US" sz="1800" spc="-14" dirty="0">
                <a:solidFill>
                  <a:srgbClr val="231F20"/>
                </a:solidFill>
                <a:latin typeface="Arial" panose="020B0604020202020204" pitchFamily="34" charset="0"/>
                <a:cs typeface="Arial"/>
              </a:rPr>
              <a:t>job</a:t>
            </a:r>
            <a:r>
              <a:rPr lang="en-US" sz="1800" spc="-41" dirty="0">
                <a:solidFill>
                  <a:srgbClr val="231F20"/>
                </a:solidFill>
                <a:latin typeface="Arial" panose="020B0604020202020204" pitchFamily="34" charset="0"/>
                <a:cs typeface="Arial"/>
              </a:rPr>
              <a:t> </a:t>
            </a:r>
            <a:r>
              <a:rPr lang="en-US" sz="1800" spc="-24" dirty="0">
                <a:solidFill>
                  <a:srgbClr val="231F20"/>
                </a:solidFill>
                <a:latin typeface="Arial" panose="020B0604020202020204" pitchFamily="34" charset="0"/>
                <a:cs typeface="Arial"/>
              </a:rPr>
              <a:t>done</a:t>
            </a:r>
            <a:r>
              <a:rPr lang="en-US" sz="1800" spc="-24" dirty="0" smtClean="0">
                <a:solidFill>
                  <a:srgbClr val="231F20"/>
                </a:solidFill>
                <a:latin typeface="Arial" panose="020B0604020202020204" pitchFamily="34" charset="0"/>
                <a:cs typeface="Arial"/>
              </a:rPr>
              <a:t>!</a:t>
            </a:r>
          </a:p>
        </p:txBody>
      </p:sp>
      <p:pic>
        <p:nvPicPr>
          <p:cNvPr id="26" name="Picture Placeholder 25"/>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t="157" b="157"/>
          <a:stretch>
            <a:fillRect/>
          </a:stretch>
        </p:blipFill>
        <p:spPr/>
      </p:pic>
    </p:spTree>
    <p:custDataLst>
      <p:tags r:id="rId1"/>
    </p:custDataLst>
    <p:extLst>
      <p:ext uri="{BB962C8B-B14F-4D97-AF65-F5344CB8AC3E}">
        <p14:creationId xmlns:p14="http://schemas.microsoft.com/office/powerpoint/2010/main" val="2407140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0"/>
            <a:ext cx="12192000" cy="6858000"/>
          </a:xfrm>
          <a:prstGeom prst="rect">
            <a:avLst/>
          </a:prstGeom>
          <a:solidFill>
            <a:srgbClr val="DC44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38354" y="1112808"/>
            <a:ext cx="3692105" cy="1754326"/>
          </a:xfrm>
          <a:prstGeom prst="rect">
            <a:avLst/>
          </a:prstGeom>
          <a:noFill/>
        </p:spPr>
        <p:txBody>
          <a:bodyPr wrap="square" rtlCol="0">
            <a:spAutoFit/>
          </a:bodyPr>
          <a:lstStyle/>
          <a:p>
            <a:r>
              <a:rPr lang="en-US" sz="3600" dirty="0" smtClean="0">
                <a:solidFill>
                  <a:schemeClr val="bg1"/>
                </a:solidFill>
                <a:latin typeface="Arial" panose="020B0604020202020204" pitchFamily="34" charset="0"/>
              </a:rPr>
              <a:t>Foundations </a:t>
            </a:r>
            <a:br>
              <a:rPr lang="en-US" sz="3600" dirty="0" smtClean="0">
                <a:solidFill>
                  <a:schemeClr val="bg1"/>
                </a:solidFill>
                <a:latin typeface="Arial" panose="020B0604020202020204" pitchFamily="34" charset="0"/>
              </a:rPr>
            </a:br>
            <a:r>
              <a:rPr lang="en-US" sz="3600" dirty="0" smtClean="0">
                <a:solidFill>
                  <a:schemeClr val="bg1"/>
                </a:solidFill>
                <a:latin typeface="Arial" panose="020B0604020202020204" pitchFamily="34" charset="0"/>
              </a:rPr>
              <a:t>of Successful</a:t>
            </a:r>
          </a:p>
          <a:p>
            <a:r>
              <a:rPr lang="en-US" sz="3600" dirty="0" smtClean="0">
                <a:solidFill>
                  <a:schemeClr val="bg1"/>
                </a:solidFill>
                <a:latin typeface="Arial" panose="020B0604020202020204" pitchFamily="34" charset="0"/>
              </a:rPr>
              <a:t>Communication</a:t>
            </a:r>
            <a:endParaRPr lang="en-US" sz="3600" dirty="0">
              <a:solidFill>
                <a:schemeClr val="bg1"/>
              </a:solidFill>
              <a:latin typeface="Arial" panose="020B0604020202020204" pitchFamily="34" charset="0"/>
            </a:endParaRPr>
          </a:p>
        </p:txBody>
      </p:sp>
      <p:graphicFrame>
        <p:nvGraphicFramePr>
          <p:cNvPr id="19" name="Diagram 18"/>
          <p:cNvGraphicFramePr/>
          <p:nvPr>
            <p:extLst>
              <p:ext uri="{D42A27DB-BD31-4B8C-83A1-F6EECF244321}">
                <p14:modId xmlns:p14="http://schemas.microsoft.com/office/powerpoint/2010/main" val="3563365551"/>
              </p:ext>
            </p:extLst>
          </p:nvPr>
        </p:nvGraphicFramePr>
        <p:xfrm>
          <a:off x="2151216" y="98566"/>
          <a:ext cx="9684911" cy="6456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8265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7013355" y="6088045"/>
            <a:ext cx="67541" cy="55418"/>
          </a:xfrm>
          <a:custGeom>
            <a:avLst/>
            <a:gdLst/>
            <a:ahLst/>
            <a:cxnLst/>
            <a:rect l="l" t="t" r="r" b="b"/>
            <a:pathLst>
              <a:path w="99060" h="81279">
                <a:moveTo>
                  <a:pt x="96329" y="0"/>
                </a:moveTo>
                <a:lnTo>
                  <a:pt x="34329" y="21813"/>
                </a:lnTo>
                <a:lnTo>
                  <a:pt x="622" y="75260"/>
                </a:lnTo>
                <a:lnTo>
                  <a:pt x="0" y="77838"/>
                </a:lnTo>
                <a:lnTo>
                  <a:pt x="1600" y="80429"/>
                </a:lnTo>
                <a:lnTo>
                  <a:pt x="4559" y="81127"/>
                </a:lnTo>
                <a:lnTo>
                  <a:pt x="4927" y="81178"/>
                </a:lnTo>
                <a:lnTo>
                  <a:pt x="7467" y="81178"/>
                </a:lnTo>
                <a:lnTo>
                  <a:pt x="9436" y="79692"/>
                </a:lnTo>
                <a:lnTo>
                  <a:pt x="9956" y="77482"/>
                </a:lnTo>
                <a:lnTo>
                  <a:pt x="21351" y="50553"/>
                </a:lnTo>
                <a:lnTo>
                  <a:pt x="40366" y="29279"/>
                </a:lnTo>
                <a:lnTo>
                  <a:pt x="65163" y="15149"/>
                </a:lnTo>
                <a:lnTo>
                  <a:pt x="93903" y="9651"/>
                </a:lnTo>
                <a:lnTo>
                  <a:pt x="96558" y="9575"/>
                </a:lnTo>
                <a:lnTo>
                  <a:pt x="98653" y="7378"/>
                </a:lnTo>
                <a:lnTo>
                  <a:pt x="98539" y="2070"/>
                </a:lnTo>
                <a:lnTo>
                  <a:pt x="96329" y="0"/>
                </a:lnTo>
                <a:close/>
              </a:path>
            </a:pathLst>
          </a:custGeom>
          <a:solidFill>
            <a:srgbClr val="FFFFFF"/>
          </a:solidFill>
        </p:spPr>
        <p:txBody>
          <a:bodyPr wrap="square" lIns="0" tIns="0" rIns="0" bIns="0" rtlCol="0"/>
          <a:lstStyle/>
          <a:p>
            <a:endParaRPr sz="1227"/>
          </a:p>
        </p:txBody>
      </p:sp>
      <p:sp>
        <p:nvSpPr>
          <p:cNvPr id="7" name="object 7"/>
          <p:cNvSpPr/>
          <p:nvPr/>
        </p:nvSpPr>
        <p:spPr>
          <a:xfrm>
            <a:off x="7087303" y="6088878"/>
            <a:ext cx="36801" cy="21648"/>
          </a:xfrm>
          <a:custGeom>
            <a:avLst/>
            <a:gdLst/>
            <a:ahLst/>
            <a:cxnLst/>
            <a:rect l="l" t="t" r="r" b="b"/>
            <a:pathLst>
              <a:path w="53975" h="31750">
                <a:moveTo>
                  <a:pt x="3492" y="0"/>
                </a:moveTo>
                <a:lnTo>
                  <a:pt x="990" y="1752"/>
                </a:lnTo>
                <a:lnTo>
                  <a:pt x="0" y="6972"/>
                </a:lnTo>
                <a:lnTo>
                  <a:pt x="1701" y="9486"/>
                </a:lnTo>
                <a:lnTo>
                  <a:pt x="4305" y="9982"/>
                </a:lnTo>
                <a:lnTo>
                  <a:pt x="15485" y="12909"/>
                </a:lnTo>
                <a:lnTo>
                  <a:pt x="26165" y="17265"/>
                </a:lnTo>
                <a:lnTo>
                  <a:pt x="36202" y="22983"/>
                </a:lnTo>
                <a:lnTo>
                  <a:pt x="45453" y="29997"/>
                </a:lnTo>
                <a:lnTo>
                  <a:pt x="46354" y="30772"/>
                </a:lnTo>
                <a:lnTo>
                  <a:pt x="47472" y="31165"/>
                </a:lnTo>
                <a:lnTo>
                  <a:pt x="49936" y="31165"/>
                </a:lnTo>
                <a:lnTo>
                  <a:pt x="51269" y="30607"/>
                </a:lnTo>
                <a:lnTo>
                  <a:pt x="53962" y="27508"/>
                </a:lnTo>
                <a:lnTo>
                  <a:pt x="53746" y="24472"/>
                </a:lnTo>
                <a:lnTo>
                  <a:pt x="18524" y="3793"/>
                </a:lnTo>
                <a:lnTo>
                  <a:pt x="6121" y="558"/>
                </a:lnTo>
                <a:lnTo>
                  <a:pt x="3492" y="0"/>
                </a:lnTo>
                <a:close/>
              </a:path>
            </a:pathLst>
          </a:custGeom>
          <a:solidFill>
            <a:srgbClr val="FFFFFF"/>
          </a:solidFill>
        </p:spPr>
        <p:txBody>
          <a:bodyPr wrap="square" lIns="0" tIns="0" rIns="0" bIns="0" rtlCol="0"/>
          <a:lstStyle/>
          <a:p>
            <a:endParaRPr sz="1227"/>
          </a:p>
        </p:txBody>
      </p:sp>
      <p:sp>
        <p:nvSpPr>
          <p:cNvPr id="8" name="object 8"/>
          <p:cNvSpPr/>
          <p:nvPr/>
        </p:nvSpPr>
        <p:spPr>
          <a:xfrm>
            <a:off x="7045956" y="6315761"/>
            <a:ext cx="66242" cy="39831"/>
          </a:xfrm>
          <a:custGeom>
            <a:avLst/>
            <a:gdLst/>
            <a:ahLst/>
            <a:cxnLst/>
            <a:rect l="l" t="t" r="r" b="b"/>
            <a:pathLst>
              <a:path w="97154" h="58420">
                <a:moveTo>
                  <a:pt x="24142" y="40754"/>
                </a:moveTo>
                <a:lnTo>
                  <a:pt x="11696" y="40754"/>
                </a:lnTo>
                <a:lnTo>
                  <a:pt x="25438" y="57454"/>
                </a:lnTo>
                <a:lnTo>
                  <a:pt x="26796" y="58102"/>
                </a:lnTo>
                <a:lnTo>
                  <a:pt x="69964" y="58102"/>
                </a:lnTo>
                <a:lnTo>
                  <a:pt x="71323" y="57454"/>
                </a:lnTo>
                <a:lnTo>
                  <a:pt x="78700" y="48488"/>
                </a:lnTo>
                <a:lnTo>
                  <a:pt x="30505" y="48488"/>
                </a:lnTo>
                <a:lnTo>
                  <a:pt x="24142" y="40754"/>
                </a:lnTo>
                <a:close/>
              </a:path>
              <a:path w="97154" h="58420">
                <a:moveTo>
                  <a:pt x="85064" y="40754"/>
                </a:moveTo>
                <a:lnTo>
                  <a:pt x="72631" y="40754"/>
                </a:lnTo>
                <a:lnTo>
                  <a:pt x="66255" y="48488"/>
                </a:lnTo>
                <a:lnTo>
                  <a:pt x="78700" y="48488"/>
                </a:lnTo>
                <a:lnTo>
                  <a:pt x="85064" y="40754"/>
                </a:lnTo>
                <a:close/>
              </a:path>
              <a:path w="97154" h="58420">
                <a:moveTo>
                  <a:pt x="7454" y="0"/>
                </a:moveTo>
                <a:lnTo>
                  <a:pt x="2158" y="0"/>
                </a:lnTo>
                <a:lnTo>
                  <a:pt x="0" y="2159"/>
                </a:lnTo>
                <a:lnTo>
                  <a:pt x="0" y="38595"/>
                </a:lnTo>
                <a:lnTo>
                  <a:pt x="2158" y="40754"/>
                </a:lnTo>
                <a:lnTo>
                  <a:pt x="94614" y="40754"/>
                </a:lnTo>
                <a:lnTo>
                  <a:pt x="96761" y="38595"/>
                </a:lnTo>
                <a:lnTo>
                  <a:pt x="96761" y="31140"/>
                </a:lnTo>
                <a:lnTo>
                  <a:pt x="9613" y="31140"/>
                </a:lnTo>
                <a:lnTo>
                  <a:pt x="9613" y="2159"/>
                </a:lnTo>
                <a:lnTo>
                  <a:pt x="7454" y="0"/>
                </a:lnTo>
                <a:close/>
              </a:path>
              <a:path w="97154" h="58420">
                <a:moveTo>
                  <a:pt x="94614" y="10807"/>
                </a:moveTo>
                <a:lnTo>
                  <a:pt x="89306" y="10807"/>
                </a:lnTo>
                <a:lnTo>
                  <a:pt x="87160" y="12966"/>
                </a:lnTo>
                <a:lnTo>
                  <a:pt x="87160" y="31140"/>
                </a:lnTo>
                <a:lnTo>
                  <a:pt x="96761" y="31140"/>
                </a:lnTo>
                <a:lnTo>
                  <a:pt x="96761" y="12966"/>
                </a:lnTo>
                <a:lnTo>
                  <a:pt x="94614" y="10807"/>
                </a:lnTo>
                <a:close/>
              </a:path>
            </a:pathLst>
          </a:custGeom>
          <a:solidFill>
            <a:srgbClr val="FFFFFF"/>
          </a:solidFill>
        </p:spPr>
        <p:txBody>
          <a:bodyPr wrap="square" lIns="0" tIns="0" rIns="0" bIns="0" rtlCol="0"/>
          <a:lstStyle/>
          <a:p>
            <a:endParaRPr sz="1227"/>
          </a:p>
        </p:txBody>
      </p:sp>
      <p:sp>
        <p:nvSpPr>
          <p:cNvPr id="9" name="object 9"/>
          <p:cNvSpPr/>
          <p:nvPr/>
        </p:nvSpPr>
        <p:spPr>
          <a:xfrm>
            <a:off x="7075530" y="6025350"/>
            <a:ext cx="6927" cy="36801"/>
          </a:xfrm>
          <a:custGeom>
            <a:avLst/>
            <a:gdLst/>
            <a:ahLst/>
            <a:cxnLst/>
            <a:rect l="l" t="t" r="r" b="b"/>
            <a:pathLst>
              <a:path w="10160" h="53975">
                <a:moveTo>
                  <a:pt x="7454" y="0"/>
                </a:moveTo>
                <a:lnTo>
                  <a:pt x="2146" y="0"/>
                </a:lnTo>
                <a:lnTo>
                  <a:pt x="0" y="2158"/>
                </a:lnTo>
                <a:lnTo>
                  <a:pt x="0" y="51650"/>
                </a:lnTo>
                <a:lnTo>
                  <a:pt x="2146" y="53809"/>
                </a:lnTo>
                <a:lnTo>
                  <a:pt x="7454" y="53809"/>
                </a:lnTo>
                <a:lnTo>
                  <a:pt x="9601" y="51650"/>
                </a:lnTo>
                <a:lnTo>
                  <a:pt x="9601" y="2158"/>
                </a:lnTo>
                <a:lnTo>
                  <a:pt x="7454" y="0"/>
                </a:lnTo>
                <a:close/>
              </a:path>
            </a:pathLst>
          </a:custGeom>
          <a:solidFill>
            <a:srgbClr val="FFFFFF"/>
          </a:solidFill>
        </p:spPr>
        <p:txBody>
          <a:bodyPr wrap="square" lIns="0" tIns="0" rIns="0" bIns="0" rtlCol="0"/>
          <a:lstStyle/>
          <a:p>
            <a:endParaRPr sz="1227"/>
          </a:p>
        </p:txBody>
      </p:sp>
      <p:sp>
        <p:nvSpPr>
          <p:cNvPr id="10" name="object 10"/>
          <p:cNvSpPr/>
          <p:nvPr/>
        </p:nvSpPr>
        <p:spPr>
          <a:xfrm>
            <a:off x="7032286" y="6032498"/>
            <a:ext cx="17750" cy="35502"/>
          </a:xfrm>
          <a:custGeom>
            <a:avLst/>
            <a:gdLst/>
            <a:ahLst/>
            <a:cxnLst/>
            <a:rect l="l" t="t" r="r" b="b"/>
            <a:pathLst>
              <a:path w="26035" h="52070">
                <a:moveTo>
                  <a:pt x="6261" y="0"/>
                </a:moveTo>
                <a:lnTo>
                  <a:pt x="1282" y="1790"/>
                </a:lnTo>
                <a:lnTo>
                  <a:pt x="0" y="4533"/>
                </a:lnTo>
                <a:lnTo>
                  <a:pt x="16725" y="50495"/>
                </a:lnTo>
                <a:lnTo>
                  <a:pt x="18567" y="51688"/>
                </a:lnTo>
                <a:lnTo>
                  <a:pt x="21069" y="51688"/>
                </a:lnTo>
                <a:lnTo>
                  <a:pt x="21628" y="51612"/>
                </a:lnTo>
                <a:lnTo>
                  <a:pt x="24669" y="50495"/>
                </a:lnTo>
                <a:lnTo>
                  <a:pt x="25946" y="47751"/>
                </a:lnTo>
                <a:lnTo>
                  <a:pt x="9029" y="1257"/>
                </a:lnTo>
                <a:lnTo>
                  <a:pt x="6261" y="0"/>
                </a:lnTo>
                <a:close/>
              </a:path>
            </a:pathLst>
          </a:custGeom>
          <a:solidFill>
            <a:srgbClr val="FFFFFF"/>
          </a:solidFill>
        </p:spPr>
        <p:txBody>
          <a:bodyPr wrap="square" lIns="0" tIns="0" rIns="0" bIns="0" rtlCol="0"/>
          <a:lstStyle/>
          <a:p>
            <a:endParaRPr sz="1227"/>
          </a:p>
        </p:txBody>
      </p:sp>
      <p:sp>
        <p:nvSpPr>
          <p:cNvPr id="11" name="object 11"/>
          <p:cNvSpPr/>
          <p:nvPr/>
        </p:nvSpPr>
        <p:spPr>
          <a:xfrm>
            <a:off x="6994651" y="6054245"/>
            <a:ext cx="26843" cy="30307"/>
          </a:xfrm>
          <a:custGeom>
            <a:avLst/>
            <a:gdLst/>
            <a:ahLst/>
            <a:cxnLst/>
            <a:rect l="l" t="t" r="r" b="b"/>
            <a:pathLst>
              <a:path w="39370" h="44450">
                <a:moveTo>
                  <a:pt x="4330" y="0"/>
                </a:moveTo>
                <a:lnTo>
                  <a:pt x="266" y="3416"/>
                </a:lnTo>
                <a:lnTo>
                  <a:pt x="0" y="6438"/>
                </a:lnTo>
                <a:lnTo>
                  <a:pt x="31076" y="43472"/>
                </a:lnTo>
                <a:lnTo>
                  <a:pt x="32435" y="44056"/>
                </a:lnTo>
                <a:lnTo>
                  <a:pt x="34899" y="44056"/>
                </a:lnTo>
                <a:lnTo>
                  <a:pt x="35991" y="43688"/>
                </a:lnTo>
                <a:lnTo>
                  <a:pt x="38925" y="41224"/>
                </a:lnTo>
                <a:lnTo>
                  <a:pt x="39192" y="38188"/>
                </a:lnTo>
                <a:lnTo>
                  <a:pt x="7366" y="266"/>
                </a:lnTo>
                <a:lnTo>
                  <a:pt x="4330" y="0"/>
                </a:lnTo>
                <a:close/>
              </a:path>
            </a:pathLst>
          </a:custGeom>
          <a:solidFill>
            <a:srgbClr val="FFFFFF"/>
          </a:solidFill>
        </p:spPr>
        <p:txBody>
          <a:bodyPr wrap="square" lIns="0" tIns="0" rIns="0" bIns="0" rtlCol="0"/>
          <a:lstStyle/>
          <a:p>
            <a:endParaRPr sz="1227"/>
          </a:p>
        </p:txBody>
      </p:sp>
      <p:sp>
        <p:nvSpPr>
          <p:cNvPr id="12" name="object 12"/>
          <p:cNvSpPr/>
          <p:nvPr/>
        </p:nvSpPr>
        <p:spPr>
          <a:xfrm>
            <a:off x="6966634" y="6087487"/>
            <a:ext cx="33770" cy="22080"/>
          </a:xfrm>
          <a:custGeom>
            <a:avLst/>
            <a:gdLst/>
            <a:ahLst/>
            <a:cxnLst/>
            <a:rect l="l" t="t" r="r" b="b"/>
            <a:pathLst>
              <a:path w="49529" h="32384">
                <a:moveTo>
                  <a:pt x="5600" y="0"/>
                </a:moveTo>
                <a:lnTo>
                  <a:pt x="2654" y="787"/>
                </a:lnTo>
                <a:lnTo>
                  <a:pt x="0" y="5372"/>
                </a:lnTo>
                <a:lnTo>
                  <a:pt x="787" y="8318"/>
                </a:lnTo>
                <a:lnTo>
                  <a:pt x="42087" y="32156"/>
                </a:lnTo>
                <a:lnTo>
                  <a:pt x="42913" y="32372"/>
                </a:lnTo>
                <a:lnTo>
                  <a:pt x="45389" y="32372"/>
                </a:lnTo>
                <a:lnTo>
                  <a:pt x="47015" y="31508"/>
                </a:lnTo>
                <a:lnTo>
                  <a:pt x="49225" y="27673"/>
                </a:lnTo>
                <a:lnTo>
                  <a:pt x="48437" y="24726"/>
                </a:lnTo>
                <a:lnTo>
                  <a:pt x="5600" y="0"/>
                </a:lnTo>
                <a:close/>
              </a:path>
            </a:pathLst>
          </a:custGeom>
          <a:solidFill>
            <a:srgbClr val="FFFFFF"/>
          </a:solidFill>
        </p:spPr>
        <p:txBody>
          <a:bodyPr wrap="square" lIns="0" tIns="0" rIns="0" bIns="0" rtlCol="0"/>
          <a:lstStyle/>
          <a:p>
            <a:endParaRPr sz="1227"/>
          </a:p>
        </p:txBody>
      </p:sp>
      <p:sp>
        <p:nvSpPr>
          <p:cNvPr id="13" name="object 13"/>
          <p:cNvSpPr/>
          <p:nvPr/>
        </p:nvSpPr>
        <p:spPr>
          <a:xfrm>
            <a:off x="6951960" y="6128544"/>
            <a:ext cx="36801" cy="12123"/>
          </a:xfrm>
          <a:custGeom>
            <a:avLst/>
            <a:gdLst/>
            <a:ahLst/>
            <a:cxnLst/>
            <a:rect l="l" t="t" r="r" b="b"/>
            <a:pathLst>
              <a:path w="53975" h="17779">
                <a:moveTo>
                  <a:pt x="3416" y="0"/>
                </a:moveTo>
                <a:lnTo>
                  <a:pt x="927" y="1752"/>
                </a:lnTo>
                <a:lnTo>
                  <a:pt x="0" y="6972"/>
                </a:lnTo>
                <a:lnTo>
                  <a:pt x="1752" y="9474"/>
                </a:lnTo>
                <a:lnTo>
                  <a:pt x="48158" y="17640"/>
                </a:lnTo>
                <a:lnTo>
                  <a:pt x="48437" y="17665"/>
                </a:lnTo>
                <a:lnTo>
                  <a:pt x="51003" y="17665"/>
                </a:lnTo>
                <a:lnTo>
                  <a:pt x="53022" y="16027"/>
                </a:lnTo>
                <a:lnTo>
                  <a:pt x="53898" y="11099"/>
                </a:lnTo>
                <a:lnTo>
                  <a:pt x="52158" y="8597"/>
                </a:lnTo>
                <a:lnTo>
                  <a:pt x="3416" y="0"/>
                </a:lnTo>
                <a:close/>
              </a:path>
            </a:pathLst>
          </a:custGeom>
          <a:solidFill>
            <a:srgbClr val="FFFFFF"/>
          </a:solidFill>
        </p:spPr>
        <p:txBody>
          <a:bodyPr wrap="square" lIns="0" tIns="0" rIns="0" bIns="0" rtlCol="0"/>
          <a:lstStyle/>
          <a:p>
            <a:endParaRPr sz="1227"/>
          </a:p>
        </p:txBody>
      </p:sp>
      <p:sp>
        <p:nvSpPr>
          <p:cNvPr id="14" name="object 14"/>
          <p:cNvSpPr/>
          <p:nvPr/>
        </p:nvSpPr>
        <p:spPr>
          <a:xfrm>
            <a:off x="7168901" y="6128553"/>
            <a:ext cx="36801" cy="12123"/>
          </a:xfrm>
          <a:custGeom>
            <a:avLst/>
            <a:gdLst/>
            <a:ahLst/>
            <a:cxnLst/>
            <a:rect l="l" t="t" r="r" b="b"/>
            <a:pathLst>
              <a:path w="53975" h="17779">
                <a:moveTo>
                  <a:pt x="50495" y="0"/>
                </a:moveTo>
                <a:lnTo>
                  <a:pt x="1739" y="8572"/>
                </a:lnTo>
                <a:lnTo>
                  <a:pt x="0" y="11074"/>
                </a:lnTo>
                <a:lnTo>
                  <a:pt x="863" y="16014"/>
                </a:lnTo>
                <a:lnTo>
                  <a:pt x="2895" y="17653"/>
                </a:lnTo>
                <a:lnTo>
                  <a:pt x="5461" y="17653"/>
                </a:lnTo>
                <a:lnTo>
                  <a:pt x="6019" y="17589"/>
                </a:lnTo>
                <a:lnTo>
                  <a:pt x="52146" y="9448"/>
                </a:lnTo>
                <a:lnTo>
                  <a:pt x="53886" y="6959"/>
                </a:lnTo>
                <a:lnTo>
                  <a:pt x="52971" y="1739"/>
                </a:lnTo>
                <a:lnTo>
                  <a:pt x="50495" y="0"/>
                </a:lnTo>
                <a:close/>
              </a:path>
            </a:pathLst>
          </a:custGeom>
          <a:solidFill>
            <a:srgbClr val="FFFFFF"/>
          </a:solidFill>
        </p:spPr>
        <p:txBody>
          <a:bodyPr wrap="square" lIns="0" tIns="0" rIns="0" bIns="0" rtlCol="0"/>
          <a:lstStyle/>
          <a:p>
            <a:endParaRPr sz="1227"/>
          </a:p>
        </p:txBody>
      </p:sp>
      <p:sp>
        <p:nvSpPr>
          <p:cNvPr id="15" name="object 15"/>
          <p:cNvSpPr/>
          <p:nvPr/>
        </p:nvSpPr>
        <p:spPr>
          <a:xfrm>
            <a:off x="7157410" y="6087486"/>
            <a:ext cx="33770" cy="22080"/>
          </a:xfrm>
          <a:custGeom>
            <a:avLst/>
            <a:gdLst/>
            <a:ahLst/>
            <a:cxnLst/>
            <a:rect l="l" t="t" r="r" b="b"/>
            <a:pathLst>
              <a:path w="49529" h="32384">
                <a:moveTo>
                  <a:pt x="43637" y="0"/>
                </a:moveTo>
                <a:lnTo>
                  <a:pt x="787" y="24739"/>
                </a:lnTo>
                <a:lnTo>
                  <a:pt x="0" y="27673"/>
                </a:lnTo>
                <a:lnTo>
                  <a:pt x="2209" y="31521"/>
                </a:lnTo>
                <a:lnTo>
                  <a:pt x="3822" y="32372"/>
                </a:lnTo>
                <a:lnTo>
                  <a:pt x="6299" y="32372"/>
                </a:lnTo>
                <a:lnTo>
                  <a:pt x="7124" y="32169"/>
                </a:lnTo>
                <a:lnTo>
                  <a:pt x="48425" y="8318"/>
                </a:lnTo>
                <a:lnTo>
                  <a:pt x="49225" y="5372"/>
                </a:lnTo>
                <a:lnTo>
                  <a:pt x="46570" y="800"/>
                </a:lnTo>
                <a:lnTo>
                  <a:pt x="43637" y="0"/>
                </a:lnTo>
                <a:close/>
              </a:path>
            </a:pathLst>
          </a:custGeom>
          <a:solidFill>
            <a:srgbClr val="FFFFFF"/>
          </a:solidFill>
        </p:spPr>
        <p:txBody>
          <a:bodyPr wrap="square" lIns="0" tIns="0" rIns="0" bIns="0" rtlCol="0"/>
          <a:lstStyle/>
          <a:p>
            <a:endParaRPr sz="1227"/>
          </a:p>
        </p:txBody>
      </p:sp>
      <p:sp>
        <p:nvSpPr>
          <p:cNvPr id="16" name="object 16"/>
          <p:cNvSpPr/>
          <p:nvPr/>
        </p:nvSpPr>
        <p:spPr>
          <a:xfrm>
            <a:off x="7136240" y="6054246"/>
            <a:ext cx="26843" cy="30307"/>
          </a:xfrm>
          <a:custGeom>
            <a:avLst/>
            <a:gdLst/>
            <a:ahLst/>
            <a:cxnLst/>
            <a:rect l="l" t="t" r="r" b="b"/>
            <a:pathLst>
              <a:path w="39370" h="44450">
                <a:moveTo>
                  <a:pt x="34861" y="0"/>
                </a:moveTo>
                <a:lnTo>
                  <a:pt x="31826" y="254"/>
                </a:lnTo>
                <a:lnTo>
                  <a:pt x="0" y="38188"/>
                </a:lnTo>
                <a:lnTo>
                  <a:pt x="266" y="41224"/>
                </a:lnTo>
                <a:lnTo>
                  <a:pt x="3200" y="43675"/>
                </a:lnTo>
                <a:lnTo>
                  <a:pt x="4292" y="44043"/>
                </a:lnTo>
                <a:lnTo>
                  <a:pt x="6756" y="44043"/>
                </a:lnTo>
                <a:lnTo>
                  <a:pt x="8102" y="43472"/>
                </a:lnTo>
                <a:lnTo>
                  <a:pt x="39179" y="6438"/>
                </a:lnTo>
                <a:lnTo>
                  <a:pt x="38912" y="3416"/>
                </a:lnTo>
                <a:lnTo>
                  <a:pt x="34861" y="0"/>
                </a:lnTo>
                <a:close/>
              </a:path>
            </a:pathLst>
          </a:custGeom>
          <a:solidFill>
            <a:srgbClr val="FFFFFF"/>
          </a:solidFill>
        </p:spPr>
        <p:txBody>
          <a:bodyPr wrap="square" lIns="0" tIns="0" rIns="0" bIns="0" rtlCol="0"/>
          <a:lstStyle/>
          <a:p>
            <a:endParaRPr sz="1227"/>
          </a:p>
        </p:txBody>
      </p:sp>
      <p:sp>
        <p:nvSpPr>
          <p:cNvPr id="17" name="object 17"/>
          <p:cNvSpPr/>
          <p:nvPr/>
        </p:nvSpPr>
        <p:spPr>
          <a:xfrm>
            <a:off x="7107630" y="6032494"/>
            <a:ext cx="17750" cy="35502"/>
          </a:xfrm>
          <a:custGeom>
            <a:avLst/>
            <a:gdLst/>
            <a:ahLst/>
            <a:cxnLst/>
            <a:rect l="l" t="t" r="r" b="b"/>
            <a:pathLst>
              <a:path w="26035" h="52070">
                <a:moveTo>
                  <a:pt x="19672" y="0"/>
                </a:moveTo>
                <a:lnTo>
                  <a:pt x="16916" y="1270"/>
                </a:lnTo>
                <a:lnTo>
                  <a:pt x="0" y="47752"/>
                </a:lnTo>
                <a:lnTo>
                  <a:pt x="1295" y="50507"/>
                </a:lnTo>
                <a:lnTo>
                  <a:pt x="4318" y="51612"/>
                </a:lnTo>
                <a:lnTo>
                  <a:pt x="4876" y="51701"/>
                </a:lnTo>
                <a:lnTo>
                  <a:pt x="7391" y="51701"/>
                </a:lnTo>
                <a:lnTo>
                  <a:pt x="9232" y="50495"/>
                </a:lnTo>
                <a:lnTo>
                  <a:pt x="25946" y="4546"/>
                </a:lnTo>
                <a:lnTo>
                  <a:pt x="24663" y="1790"/>
                </a:lnTo>
                <a:lnTo>
                  <a:pt x="19672" y="0"/>
                </a:lnTo>
                <a:close/>
              </a:path>
            </a:pathLst>
          </a:custGeom>
          <a:solidFill>
            <a:srgbClr val="FFFFFF"/>
          </a:solidFill>
        </p:spPr>
        <p:txBody>
          <a:bodyPr wrap="square" lIns="0" tIns="0" rIns="0" bIns="0" rtlCol="0"/>
          <a:lstStyle/>
          <a:p>
            <a:endParaRPr sz="1227"/>
          </a:p>
        </p:txBody>
      </p:sp>
      <p:sp>
        <p:nvSpPr>
          <p:cNvPr id="18" name="object 18"/>
          <p:cNvSpPr/>
          <p:nvPr/>
        </p:nvSpPr>
        <p:spPr>
          <a:xfrm>
            <a:off x="6996854" y="6071888"/>
            <a:ext cx="164090" cy="255010"/>
          </a:xfrm>
          <a:custGeom>
            <a:avLst/>
            <a:gdLst/>
            <a:ahLst/>
            <a:cxnLst/>
            <a:rect l="l" t="t" r="r" b="b"/>
            <a:pathLst>
              <a:path w="240664" h="374015">
                <a:moveTo>
                  <a:pt x="168782" y="318935"/>
                </a:moveTo>
                <a:lnTo>
                  <a:pt x="159169" y="318935"/>
                </a:lnTo>
                <a:lnTo>
                  <a:pt x="159169" y="353326"/>
                </a:lnTo>
                <a:lnTo>
                  <a:pt x="94589" y="364896"/>
                </a:lnTo>
                <a:lnTo>
                  <a:pt x="92849" y="367398"/>
                </a:lnTo>
                <a:lnTo>
                  <a:pt x="93738" y="372325"/>
                </a:lnTo>
                <a:lnTo>
                  <a:pt x="95757" y="373951"/>
                </a:lnTo>
                <a:lnTo>
                  <a:pt x="98602" y="373938"/>
                </a:lnTo>
                <a:lnTo>
                  <a:pt x="167106" y="361657"/>
                </a:lnTo>
                <a:lnTo>
                  <a:pt x="168782" y="359676"/>
                </a:lnTo>
                <a:lnTo>
                  <a:pt x="168782" y="318935"/>
                </a:lnTo>
                <a:close/>
              </a:path>
              <a:path w="240664" h="374015">
                <a:moveTo>
                  <a:pt x="120294" y="0"/>
                </a:moveTo>
                <a:lnTo>
                  <a:pt x="73514" y="9468"/>
                </a:lnTo>
                <a:lnTo>
                  <a:pt x="35272" y="35272"/>
                </a:lnTo>
                <a:lnTo>
                  <a:pt x="9468" y="73514"/>
                </a:lnTo>
                <a:lnTo>
                  <a:pt x="0" y="120294"/>
                </a:lnTo>
                <a:lnTo>
                  <a:pt x="546" y="131848"/>
                </a:lnTo>
                <a:lnTo>
                  <a:pt x="55956" y="295109"/>
                </a:lnTo>
                <a:lnTo>
                  <a:pt x="72021" y="316979"/>
                </a:lnTo>
                <a:lnTo>
                  <a:pt x="72021" y="347967"/>
                </a:lnTo>
                <a:lnTo>
                  <a:pt x="72643" y="349313"/>
                </a:lnTo>
                <a:lnTo>
                  <a:pt x="74612" y="350964"/>
                </a:lnTo>
                <a:lnTo>
                  <a:pt x="75704" y="351358"/>
                </a:lnTo>
                <a:lnTo>
                  <a:pt x="77101" y="351358"/>
                </a:lnTo>
                <a:lnTo>
                  <a:pt x="77673" y="351281"/>
                </a:lnTo>
                <a:lnTo>
                  <a:pt x="136122" y="340804"/>
                </a:lnTo>
                <a:lnTo>
                  <a:pt x="81622" y="340804"/>
                </a:lnTo>
                <a:lnTo>
                  <a:pt x="81622" y="318947"/>
                </a:lnTo>
                <a:lnTo>
                  <a:pt x="159169" y="318935"/>
                </a:lnTo>
                <a:lnTo>
                  <a:pt x="168782" y="318935"/>
                </a:lnTo>
                <a:lnTo>
                  <a:pt x="168782" y="316903"/>
                </a:lnTo>
                <a:lnTo>
                  <a:pt x="173836" y="313865"/>
                </a:lnTo>
                <a:lnTo>
                  <a:pt x="177705" y="309549"/>
                </a:lnTo>
                <a:lnTo>
                  <a:pt x="75653" y="309549"/>
                </a:lnTo>
                <a:lnTo>
                  <a:pt x="71996" y="308419"/>
                </a:lnTo>
                <a:lnTo>
                  <a:pt x="67462" y="298056"/>
                </a:lnTo>
                <a:lnTo>
                  <a:pt x="183437" y="298056"/>
                </a:lnTo>
                <a:lnTo>
                  <a:pt x="184721" y="294881"/>
                </a:lnTo>
                <a:lnTo>
                  <a:pt x="187065" y="288442"/>
                </a:lnTo>
                <a:lnTo>
                  <a:pt x="63741" y="288442"/>
                </a:lnTo>
                <a:lnTo>
                  <a:pt x="20040" y="168363"/>
                </a:lnTo>
                <a:lnTo>
                  <a:pt x="71005" y="168363"/>
                </a:lnTo>
                <a:lnTo>
                  <a:pt x="73151" y="166217"/>
                </a:lnTo>
                <a:lnTo>
                  <a:pt x="73151" y="160908"/>
                </a:lnTo>
                <a:lnTo>
                  <a:pt x="71005" y="158762"/>
                </a:lnTo>
                <a:lnTo>
                  <a:pt x="16586" y="158762"/>
                </a:lnTo>
                <a:lnTo>
                  <a:pt x="13573" y="149431"/>
                </a:lnTo>
                <a:lnTo>
                  <a:pt x="11390" y="139895"/>
                </a:lnTo>
                <a:lnTo>
                  <a:pt x="10062" y="130175"/>
                </a:lnTo>
                <a:lnTo>
                  <a:pt x="9613" y="120294"/>
                </a:lnTo>
                <a:lnTo>
                  <a:pt x="18324" y="77248"/>
                </a:lnTo>
                <a:lnTo>
                  <a:pt x="42065" y="42059"/>
                </a:lnTo>
                <a:lnTo>
                  <a:pt x="77250" y="18313"/>
                </a:lnTo>
                <a:lnTo>
                  <a:pt x="120294" y="9601"/>
                </a:lnTo>
                <a:lnTo>
                  <a:pt x="167273" y="9601"/>
                </a:lnTo>
                <a:lnTo>
                  <a:pt x="167076" y="9468"/>
                </a:lnTo>
                <a:lnTo>
                  <a:pt x="120294" y="0"/>
                </a:lnTo>
                <a:close/>
              </a:path>
              <a:path w="240664" h="374015">
                <a:moveTo>
                  <a:pt x="144030" y="329641"/>
                </a:moveTo>
                <a:lnTo>
                  <a:pt x="81622" y="340804"/>
                </a:lnTo>
                <a:lnTo>
                  <a:pt x="136122" y="340804"/>
                </a:lnTo>
                <a:lnTo>
                  <a:pt x="145757" y="339077"/>
                </a:lnTo>
                <a:lnTo>
                  <a:pt x="147497" y="336588"/>
                </a:lnTo>
                <a:lnTo>
                  <a:pt x="146557" y="331355"/>
                </a:lnTo>
                <a:lnTo>
                  <a:pt x="144030" y="329641"/>
                </a:lnTo>
                <a:close/>
              </a:path>
              <a:path w="240664" h="374015">
                <a:moveTo>
                  <a:pt x="159000" y="318947"/>
                </a:moveTo>
                <a:lnTo>
                  <a:pt x="81622" y="318947"/>
                </a:lnTo>
                <a:lnTo>
                  <a:pt x="84366" y="319150"/>
                </a:lnTo>
                <a:lnTo>
                  <a:pt x="156298" y="319150"/>
                </a:lnTo>
                <a:lnTo>
                  <a:pt x="159000" y="318947"/>
                </a:lnTo>
                <a:close/>
              </a:path>
              <a:path w="240664" h="374015">
                <a:moveTo>
                  <a:pt x="183437" y="298056"/>
                </a:moveTo>
                <a:lnTo>
                  <a:pt x="173126" y="298056"/>
                </a:lnTo>
                <a:lnTo>
                  <a:pt x="168605" y="308419"/>
                </a:lnTo>
                <a:lnTo>
                  <a:pt x="164947" y="309549"/>
                </a:lnTo>
                <a:lnTo>
                  <a:pt x="177705" y="309549"/>
                </a:lnTo>
                <a:lnTo>
                  <a:pt x="177919" y="309311"/>
                </a:lnTo>
                <a:lnTo>
                  <a:pt x="181418" y="303047"/>
                </a:lnTo>
                <a:lnTo>
                  <a:pt x="183437" y="298056"/>
                </a:lnTo>
                <a:close/>
              </a:path>
              <a:path w="240664" h="374015">
                <a:moveTo>
                  <a:pt x="58407" y="188810"/>
                </a:moveTo>
                <a:lnTo>
                  <a:pt x="53238" y="190030"/>
                </a:lnTo>
                <a:lnTo>
                  <a:pt x="51638" y="192620"/>
                </a:lnTo>
                <a:lnTo>
                  <a:pt x="52260" y="195198"/>
                </a:lnTo>
                <a:lnTo>
                  <a:pt x="74282" y="288442"/>
                </a:lnTo>
                <a:lnTo>
                  <a:pt x="84150" y="288442"/>
                </a:lnTo>
                <a:lnTo>
                  <a:pt x="60998" y="190411"/>
                </a:lnTo>
                <a:lnTo>
                  <a:pt x="58407" y="188810"/>
                </a:lnTo>
                <a:close/>
              </a:path>
              <a:path w="240664" h="374015">
                <a:moveTo>
                  <a:pt x="90881" y="189052"/>
                </a:moveTo>
                <a:lnTo>
                  <a:pt x="88264" y="189318"/>
                </a:lnTo>
                <a:lnTo>
                  <a:pt x="85623" y="189623"/>
                </a:lnTo>
                <a:lnTo>
                  <a:pt x="83731" y="192011"/>
                </a:lnTo>
                <a:lnTo>
                  <a:pt x="94932" y="288442"/>
                </a:lnTo>
                <a:lnTo>
                  <a:pt x="104597" y="288442"/>
                </a:lnTo>
                <a:lnTo>
                  <a:pt x="93281" y="190906"/>
                </a:lnTo>
                <a:lnTo>
                  <a:pt x="90881" y="189052"/>
                </a:lnTo>
                <a:close/>
              </a:path>
              <a:path w="240664" h="374015">
                <a:moveTo>
                  <a:pt x="122948" y="189293"/>
                </a:moveTo>
                <a:lnTo>
                  <a:pt x="117640" y="189293"/>
                </a:lnTo>
                <a:lnTo>
                  <a:pt x="115493" y="191439"/>
                </a:lnTo>
                <a:lnTo>
                  <a:pt x="115493" y="288442"/>
                </a:lnTo>
                <a:lnTo>
                  <a:pt x="125094" y="288442"/>
                </a:lnTo>
                <a:lnTo>
                  <a:pt x="125094" y="191439"/>
                </a:lnTo>
                <a:lnTo>
                  <a:pt x="122948" y="189293"/>
                </a:lnTo>
                <a:close/>
              </a:path>
              <a:path w="240664" h="374015">
                <a:moveTo>
                  <a:pt x="149682" y="189064"/>
                </a:moveTo>
                <a:lnTo>
                  <a:pt x="147319" y="190906"/>
                </a:lnTo>
                <a:lnTo>
                  <a:pt x="135991" y="288442"/>
                </a:lnTo>
                <a:lnTo>
                  <a:pt x="145656" y="288442"/>
                </a:lnTo>
                <a:lnTo>
                  <a:pt x="156857" y="192011"/>
                </a:lnTo>
                <a:lnTo>
                  <a:pt x="154978" y="189623"/>
                </a:lnTo>
                <a:lnTo>
                  <a:pt x="152336" y="189318"/>
                </a:lnTo>
                <a:lnTo>
                  <a:pt x="149682" y="189064"/>
                </a:lnTo>
                <a:close/>
              </a:path>
              <a:path w="240664" h="374015">
                <a:moveTo>
                  <a:pt x="182181" y="188823"/>
                </a:moveTo>
                <a:lnTo>
                  <a:pt x="179590" y="190411"/>
                </a:lnTo>
                <a:lnTo>
                  <a:pt x="156438" y="288442"/>
                </a:lnTo>
                <a:lnTo>
                  <a:pt x="166306" y="288442"/>
                </a:lnTo>
                <a:lnTo>
                  <a:pt x="188328" y="195198"/>
                </a:lnTo>
                <a:lnTo>
                  <a:pt x="188950" y="192620"/>
                </a:lnTo>
                <a:lnTo>
                  <a:pt x="187350" y="190030"/>
                </a:lnTo>
                <a:lnTo>
                  <a:pt x="182181" y="188823"/>
                </a:lnTo>
                <a:close/>
              </a:path>
              <a:path w="240664" h="374015">
                <a:moveTo>
                  <a:pt x="167273" y="9601"/>
                </a:moveTo>
                <a:lnTo>
                  <a:pt x="120294" y="9601"/>
                </a:lnTo>
                <a:lnTo>
                  <a:pt x="163339" y="18313"/>
                </a:lnTo>
                <a:lnTo>
                  <a:pt x="198529" y="42059"/>
                </a:lnTo>
                <a:lnTo>
                  <a:pt x="222275" y="77248"/>
                </a:lnTo>
                <a:lnTo>
                  <a:pt x="230987" y="120294"/>
                </a:lnTo>
                <a:lnTo>
                  <a:pt x="230539" y="130175"/>
                </a:lnTo>
                <a:lnTo>
                  <a:pt x="229211" y="139895"/>
                </a:lnTo>
                <a:lnTo>
                  <a:pt x="227028" y="149431"/>
                </a:lnTo>
                <a:lnTo>
                  <a:pt x="224015" y="158762"/>
                </a:lnTo>
                <a:lnTo>
                  <a:pt x="91922" y="158762"/>
                </a:lnTo>
                <a:lnTo>
                  <a:pt x="89776" y="160908"/>
                </a:lnTo>
                <a:lnTo>
                  <a:pt x="89776" y="166217"/>
                </a:lnTo>
                <a:lnTo>
                  <a:pt x="91922" y="168363"/>
                </a:lnTo>
                <a:lnTo>
                  <a:pt x="220548" y="168363"/>
                </a:lnTo>
                <a:lnTo>
                  <a:pt x="176847" y="288442"/>
                </a:lnTo>
                <a:lnTo>
                  <a:pt x="187065" y="288442"/>
                </a:lnTo>
                <a:lnTo>
                  <a:pt x="231936" y="165176"/>
                </a:lnTo>
                <a:lnTo>
                  <a:pt x="235704" y="154314"/>
                </a:lnTo>
                <a:lnTo>
                  <a:pt x="238417" y="143190"/>
                </a:lnTo>
                <a:lnTo>
                  <a:pt x="240051" y="131848"/>
                </a:lnTo>
                <a:lnTo>
                  <a:pt x="240601" y="120294"/>
                </a:lnTo>
                <a:lnTo>
                  <a:pt x="231131" y="73514"/>
                </a:lnTo>
                <a:lnTo>
                  <a:pt x="205322" y="35272"/>
                </a:lnTo>
                <a:lnTo>
                  <a:pt x="167273" y="9601"/>
                </a:lnTo>
                <a:close/>
              </a:path>
            </a:pathLst>
          </a:custGeom>
          <a:solidFill>
            <a:srgbClr val="FFFFFF"/>
          </a:solidFill>
        </p:spPr>
        <p:txBody>
          <a:bodyPr wrap="square" lIns="0" tIns="0" rIns="0" bIns="0" rtlCol="0"/>
          <a:lstStyle/>
          <a:p>
            <a:endParaRPr sz="1227"/>
          </a:p>
        </p:txBody>
      </p:sp>
      <p:sp>
        <p:nvSpPr>
          <p:cNvPr id="2" name="Title 1"/>
          <p:cNvSpPr>
            <a:spLocks noGrp="1"/>
          </p:cNvSpPr>
          <p:nvPr>
            <p:ph type="title"/>
          </p:nvPr>
        </p:nvSpPr>
        <p:spPr>
          <a:xfrm>
            <a:off x="1818167" y="1023513"/>
            <a:ext cx="4391246" cy="1046987"/>
          </a:xfrm>
        </p:spPr>
        <p:txBody>
          <a:bodyPr/>
          <a:lstStyle/>
          <a:p>
            <a:r>
              <a:rPr lang="en-US" dirty="0" smtClean="0"/>
              <a:t>Evaluate</a:t>
            </a:r>
            <a:endParaRPr lang="en-US" dirty="0"/>
          </a:p>
        </p:txBody>
      </p:sp>
      <p:sp>
        <p:nvSpPr>
          <p:cNvPr id="5" name="Content Placeholder 4"/>
          <p:cNvSpPr>
            <a:spLocks noGrp="1"/>
          </p:cNvSpPr>
          <p:nvPr>
            <p:ph idx="1"/>
          </p:nvPr>
        </p:nvSpPr>
        <p:spPr>
          <a:xfrm>
            <a:off x="1731903" y="1799068"/>
            <a:ext cx="4901809" cy="3442996"/>
          </a:xfrm>
        </p:spPr>
        <p:txBody>
          <a:bodyPr>
            <a:noAutofit/>
          </a:bodyPr>
          <a:lstStyle/>
          <a:p>
            <a:pPr marL="298298" marR="542478" indent="-155859">
              <a:lnSpc>
                <a:spcPct val="150000"/>
              </a:lnSpc>
              <a:spcBef>
                <a:spcPts val="55"/>
              </a:spcBef>
              <a:buChar char="•"/>
              <a:tabLst>
                <a:tab pos="298298" algn="l"/>
                <a:tab pos="298731" algn="l"/>
              </a:tabLst>
            </a:pPr>
            <a:r>
              <a:rPr lang="en-US" sz="1800" spc="-75" dirty="0">
                <a:cs typeface="Gill Sans" charset="0"/>
              </a:rPr>
              <a:t>Evaluate the situation. Careful not  to make assumptions about: gender,</a:t>
            </a:r>
          </a:p>
          <a:p>
            <a:pPr marL="298298" marR="542478" indent="-155859">
              <a:lnSpc>
                <a:spcPct val="150000"/>
              </a:lnSpc>
              <a:spcBef>
                <a:spcPts val="55"/>
              </a:spcBef>
              <a:buChar char="•"/>
              <a:tabLst>
                <a:tab pos="298298" algn="l"/>
                <a:tab pos="298731" algn="l"/>
              </a:tabLst>
            </a:pPr>
            <a:r>
              <a:rPr lang="en-US" sz="1800" spc="-75" dirty="0">
                <a:cs typeface="Gill Sans" charset="0"/>
              </a:rPr>
              <a:t>ethnicity, class, race, sexual orientation,  skills (team member may still be learning),  etc.</a:t>
            </a:r>
          </a:p>
          <a:p>
            <a:pPr marL="298298" marR="542478" indent="-155859">
              <a:lnSpc>
                <a:spcPct val="150000"/>
              </a:lnSpc>
              <a:spcBef>
                <a:spcPts val="55"/>
              </a:spcBef>
              <a:buChar char="•"/>
              <a:tabLst>
                <a:tab pos="298298" algn="l"/>
                <a:tab pos="298731" algn="l"/>
              </a:tabLst>
            </a:pPr>
            <a:r>
              <a:rPr lang="en-US" sz="1800" spc="-75" dirty="0">
                <a:cs typeface="Gill Sans" charset="0"/>
              </a:rPr>
              <a:t>Formulate how to effectively respond to  the differences within the team and seek  to find common ground; listen for the  possibility of similar or shared work and/  or lived experiences.</a:t>
            </a:r>
          </a:p>
        </p:txBody>
      </p:sp>
      <p:pic>
        <p:nvPicPr>
          <p:cNvPr id="3" name="Picture Placeholder 2"/>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t="157" b="157"/>
          <a:stretch>
            <a:fillRect/>
          </a:stretch>
        </p:blipFill>
        <p:spPr/>
      </p:pic>
    </p:spTree>
    <p:custDataLst>
      <p:tags r:id="rId1"/>
    </p:custDataLst>
    <p:extLst>
      <p:ext uri="{BB962C8B-B14F-4D97-AF65-F5344CB8AC3E}">
        <p14:creationId xmlns:p14="http://schemas.microsoft.com/office/powerpoint/2010/main" val="1031593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FCD80E4-B71B-3E4E-9AC0-F76ECD937F0D}"/>
              </a:ext>
            </a:extLst>
          </p:cNvPr>
          <p:cNvSpPr>
            <a:spLocks noGrp="1"/>
          </p:cNvSpPr>
          <p:nvPr>
            <p:ph type="pic" sz="quarter" idx="11"/>
          </p:nvPr>
        </p:nvSpPr>
        <p:spPr/>
      </p:sp>
      <p:pic>
        <p:nvPicPr>
          <p:cNvPr id="6" name="Picture Placeholder 5"/>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l="251" r="251"/>
          <a:stretch>
            <a:fillRect/>
          </a:stretch>
        </p:blipFill>
        <p:spPr/>
      </p:pic>
      <p:sp>
        <p:nvSpPr>
          <p:cNvPr id="9" name="object 4">
            <a:extLst>
              <a:ext uri="{FF2B5EF4-FFF2-40B4-BE49-F238E27FC236}">
                <a16:creationId xmlns:a16="http://schemas.microsoft.com/office/drawing/2014/main" id="{4701964F-08CE-4A47-A86C-9EB2A7BDBB58}"/>
              </a:ext>
            </a:extLst>
          </p:cNvPr>
          <p:cNvSpPr txBox="1">
            <a:spLocks noGrp="1"/>
          </p:cNvSpPr>
          <p:nvPr>
            <p:ph type="body" sz="quarter" idx="13"/>
          </p:nvPr>
        </p:nvSpPr>
        <p:spPr>
          <a:xfrm>
            <a:off x="1212830" y="1286460"/>
            <a:ext cx="8856663" cy="1936428"/>
          </a:xfrm>
          <a:prstGeom prst="rect">
            <a:avLst/>
          </a:prstGeom>
        </p:spPr>
        <p:txBody>
          <a:bodyPr vert="horz" wrap="square" lIns="0" tIns="12700" rIns="0" bIns="0" rtlCol="0">
            <a:spAutoFit/>
          </a:bodyPr>
          <a:lstStyle/>
          <a:p>
            <a:pPr marL="241300" indent="-228600">
              <a:lnSpc>
                <a:spcPct val="100000"/>
              </a:lnSpc>
              <a:spcBef>
                <a:spcPts val="100"/>
              </a:spcBef>
              <a:buAutoNum type="arabicPeriod"/>
              <a:tabLst>
                <a:tab pos="240665" algn="l"/>
                <a:tab pos="241300" algn="l"/>
              </a:tabLst>
            </a:pPr>
            <a:r>
              <a:rPr spc="-35" dirty="0">
                <a:cs typeface="Arial"/>
              </a:rPr>
              <a:t>What </a:t>
            </a:r>
            <a:r>
              <a:rPr spc="-40" dirty="0">
                <a:cs typeface="Arial"/>
              </a:rPr>
              <a:t>is </a:t>
            </a:r>
            <a:r>
              <a:rPr spc="-10" dirty="0">
                <a:cs typeface="Arial"/>
              </a:rPr>
              <a:t>the</a:t>
            </a:r>
            <a:r>
              <a:rPr spc="-110" dirty="0">
                <a:cs typeface="Arial"/>
              </a:rPr>
              <a:t> </a:t>
            </a:r>
            <a:r>
              <a:rPr spc="-80" dirty="0">
                <a:cs typeface="Arial"/>
              </a:rPr>
              <a:t>issue</a:t>
            </a:r>
            <a:r>
              <a:rPr spc="-80" dirty="0" smtClean="0">
                <a:cs typeface="Arial"/>
              </a:rPr>
              <a:t>?</a:t>
            </a:r>
            <a:endParaRPr dirty="0">
              <a:cs typeface="Times New Roman"/>
            </a:endParaRPr>
          </a:p>
          <a:p>
            <a:pPr marL="241300" indent="-228600">
              <a:lnSpc>
                <a:spcPct val="100000"/>
              </a:lnSpc>
              <a:buAutoNum type="arabicPeriod"/>
              <a:tabLst>
                <a:tab pos="240665" algn="l"/>
                <a:tab pos="241300" algn="l"/>
              </a:tabLst>
            </a:pPr>
            <a:r>
              <a:rPr spc="-35" dirty="0">
                <a:cs typeface="Arial"/>
              </a:rPr>
              <a:t>What</a:t>
            </a:r>
            <a:r>
              <a:rPr spc="-60" dirty="0">
                <a:cs typeface="Arial"/>
              </a:rPr>
              <a:t> </a:t>
            </a:r>
            <a:r>
              <a:rPr spc="-65" dirty="0">
                <a:cs typeface="Arial"/>
              </a:rPr>
              <a:t>needs</a:t>
            </a:r>
            <a:r>
              <a:rPr spc="-60" dirty="0">
                <a:cs typeface="Arial"/>
              </a:rPr>
              <a:t> </a:t>
            </a:r>
            <a:r>
              <a:rPr spc="20" dirty="0">
                <a:cs typeface="Arial"/>
              </a:rPr>
              <a:t>to</a:t>
            </a:r>
            <a:r>
              <a:rPr spc="-60" dirty="0">
                <a:cs typeface="Arial"/>
              </a:rPr>
              <a:t> be </a:t>
            </a:r>
            <a:r>
              <a:rPr spc="-30" dirty="0">
                <a:cs typeface="Arial"/>
              </a:rPr>
              <a:t>understood</a:t>
            </a:r>
            <a:r>
              <a:rPr spc="-60" dirty="0">
                <a:cs typeface="Arial"/>
              </a:rPr>
              <a:t> </a:t>
            </a:r>
            <a:r>
              <a:rPr dirty="0">
                <a:cs typeface="Arial"/>
              </a:rPr>
              <a:t>in</a:t>
            </a:r>
            <a:r>
              <a:rPr spc="-60" dirty="0">
                <a:cs typeface="Arial"/>
              </a:rPr>
              <a:t> </a:t>
            </a:r>
            <a:r>
              <a:rPr spc="-25" dirty="0">
                <a:cs typeface="Arial"/>
              </a:rPr>
              <a:t>order</a:t>
            </a:r>
            <a:r>
              <a:rPr spc="-60" dirty="0">
                <a:cs typeface="Arial"/>
              </a:rPr>
              <a:t> </a:t>
            </a:r>
            <a:r>
              <a:rPr spc="20" dirty="0">
                <a:cs typeface="Arial"/>
              </a:rPr>
              <a:t>to</a:t>
            </a:r>
            <a:r>
              <a:rPr spc="-60" dirty="0">
                <a:cs typeface="Arial"/>
              </a:rPr>
              <a:t> </a:t>
            </a:r>
            <a:r>
              <a:rPr spc="-65" dirty="0">
                <a:cs typeface="Arial"/>
              </a:rPr>
              <a:t>address</a:t>
            </a:r>
            <a:r>
              <a:rPr spc="-60" dirty="0">
                <a:cs typeface="Arial"/>
              </a:rPr>
              <a:t> </a:t>
            </a:r>
            <a:r>
              <a:rPr spc="-10" dirty="0">
                <a:cs typeface="Arial"/>
              </a:rPr>
              <a:t>the</a:t>
            </a:r>
            <a:r>
              <a:rPr spc="-55" dirty="0">
                <a:cs typeface="Arial"/>
              </a:rPr>
              <a:t> </a:t>
            </a:r>
            <a:r>
              <a:rPr spc="-80" dirty="0">
                <a:cs typeface="Arial"/>
              </a:rPr>
              <a:t>issue</a:t>
            </a:r>
            <a:r>
              <a:rPr spc="-80" dirty="0" smtClean="0">
                <a:cs typeface="Arial"/>
              </a:rPr>
              <a:t>?</a:t>
            </a:r>
            <a:endParaRPr dirty="0">
              <a:cs typeface="Times New Roman"/>
            </a:endParaRPr>
          </a:p>
          <a:p>
            <a:pPr marL="241300" indent="-228600">
              <a:lnSpc>
                <a:spcPct val="100000"/>
              </a:lnSpc>
              <a:buAutoNum type="arabicPeriod"/>
              <a:tabLst>
                <a:tab pos="240665" algn="l"/>
                <a:tab pos="241300" algn="l"/>
              </a:tabLst>
            </a:pPr>
            <a:r>
              <a:rPr spc="-50" dirty="0">
                <a:cs typeface="Arial"/>
              </a:rPr>
              <a:t>Why </a:t>
            </a:r>
            <a:r>
              <a:rPr spc="-40" dirty="0">
                <a:cs typeface="Arial"/>
              </a:rPr>
              <a:t>is </a:t>
            </a:r>
            <a:r>
              <a:rPr spc="-10" dirty="0">
                <a:cs typeface="Arial"/>
              </a:rPr>
              <a:t>the </a:t>
            </a:r>
            <a:r>
              <a:rPr spc="-60" dirty="0">
                <a:cs typeface="Arial"/>
              </a:rPr>
              <a:t>issue </a:t>
            </a:r>
            <a:r>
              <a:rPr spc="-20" dirty="0">
                <a:cs typeface="Arial"/>
              </a:rPr>
              <a:t>significant </a:t>
            </a:r>
            <a:r>
              <a:rPr spc="20" dirty="0">
                <a:cs typeface="Arial"/>
              </a:rPr>
              <a:t>to</a:t>
            </a:r>
            <a:r>
              <a:rPr spc="-185" dirty="0">
                <a:cs typeface="Arial"/>
              </a:rPr>
              <a:t> </a:t>
            </a:r>
            <a:r>
              <a:rPr spc="-70" dirty="0">
                <a:cs typeface="Arial"/>
              </a:rPr>
              <a:t>teams</a:t>
            </a:r>
            <a:r>
              <a:rPr spc="-70" dirty="0" smtClean="0">
                <a:cs typeface="Arial"/>
              </a:rPr>
              <a:t>?</a:t>
            </a:r>
            <a:endParaRPr dirty="0">
              <a:cs typeface="Times New Roman"/>
            </a:endParaRPr>
          </a:p>
          <a:p>
            <a:pPr marL="241300" indent="-228600">
              <a:lnSpc>
                <a:spcPct val="100000"/>
              </a:lnSpc>
              <a:spcBef>
                <a:spcPts val="5"/>
              </a:spcBef>
              <a:buAutoNum type="arabicPeriod"/>
              <a:tabLst>
                <a:tab pos="241300" algn="l"/>
              </a:tabLst>
            </a:pPr>
            <a:r>
              <a:rPr spc="-35" dirty="0">
                <a:cs typeface="Arial"/>
              </a:rPr>
              <a:t>What </a:t>
            </a:r>
            <a:r>
              <a:rPr spc="-40" dirty="0">
                <a:cs typeface="Arial"/>
              </a:rPr>
              <a:t>is </a:t>
            </a:r>
            <a:r>
              <a:rPr spc="-10" dirty="0">
                <a:cs typeface="Arial"/>
              </a:rPr>
              <a:t>the </a:t>
            </a:r>
            <a:r>
              <a:rPr spc="-35" dirty="0">
                <a:cs typeface="Arial"/>
              </a:rPr>
              <a:t>ideal</a:t>
            </a:r>
            <a:r>
              <a:rPr spc="-160" dirty="0">
                <a:cs typeface="Arial"/>
              </a:rPr>
              <a:t> </a:t>
            </a:r>
            <a:r>
              <a:rPr spc="-50" dirty="0">
                <a:cs typeface="Arial"/>
              </a:rPr>
              <a:t>outcome</a:t>
            </a:r>
            <a:r>
              <a:rPr spc="-50" dirty="0" smtClean="0">
                <a:cs typeface="Arial"/>
              </a:rPr>
              <a:t>?</a:t>
            </a:r>
            <a:endParaRPr dirty="0">
              <a:cs typeface="Times New Roman"/>
            </a:endParaRPr>
          </a:p>
          <a:p>
            <a:pPr marL="241300" indent="-228600">
              <a:lnSpc>
                <a:spcPct val="100000"/>
              </a:lnSpc>
              <a:buAutoNum type="arabicPeriod"/>
              <a:tabLst>
                <a:tab pos="240665" algn="l"/>
                <a:tab pos="241300" algn="l"/>
              </a:tabLst>
            </a:pPr>
            <a:r>
              <a:rPr spc="-35" dirty="0">
                <a:cs typeface="Arial"/>
              </a:rPr>
              <a:t>What </a:t>
            </a:r>
            <a:r>
              <a:rPr spc="-30" dirty="0">
                <a:cs typeface="Arial"/>
              </a:rPr>
              <a:t>actions </a:t>
            </a:r>
            <a:r>
              <a:rPr spc="-65" dirty="0">
                <a:cs typeface="Arial"/>
              </a:rPr>
              <a:t>can </a:t>
            </a:r>
            <a:r>
              <a:rPr spc="-60" dirty="0">
                <a:cs typeface="Arial"/>
              </a:rPr>
              <a:t>be </a:t>
            </a:r>
            <a:r>
              <a:rPr spc="-35" dirty="0">
                <a:cs typeface="Arial"/>
              </a:rPr>
              <a:t>taken </a:t>
            </a:r>
            <a:r>
              <a:rPr spc="-50" dirty="0">
                <a:cs typeface="Arial"/>
              </a:rPr>
              <a:t>by </a:t>
            </a:r>
            <a:r>
              <a:rPr spc="-40" dirty="0">
                <a:cs typeface="Arial"/>
              </a:rPr>
              <a:t>team </a:t>
            </a:r>
            <a:r>
              <a:rPr spc="-55" dirty="0">
                <a:cs typeface="Arial"/>
              </a:rPr>
              <a:t>members </a:t>
            </a:r>
            <a:r>
              <a:rPr spc="20" dirty="0">
                <a:cs typeface="Arial"/>
              </a:rPr>
              <a:t>to </a:t>
            </a:r>
            <a:r>
              <a:rPr spc="-65" dirty="0">
                <a:cs typeface="Arial"/>
              </a:rPr>
              <a:t>address </a:t>
            </a:r>
            <a:r>
              <a:rPr spc="-10" dirty="0">
                <a:cs typeface="Arial"/>
              </a:rPr>
              <a:t>the</a:t>
            </a:r>
            <a:r>
              <a:rPr spc="-215" dirty="0">
                <a:cs typeface="Arial"/>
              </a:rPr>
              <a:t> </a:t>
            </a:r>
            <a:r>
              <a:rPr spc="-80" dirty="0">
                <a:cs typeface="Arial"/>
              </a:rPr>
              <a:t>issue?</a:t>
            </a:r>
            <a:endParaRPr dirty="0">
              <a:cs typeface="Arial"/>
            </a:endParaRPr>
          </a:p>
        </p:txBody>
      </p:sp>
    </p:spTree>
    <p:custDataLst>
      <p:tags r:id="rId1"/>
    </p:custDataLst>
    <p:extLst>
      <p:ext uri="{BB962C8B-B14F-4D97-AF65-F5344CB8AC3E}">
        <p14:creationId xmlns:p14="http://schemas.microsoft.com/office/powerpoint/2010/main" val="1694272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0" indent="0">
              <a:buNone/>
            </a:pPr>
            <a:r>
              <a:rPr lang="en-US" dirty="0">
                <a:latin typeface="Arial" panose="020B0604020202020204" pitchFamily="34" charset="0"/>
              </a:rPr>
              <a:t>CONSOLIDATION: WHAT DO YOU REMEMBER FROM LAST WEEK?</a:t>
            </a:r>
          </a:p>
        </p:txBody>
      </p:sp>
      <p:pic>
        <p:nvPicPr>
          <p:cNvPr id="4" name="Picture Placeholder 3"/>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l="130" r="130"/>
          <a:stretch>
            <a:fillRect/>
          </a:stretch>
        </p:blipFill>
        <p:spPr/>
      </p:pic>
    </p:spTree>
    <p:custDataLst>
      <p:tags r:id="rId1"/>
    </p:custDataLst>
    <p:extLst>
      <p:ext uri="{BB962C8B-B14F-4D97-AF65-F5344CB8AC3E}">
        <p14:creationId xmlns:p14="http://schemas.microsoft.com/office/powerpoint/2010/main" val="3911812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02016" y="6583796"/>
            <a:ext cx="93951" cy="103257"/>
          </a:xfrm>
          <a:prstGeom prst="rect">
            <a:avLst/>
          </a:prstGeom>
        </p:spPr>
        <p:txBody>
          <a:bodyPr vert="horz" wrap="square" lIns="0" tIns="8659" rIns="0" bIns="0" rtlCol="0">
            <a:spAutoFit/>
          </a:bodyPr>
          <a:lstStyle/>
          <a:p>
            <a:pPr marL="8659">
              <a:spcBef>
                <a:spcPts val="68"/>
              </a:spcBef>
            </a:pPr>
            <a:r>
              <a:rPr sz="614" spc="-41" dirty="0">
                <a:solidFill>
                  <a:srgbClr val="231F20"/>
                </a:solidFill>
                <a:latin typeface="Arial"/>
                <a:cs typeface="Arial"/>
              </a:rPr>
              <a:t>50</a:t>
            </a:r>
            <a:endParaRPr sz="614">
              <a:latin typeface="Arial"/>
              <a:cs typeface="Arial"/>
            </a:endParaRPr>
          </a:p>
        </p:txBody>
      </p:sp>
      <p:sp>
        <p:nvSpPr>
          <p:cNvPr id="6" name="object 6"/>
          <p:cNvSpPr txBox="1">
            <a:spLocks noGrp="1"/>
          </p:cNvSpPr>
          <p:nvPr>
            <p:ph idx="1"/>
          </p:nvPr>
        </p:nvSpPr>
        <p:spPr>
          <a:xfrm>
            <a:off x="1818167" y="1799068"/>
            <a:ext cx="5155394" cy="4471708"/>
          </a:xfrm>
          <a:prstGeom prst="rect">
            <a:avLst/>
          </a:prstGeom>
        </p:spPr>
        <p:txBody>
          <a:bodyPr vert="horz" wrap="square" lIns="0" tIns="8226" rIns="0" bIns="0" rtlCol="0">
            <a:spAutoFit/>
          </a:bodyPr>
          <a:lstStyle/>
          <a:p>
            <a:pPr marL="65809" marR="109102" indent="-285750">
              <a:lnSpc>
                <a:spcPct val="134300"/>
              </a:lnSpc>
              <a:spcBef>
                <a:spcPts val="65"/>
              </a:spcBef>
              <a:buFont typeface="Arial" panose="020B0604020202020204" pitchFamily="34" charset="0"/>
              <a:buChar char="•"/>
            </a:pPr>
            <a:r>
              <a:rPr sz="1800" spc="-44" dirty="0">
                <a:latin typeface="Arial" panose="020B0604020202020204" pitchFamily="34" charset="0"/>
              </a:rPr>
              <a:t>Have </a:t>
            </a:r>
            <a:r>
              <a:rPr sz="1800" spc="-68" dirty="0">
                <a:latin typeface="Arial" panose="020B0604020202020204" pitchFamily="34" charset="0"/>
              </a:rPr>
              <a:t>a </a:t>
            </a:r>
            <a:r>
              <a:rPr sz="1800" spc="-51" dirty="0">
                <a:latin typeface="Arial" panose="020B0604020202020204" pitchFamily="34" charset="0"/>
              </a:rPr>
              <a:t>plan </a:t>
            </a:r>
            <a:r>
              <a:rPr sz="1800" spc="-37" dirty="0">
                <a:latin typeface="Arial" panose="020B0604020202020204" pitchFamily="34" charset="0"/>
              </a:rPr>
              <a:t>or </a:t>
            </a:r>
            <a:r>
              <a:rPr sz="1800" spc="-82" dirty="0">
                <a:latin typeface="Arial" panose="020B0604020202020204" pitchFamily="34" charset="0"/>
              </a:rPr>
              <a:t>course </a:t>
            </a:r>
            <a:r>
              <a:rPr sz="1800" spc="-24" dirty="0">
                <a:latin typeface="Arial" panose="020B0604020202020204" pitchFamily="34" charset="0"/>
              </a:rPr>
              <a:t>of </a:t>
            </a:r>
            <a:r>
              <a:rPr sz="1800" spc="-44" dirty="0">
                <a:latin typeface="Arial" panose="020B0604020202020204" pitchFamily="34" charset="0"/>
              </a:rPr>
              <a:t>action </a:t>
            </a:r>
            <a:r>
              <a:rPr sz="1800" spc="-7" dirty="0">
                <a:latin typeface="Arial" panose="020B0604020202020204" pitchFamily="34" charset="0"/>
              </a:rPr>
              <a:t>to  </a:t>
            </a:r>
            <a:r>
              <a:rPr sz="1800" spc="-61" dirty="0">
                <a:latin typeface="Arial" panose="020B0604020202020204" pitchFamily="34" charset="0"/>
              </a:rPr>
              <a:t>communicate </a:t>
            </a:r>
            <a:r>
              <a:rPr sz="1800" spc="-14" dirty="0">
                <a:latin typeface="Arial" panose="020B0604020202020204" pitchFamily="34" charset="0"/>
              </a:rPr>
              <a:t>with </a:t>
            </a:r>
            <a:r>
              <a:rPr sz="1800" spc="-68" dirty="0">
                <a:latin typeface="Arial" panose="020B0604020202020204" pitchFamily="34" charset="0"/>
              </a:rPr>
              <a:t>a </a:t>
            </a:r>
            <a:r>
              <a:rPr sz="1800" spc="-58" dirty="0">
                <a:latin typeface="Arial" panose="020B0604020202020204" pitchFamily="34" charset="0"/>
              </a:rPr>
              <a:t>diverse </a:t>
            </a:r>
            <a:r>
              <a:rPr sz="1800" spc="-44" dirty="0">
                <a:latin typeface="Arial" panose="020B0604020202020204" pitchFamily="34" charset="0"/>
              </a:rPr>
              <a:t>workforce.  Adapt </a:t>
            </a:r>
            <a:r>
              <a:rPr sz="1800" spc="-7" dirty="0">
                <a:latin typeface="Arial" panose="020B0604020202020204" pitchFamily="34" charset="0"/>
              </a:rPr>
              <a:t>to </a:t>
            </a:r>
            <a:r>
              <a:rPr sz="1800" spc="-65" dirty="0">
                <a:latin typeface="Arial" panose="020B0604020202020204" pitchFamily="34" charset="0"/>
              </a:rPr>
              <a:t>various </a:t>
            </a:r>
            <a:r>
              <a:rPr sz="1800" spc="-34" dirty="0">
                <a:latin typeface="Arial" panose="020B0604020202020204" pitchFamily="34" charset="0"/>
              </a:rPr>
              <a:t>cultural </a:t>
            </a:r>
            <a:r>
              <a:rPr sz="1800" spc="-75" dirty="0">
                <a:latin typeface="Arial" panose="020B0604020202020204" pitchFamily="34" charset="0"/>
              </a:rPr>
              <a:t>circumstances  </a:t>
            </a:r>
            <a:r>
              <a:rPr sz="1800" spc="-68" dirty="0">
                <a:latin typeface="Arial" panose="020B0604020202020204" pitchFamily="34" charset="0"/>
              </a:rPr>
              <a:t>and </a:t>
            </a:r>
            <a:r>
              <a:rPr sz="1800" spc="-44" dirty="0">
                <a:latin typeface="Arial" panose="020B0604020202020204" pitchFamily="34" charset="0"/>
              </a:rPr>
              <a:t>situations. </a:t>
            </a:r>
            <a:r>
              <a:rPr sz="1800" spc="-51" dirty="0">
                <a:latin typeface="Arial" panose="020B0604020202020204" pitchFamily="34" charset="0"/>
              </a:rPr>
              <a:t>Practice</a:t>
            </a:r>
            <a:r>
              <a:rPr sz="1800" spc="-184" dirty="0">
                <a:latin typeface="Arial" panose="020B0604020202020204" pitchFamily="34" charset="0"/>
              </a:rPr>
              <a:t> </a:t>
            </a:r>
            <a:r>
              <a:rPr sz="1800" spc="-48" dirty="0">
                <a:latin typeface="Arial" panose="020B0604020202020204" pitchFamily="34" charset="0"/>
              </a:rPr>
              <a:t>non-discriminatory  </a:t>
            </a:r>
            <a:r>
              <a:rPr sz="1800" spc="-58" dirty="0">
                <a:latin typeface="Arial" panose="020B0604020202020204" pitchFamily="34" charset="0"/>
              </a:rPr>
              <a:t>communication</a:t>
            </a:r>
            <a:r>
              <a:rPr sz="1800" spc="-109" dirty="0">
                <a:latin typeface="Arial" panose="020B0604020202020204" pitchFamily="34" charset="0"/>
              </a:rPr>
              <a:t> </a:t>
            </a:r>
            <a:r>
              <a:rPr sz="1800" spc="-55" dirty="0" smtClean="0">
                <a:latin typeface="Arial" panose="020B0604020202020204" pitchFamily="34" charset="0"/>
              </a:rPr>
              <a:t>skills.</a:t>
            </a:r>
            <a:r>
              <a:rPr lang="en-US" sz="1800" spc="-55" dirty="0" smtClean="0">
                <a:latin typeface="Arial" panose="020B0604020202020204" pitchFamily="34" charset="0"/>
              </a:rPr>
              <a:t> </a:t>
            </a:r>
            <a:r>
              <a:rPr sz="1800" b="1" spc="-85" dirty="0" smtClean="0">
                <a:latin typeface="Arial" panose="020B0604020202020204" pitchFamily="34" charset="0"/>
              </a:rPr>
              <a:t>Examples:</a:t>
            </a:r>
            <a:endParaRPr sz="1800" b="1" spc="7" dirty="0">
              <a:latin typeface="Arial" panose="020B0604020202020204" pitchFamily="34" charset="0"/>
            </a:endParaRPr>
          </a:p>
          <a:p>
            <a:pPr marL="294409" marR="3464" indent="-285750">
              <a:lnSpc>
                <a:spcPct val="134300"/>
              </a:lnSpc>
              <a:spcBef>
                <a:spcPts val="774"/>
              </a:spcBef>
              <a:buFont typeface="Arial" panose="020B0604020202020204" pitchFamily="34" charset="0"/>
              <a:buChar char="•"/>
              <a:tabLst>
                <a:tab pos="164085" algn="l"/>
                <a:tab pos="164518" algn="l"/>
              </a:tabLst>
            </a:pPr>
            <a:r>
              <a:rPr sz="1800" spc="-7" dirty="0">
                <a:latin typeface="Arial" panose="020B0604020202020204" pitchFamily="34" charset="0"/>
              </a:rPr>
              <a:t>My</a:t>
            </a:r>
            <a:r>
              <a:rPr sz="1800" spc="-106" dirty="0">
                <a:latin typeface="Arial" panose="020B0604020202020204" pitchFamily="34" charset="0"/>
              </a:rPr>
              <a:t> </a:t>
            </a:r>
            <a:r>
              <a:rPr sz="1800" spc="-51" dirty="0">
                <a:latin typeface="Arial" panose="020B0604020202020204" pitchFamily="34" charset="0"/>
              </a:rPr>
              <a:t>plan</a:t>
            </a:r>
            <a:r>
              <a:rPr sz="1800" spc="-102" dirty="0">
                <a:latin typeface="Arial" panose="020B0604020202020204" pitchFamily="34" charset="0"/>
              </a:rPr>
              <a:t> </a:t>
            </a:r>
            <a:r>
              <a:rPr sz="1800" spc="-85" dirty="0">
                <a:latin typeface="Arial" panose="020B0604020202020204" pitchFamily="34" charset="0"/>
              </a:rPr>
              <a:t>is</a:t>
            </a:r>
            <a:r>
              <a:rPr sz="1800" spc="-102" dirty="0">
                <a:latin typeface="Arial" panose="020B0604020202020204" pitchFamily="34" charset="0"/>
              </a:rPr>
              <a:t> </a:t>
            </a:r>
            <a:r>
              <a:rPr sz="1800" spc="-27" dirty="0">
                <a:latin typeface="Arial" panose="020B0604020202020204" pitchFamily="34" charset="0"/>
              </a:rPr>
              <a:t>not</a:t>
            </a:r>
            <a:r>
              <a:rPr sz="1800" spc="-106" dirty="0">
                <a:latin typeface="Arial" panose="020B0604020202020204" pitchFamily="34" charset="0"/>
              </a:rPr>
              <a:t> </a:t>
            </a:r>
            <a:r>
              <a:rPr sz="1800" spc="-7" dirty="0">
                <a:latin typeface="Arial" panose="020B0604020202020204" pitchFamily="34" charset="0"/>
              </a:rPr>
              <a:t>to</a:t>
            </a:r>
            <a:r>
              <a:rPr sz="1800" spc="-102" dirty="0">
                <a:latin typeface="Arial" panose="020B0604020202020204" pitchFamily="34" charset="0"/>
              </a:rPr>
              <a:t> </a:t>
            </a:r>
            <a:r>
              <a:rPr sz="1800" spc="-75" dirty="0">
                <a:latin typeface="Arial" panose="020B0604020202020204" pitchFamily="34" charset="0"/>
              </a:rPr>
              <a:t>engage</a:t>
            </a:r>
            <a:r>
              <a:rPr sz="1800" spc="-102" dirty="0">
                <a:latin typeface="Arial" panose="020B0604020202020204" pitchFamily="34" charset="0"/>
              </a:rPr>
              <a:t> </a:t>
            </a:r>
            <a:r>
              <a:rPr sz="1800" spc="-34" dirty="0">
                <a:latin typeface="Arial" panose="020B0604020202020204" pitchFamily="34" charset="0"/>
              </a:rPr>
              <a:t>in</a:t>
            </a:r>
            <a:r>
              <a:rPr sz="1800" spc="-102" dirty="0">
                <a:latin typeface="Arial" panose="020B0604020202020204" pitchFamily="34" charset="0"/>
              </a:rPr>
              <a:t> </a:t>
            </a:r>
            <a:r>
              <a:rPr sz="1800" spc="-61" dirty="0">
                <a:latin typeface="Arial" panose="020B0604020202020204" pitchFamily="34" charset="0"/>
              </a:rPr>
              <a:t>demeaning</a:t>
            </a:r>
            <a:r>
              <a:rPr sz="1800" spc="-106" dirty="0">
                <a:latin typeface="Arial" panose="020B0604020202020204" pitchFamily="34" charset="0"/>
              </a:rPr>
              <a:t> </a:t>
            </a:r>
            <a:r>
              <a:rPr sz="1800" spc="-14" dirty="0">
                <a:latin typeface="Arial" panose="020B0604020202020204" pitchFamily="34" charset="0"/>
              </a:rPr>
              <a:t>talk  </a:t>
            </a:r>
            <a:r>
              <a:rPr lang="en-US" sz="1800" spc="-14" dirty="0" smtClean="0">
                <a:latin typeface="Arial" panose="020B0604020202020204" pitchFamily="34" charset="0"/>
              </a:rPr>
              <a:t/>
            </a:r>
            <a:br>
              <a:rPr lang="en-US" sz="1800" spc="-14" dirty="0" smtClean="0">
                <a:latin typeface="Arial" panose="020B0604020202020204" pitchFamily="34" charset="0"/>
              </a:rPr>
            </a:br>
            <a:r>
              <a:rPr sz="1800" spc="-34" dirty="0" smtClean="0">
                <a:latin typeface="Arial" panose="020B0604020202020204" pitchFamily="34" charset="0"/>
              </a:rPr>
              <a:t>toward </a:t>
            </a:r>
            <a:r>
              <a:rPr sz="1800" spc="-68" dirty="0">
                <a:latin typeface="Arial" panose="020B0604020202020204" pitchFamily="34" charset="0"/>
              </a:rPr>
              <a:t>a </a:t>
            </a:r>
            <a:r>
              <a:rPr sz="1800" spc="-34" dirty="0">
                <a:latin typeface="Arial" panose="020B0604020202020204" pitchFamily="34" charset="0"/>
              </a:rPr>
              <a:t>team</a:t>
            </a:r>
            <a:r>
              <a:rPr sz="1800" spc="-222" dirty="0">
                <a:latin typeface="Arial" panose="020B0604020202020204" pitchFamily="34" charset="0"/>
              </a:rPr>
              <a:t> </a:t>
            </a:r>
            <a:r>
              <a:rPr sz="1800" spc="-58" dirty="0">
                <a:latin typeface="Arial" panose="020B0604020202020204" pitchFamily="34" charset="0"/>
              </a:rPr>
              <a:t>member.</a:t>
            </a:r>
          </a:p>
          <a:p>
            <a:pPr marL="294409" indent="-285750">
              <a:lnSpc>
                <a:spcPct val="100000"/>
              </a:lnSpc>
              <a:spcBef>
                <a:spcPts val="1278"/>
              </a:spcBef>
              <a:buFont typeface="Arial" panose="020B0604020202020204" pitchFamily="34" charset="0"/>
              <a:buChar char="•"/>
              <a:tabLst>
                <a:tab pos="164085" algn="l"/>
                <a:tab pos="164518" algn="l"/>
              </a:tabLst>
            </a:pPr>
            <a:r>
              <a:rPr sz="1800" spc="-7" dirty="0">
                <a:latin typeface="Arial" panose="020B0604020202020204" pitchFamily="34" charset="0"/>
              </a:rPr>
              <a:t>My</a:t>
            </a:r>
            <a:r>
              <a:rPr sz="1800" spc="-109" dirty="0">
                <a:latin typeface="Arial" panose="020B0604020202020204" pitchFamily="34" charset="0"/>
              </a:rPr>
              <a:t> </a:t>
            </a:r>
            <a:r>
              <a:rPr sz="1800" spc="-51" dirty="0">
                <a:latin typeface="Arial" panose="020B0604020202020204" pitchFamily="34" charset="0"/>
              </a:rPr>
              <a:t>plan</a:t>
            </a:r>
            <a:r>
              <a:rPr sz="1800" spc="-106" dirty="0">
                <a:latin typeface="Arial" panose="020B0604020202020204" pitchFamily="34" charset="0"/>
              </a:rPr>
              <a:t> </a:t>
            </a:r>
            <a:r>
              <a:rPr sz="1800" spc="-85" dirty="0">
                <a:latin typeface="Arial" panose="020B0604020202020204" pitchFamily="34" charset="0"/>
              </a:rPr>
              <a:t>is</a:t>
            </a:r>
            <a:r>
              <a:rPr sz="1800" spc="-109" dirty="0">
                <a:latin typeface="Arial" panose="020B0604020202020204" pitchFamily="34" charset="0"/>
              </a:rPr>
              <a:t> </a:t>
            </a:r>
            <a:r>
              <a:rPr sz="1800" spc="-7" dirty="0">
                <a:latin typeface="Arial" panose="020B0604020202020204" pitchFamily="34" charset="0"/>
              </a:rPr>
              <a:t>to</a:t>
            </a:r>
            <a:r>
              <a:rPr sz="1800" spc="-106" dirty="0">
                <a:latin typeface="Arial" panose="020B0604020202020204" pitchFamily="34" charset="0"/>
              </a:rPr>
              <a:t> </a:t>
            </a:r>
            <a:r>
              <a:rPr sz="1800" spc="-37" dirty="0">
                <a:latin typeface="Arial" panose="020B0604020202020204" pitchFamily="34" charset="0"/>
              </a:rPr>
              <a:t>listen</a:t>
            </a:r>
            <a:r>
              <a:rPr sz="1800" spc="-106" dirty="0">
                <a:latin typeface="Arial" panose="020B0604020202020204" pitchFamily="34" charset="0"/>
              </a:rPr>
              <a:t> </a:t>
            </a:r>
            <a:r>
              <a:rPr sz="1800" spc="-55" dirty="0">
                <a:latin typeface="Arial" panose="020B0604020202020204" pitchFamily="34" charset="0"/>
              </a:rPr>
              <a:t>more</a:t>
            </a:r>
            <a:r>
              <a:rPr sz="1800" spc="-109" dirty="0">
                <a:latin typeface="Arial" panose="020B0604020202020204" pitchFamily="34" charset="0"/>
              </a:rPr>
              <a:t> </a:t>
            </a:r>
            <a:r>
              <a:rPr sz="1800" spc="-37" dirty="0">
                <a:latin typeface="Arial" panose="020B0604020202020204" pitchFamily="34" charset="0"/>
              </a:rPr>
              <a:t>carefully</a:t>
            </a:r>
          </a:p>
          <a:p>
            <a:pPr marL="294409" marR="663702" indent="-285750">
              <a:lnSpc>
                <a:spcPct val="134300"/>
              </a:lnSpc>
              <a:spcBef>
                <a:spcPts val="770"/>
              </a:spcBef>
              <a:buFont typeface="Arial" panose="020B0604020202020204" pitchFamily="34" charset="0"/>
              <a:buChar char="•"/>
              <a:tabLst>
                <a:tab pos="164085" algn="l"/>
                <a:tab pos="164518" algn="l"/>
              </a:tabLst>
            </a:pPr>
            <a:r>
              <a:rPr lang="en-US" sz="1800" spc="-7" dirty="0" smtClean="0">
                <a:latin typeface="Arial" panose="020B0604020202020204" pitchFamily="34" charset="0"/>
              </a:rPr>
              <a:t> </a:t>
            </a:r>
            <a:r>
              <a:rPr sz="1800" spc="-7" dirty="0" smtClean="0">
                <a:latin typeface="Arial" panose="020B0604020202020204" pitchFamily="34" charset="0"/>
              </a:rPr>
              <a:t>My</a:t>
            </a:r>
            <a:r>
              <a:rPr sz="1800" spc="-109" dirty="0" smtClean="0">
                <a:latin typeface="Arial" panose="020B0604020202020204" pitchFamily="34" charset="0"/>
              </a:rPr>
              <a:t> </a:t>
            </a:r>
            <a:r>
              <a:rPr sz="1800" spc="-51" dirty="0">
                <a:latin typeface="Arial" panose="020B0604020202020204" pitchFamily="34" charset="0"/>
              </a:rPr>
              <a:t>plan</a:t>
            </a:r>
            <a:r>
              <a:rPr sz="1800" spc="-106" dirty="0">
                <a:latin typeface="Arial" panose="020B0604020202020204" pitchFamily="34" charset="0"/>
              </a:rPr>
              <a:t> </a:t>
            </a:r>
            <a:r>
              <a:rPr sz="1800" spc="-85" dirty="0">
                <a:latin typeface="Arial" panose="020B0604020202020204" pitchFamily="34" charset="0"/>
              </a:rPr>
              <a:t>is</a:t>
            </a:r>
            <a:r>
              <a:rPr sz="1800" spc="-106" dirty="0">
                <a:latin typeface="Arial" panose="020B0604020202020204" pitchFamily="34" charset="0"/>
              </a:rPr>
              <a:t> </a:t>
            </a:r>
            <a:r>
              <a:rPr sz="1800" spc="-7" dirty="0">
                <a:latin typeface="Arial" panose="020B0604020202020204" pitchFamily="34" charset="0"/>
              </a:rPr>
              <a:t>to</a:t>
            </a:r>
            <a:r>
              <a:rPr sz="1800" spc="-106" dirty="0">
                <a:latin typeface="Arial" panose="020B0604020202020204" pitchFamily="34" charset="0"/>
              </a:rPr>
              <a:t> </a:t>
            </a:r>
            <a:r>
              <a:rPr sz="1800" spc="-65" dirty="0">
                <a:latin typeface="Arial" panose="020B0604020202020204" pitchFamily="34" charset="0"/>
              </a:rPr>
              <a:t>pay</a:t>
            </a:r>
            <a:r>
              <a:rPr sz="1800" spc="-106" dirty="0">
                <a:latin typeface="Arial" panose="020B0604020202020204" pitchFamily="34" charset="0"/>
              </a:rPr>
              <a:t> </a:t>
            </a:r>
            <a:r>
              <a:rPr sz="1800" spc="-17" dirty="0">
                <a:latin typeface="Arial" panose="020B0604020202020204" pitchFamily="34" charset="0"/>
              </a:rPr>
              <a:t>attention</a:t>
            </a:r>
            <a:r>
              <a:rPr sz="1800" spc="-106" dirty="0">
                <a:latin typeface="Arial" panose="020B0604020202020204" pitchFamily="34" charset="0"/>
              </a:rPr>
              <a:t> </a:t>
            </a:r>
            <a:r>
              <a:rPr sz="1800" spc="-7" dirty="0">
                <a:latin typeface="Arial" panose="020B0604020202020204" pitchFamily="34" charset="0"/>
              </a:rPr>
              <a:t>to</a:t>
            </a:r>
            <a:r>
              <a:rPr sz="1800" spc="-106" dirty="0">
                <a:latin typeface="Arial" panose="020B0604020202020204" pitchFamily="34" charset="0"/>
              </a:rPr>
              <a:t> </a:t>
            </a:r>
            <a:r>
              <a:rPr sz="1800" spc="-68" dirty="0">
                <a:latin typeface="Arial" panose="020B0604020202020204" pitchFamily="34" charset="0"/>
              </a:rPr>
              <a:t>my </a:t>
            </a:r>
            <a:r>
              <a:rPr sz="1800" spc="-72" dirty="0" smtClean="0">
                <a:latin typeface="Arial" panose="020B0604020202020204" pitchFamily="34" charset="0"/>
              </a:rPr>
              <a:t>assumptions</a:t>
            </a:r>
            <a:r>
              <a:rPr sz="1800" spc="-72" dirty="0">
                <a:latin typeface="Arial" panose="020B0604020202020204" pitchFamily="34" charset="0"/>
              </a:rPr>
              <a:t>.</a:t>
            </a:r>
          </a:p>
          <a:p>
            <a:pPr marL="294409" marR="577546" indent="-285750">
              <a:lnSpc>
                <a:spcPct val="134300"/>
              </a:lnSpc>
              <a:spcBef>
                <a:spcPts val="774"/>
              </a:spcBef>
              <a:buFont typeface="Arial" panose="020B0604020202020204" pitchFamily="34" charset="0"/>
              <a:buChar char="•"/>
              <a:tabLst>
                <a:tab pos="164085" algn="l"/>
                <a:tab pos="164518" algn="l"/>
              </a:tabLst>
            </a:pPr>
            <a:r>
              <a:rPr lang="en-US" sz="1800" spc="-7" dirty="0" smtClean="0">
                <a:latin typeface="Arial" panose="020B0604020202020204" pitchFamily="34" charset="0"/>
              </a:rPr>
              <a:t> </a:t>
            </a:r>
            <a:r>
              <a:rPr sz="1800" spc="-7" dirty="0" smtClean="0">
                <a:latin typeface="Arial" panose="020B0604020202020204" pitchFamily="34" charset="0"/>
              </a:rPr>
              <a:t>My</a:t>
            </a:r>
            <a:r>
              <a:rPr sz="1800" spc="-109" dirty="0" smtClean="0">
                <a:latin typeface="Arial" panose="020B0604020202020204" pitchFamily="34" charset="0"/>
              </a:rPr>
              <a:t> </a:t>
            </a:r>
            <a:r>
              <a:rPr sz="1800" spc="-51" dirty="0">
                <a:latin typeface="Arial" panose="020B0604020202020204" pitchFamily="34" charset="0"/>
              </a:rPr>
              <a:t>plan</a:t>
            </a:r>
            <a:r>
              <a:rPr sz="1800" spc="-109" dirty="0">
                <a:latin typeface="Arial" panose="020B0604020202020204" pitchFamily="34" charset="0"/>
              </a:rPr>
              <a:t> </a:t>
            </a:r>
            <a:r>
              <a:rPr sz="1800" spc="-85" dirty="0">
                <a:latin typeface="Arial" panose="020B0604020202020204" pitchFamily="34" charset="0"/>
              </a:rPr>
              <a:t>is</a:t>
            </a:r>
            <a:r>
              <a:rPr sz="1800" spc="-106" dirty="0">
                <a:latin typeface="Arial" panose="020B0604020202020204" pitchFamily="34" charset="0"/>
              </a:rPr>
              <a:t> </a:t>
            </a:r>
            <a:r>
              <a:rPr sz="1800" spc="-7" dirty="0">
                <a:latin typeface="Arial" panose="020B0604020202020204" pitchFamily="34" charset="0"/>
              </a:rPr>
              <a:t>to</a:t>
            </a:r>
            <a:r>
              <a:rPr sz="1800" spc="-109" dirty="0">
                <a:latin typeface="Arial" panose="020B0604020202020204" pitchFamily="34" charset="0"/>
              </a:rPr>
              <a:t> </a:t>
            </a:r>
            <a:r>
              <a:rPr sz="1800" spc="-14" dirty="0">
                <a:latin typeface="Arial" panose="020B0604020202020204" pitchFamily="34" charset="0"/>
              </a:rPr>
              <a:t>interrupt</a:t>
            </a:r>
            <a:r>
              <a:rPr sz="1800" spc="-106" dirty="0">
                <a:latin typeface="Arial" panose="020B0604020202020204" pitchFamily="34" charset="0"/>
              </a:rPr>
              <a:t> </a:t>
            </a:r>
            <a:r>
              <a:rPr sz="1800" spc="-44" dirty="0" smtClean="0">
                <a:latin typeface="Arial" panose="020B0604020202020204" pitchFamily="34" charset="0"/>
              </a:rPr>
              <a:t>derogatory</a:t>
            </a:r>
            <a:r>
              <a:rPr lang="en-US" sz="1800" spc="-44" dirty="0" smtClean="0">
                <a:latin typeface="Arial" panose="020B0604020202020204" pitchFamily="34" charset="0"/>
              </a:rPr>
              <a:t> </a:t>
            </a:r>
            <a:r>
              <a:rPr sz="1800" spc="-58" dirty="0" smtClean="0">
                <a:latin typeface="Arial" panose="020B0604020202020204" pitchFamily="34" charset="0"/>
              </a:rPr>
              <a:t>communication</a:t>
            </a:r>
            <a:endParaRPr sz="1800" spc="-58" dirty="0">
              <a:latin typeface="Arial" panose="020B0604020202020204" pitchFamily="34" charset="0"/>
            </a:endParaRPr>
          </a:p>
        </p:txBody>
      </p:sp>
      <p:sp>
        <p:nvSpPr>
          <p:cNvPr id="5" name="object 5"/>
          <p:cNvSpPr txBox="1">
            <a:spLocks noGrp="1"/>
          </p:cNvSpPr>
          <p:nvPr>
            <p:ph type="title"/>
          </p:nvPr>
        </p:nvSpPr>
        <p:spPr>
          <a:xfrm>
            <a:off x="1818168" y="1248250"/>
            <a:ext cx="4391246" cy="439631"/>
          </a:xfrm>
          <a:prstGeom prst="rect">
            <a:avLst/>
          </a:prstGeom>
        </p:spPr>
        <p:txBody>
          <a:bodyPr vert="horz" wrap="square" lIns="0" tIns="8659" rIns="0" bIns="0" rtlCol="0" anchor="ctr">
            <a:spAutoFit/>
          </a:bodyPr>
          <a:lstStyle/>
          <a:p>
            <a:pPr marL="8659">
              <a:lnSpc>
                <a:spcPct val="100000"/>
              </a:lnSpc>
              <a:spcBef>
                <a:spcPts val="68"/>
              </a:spcBef>
            </a:pPr>
            <a:r>
              <a:rPr spc="-99" dirty="0">
                <a:latin typeface="Arial" panose="020B0604020202020204" pitchFamily="34" charset="0"/>
              </a:rPr>
              <a:t>Navigate</a:t>
            </a:r>
          </a:p>
        </p:txBody>
      </p:sp>
      <p:pic>
        <p:nvPicPr>
          <p:cNvPr id="22" name="Picture Placeholder 21"/>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t="566" b="566"/>
          <a:stretch>
            <a:fillRect/>
          </a:stretch>
        </p:blipFill>
        <p:spPr/>
      </p:pic>
      <p:sp>
        <p:nvSpPr>
          <p:cNvPr id="8" name="object 8"/>
          <p:cNvSpPr/>
          <p:nvPr/>
        </p:nvSpPr>
        <p:spPr>
          <a:xfrm>
            <a:off x="7013355" y="6088045"/>
            <a:ext cx="67541" cy="55418"/>
          </a:xfrm>
          <a:custGeom>
            <a:avLst/>
            <a:gdLst/>
            <a:ahLst/>
            <a:cxnLst/>
            <a:rect l="l" t="t" r="r" b="b"/>
            <a:pathLst>
              <a:path w="99060" h="81279">
                <a:moveTo>
                  <a:pt x="96329" y="0"/>
                </a:moveTo>
                <a:lnTo>
                  <a:pt x="34329" y="21813"/>
                </a:lnTo>
                <a:lnTo>
                  <a:pt x="622" y="75260"/>
                </a:lnTo>
                <a:lnTo>
                  <a:pt x="0" y="77838"/>
                </a:lnTo>
                <a:lnTo>
                  <a:pt x="1600" y="80429"/>
                </a:lnTo>
                <a:lnTo>
                  <a:pt x="4559" y="81127"/>
                </a:lnTo>
                <a:lnTo>
                  <a:pt x="4927" y="81178"/>
                </a:lnTo>
                <a:lnTo>
                  <a:pt x="7467" y="81178"/>
                </a:lnTo>
                <a:lnTo>
                  <a:pt x="9436" y="79692"/>
                </a:lnTo>
                <a:lnTo>
                  <a:pt x="9956" y="77482"/>
                </a:lnTo>
                <a:lnTo>
                  <a:pt x="21351" y="50553"/>
                </a:lnTo>
                <a:lnTo>
                  <a:pt x="40366" y="29279"/>
                </a:lnTo>
                <a:lnTo>
                  <a:pt x="65163" y="15149"/>
                </a:lnTo>
                <a:lnTo>
                  <a:pt x="93903" y="9651"/>
                </a:lnTo>
                <a:lnTo>
                  <a:pt x="96558" y="9575"/>
                </a:lnTo>
                <a:lnTo>
                  <a:pt x="98653" y="7378"/>
                </a:lnTo>
                <a:lnTo>
                  <a:pt x="98539" y="2070"/>
                </a:lnTo>
                <a:lnTo>
                  <a:pt x="96329" y="0"/>
                </a:lnTo>
                <a:close/>
              </a:path>
            </a:pathLst>
          </a:custGeom>
          <a:solidFill>
            <a:srgbClr val="FFFFFF"/>
          </a:solidFill>
        </p:spPr>
        <p:txBody>
          <a:bodyPr wrap="square" lIns="0" tIns="0" rIns="0" bIns="0" rtlCol="0"/>
          <a:lstStyle/>
          <a:p>
            <a:endParaRPr sz="1227"/>
          </a:p>
        </p:txBody>
      </p:sp>
      <p:sp>
        <p:nvSpPr>
          <p:cNvPr id="9" name="object 9"/>
          <p:cNvSpPr/>
          <p:nvPr/>
        </p:nvSpPr>
        <p:spPr>
          <a:xfrm>
            <a:off x="7087303" y="6088878"/>
            <a:ext cx="36801" cy="21648"/>
          </a:xfrm>
          <a:custGeom>
            <a:avLst/>
            <a:gdLst/>
            <a:ahLst/>
            <a:cxnLst/>
            <a:rect l="l" t="t" r="r" b="b"/>
            <a:pathLst>
              <a:path w="53975" h="31750">
                <a:moveTo>
                  <a:pt x="3492" y="0"/>
                </a:moveTo>
                <a:lnTo>
                  <a:pt x="990" y="1752"/>
                </a:lnTo>
                <a:lnTo>
                  <a:pt x="0" y="6972"/>
                </a:lnTo>
                <a:lnTo>
                  <a:pt x="1701" y="9486"/>
                </a:lnTo>
                <a:lnTo>
                  <a:pt x="4305" y="9982"/>
                </a:lnTo>
                <a:lnTo>
                  <a:pt x="15485" y="12909"/>
                </a:lnTo>
                <a:lnTo>
                  <a:pt x="26165" y="17265"/>
                </a:lnTo>
                <a:lnTo>
                  <a:pt x="36202" y="22983"/>
                </a:lnTo>
                <a:lnTo>
                  <a:pt x="45453" y="29997"/>
                </a:lnTo>
                <a:lnTo>
                  <a:pt x="46354" y="30772"/>
                </a:lnTo>
                <a:lnTo>
                  <a:pt x="47472" y="31165"/>
                </a:lnTo>
                <a:lnTo>
                  <a:pt x="49936" y="31165"/>
                </a:lnTo>
                <a:lnTo>
                  <a:pt x="51269" y="30607"/>
                </a:lnTo>
                <a:lnTo>
                  <a:pt x="53962" y="27508"/>
                </a:lnTo>
                <a:lnTo>
                  <a:pt x="53746" y="24472"/>
                </a:lnTo>
                <a:lnTo>
                  <a:pt x="18524" y="3793"/>
                </a:lnTo>
                <a:lnTo>
                  <a:pt x="6121" y="558"/>
                </a:lnTo>
                <a:lnTo>
                  <a:pt x="3492" y="0"/>
                </a:lnTo>
                <a:close/>
              </a:path>
            </a:pathLst>
          </a:custGeom>
          <a:solidFill>
            <a:srgbClr val="FFFFFF"/>
          </a:solidFill>
        </p:spPr>
        <p:txBody>
          <a:bodyPr wrap="square" lIns="0" tIns="0" rIns="0" bIns="0" rtlCol="0"/>
          <a:lstStyle/>
          <a:p>
            <a:endParaRPr sz="1227"/>
          </a:p>
        </p:txBody>
      </p:sp>
      <p:sp>
        <p:nvSpPr>
          <p:cNvPr id="10" name="object 10"/>
          <p:cNvSpPr/>
          <p:nvPr/>
        </p:nvSpPr>
        <p:spPr>
          <a:xfrm>
            <a:off x="7045956" y="6315761"/>
            <a:ext cx="66242" cy="39831"/>
          </a:xfrm>
          <a:custGeom>
            <a:avLst/>
            <a:gdLst/>
            <a:ahLst/>
            <a:cxnLst/>
            <a:rect l="l" t="t" r="r" b="b"/>
            <a:pathLst>
              <a:path w="97154" h="58420">
                <a:moveTo>
                  <a:pt x="24142" y="40754"/>
                </a:moveTo>
                <a:lnTo>
                  <a:pt x="11696" y="40754"/>
                </a:lnTo>
                <a:lnTo>
                  <a:pt x="25438" y="57454"/>
                </a:lnTo>
                <a:lnTo>
                  <a:pt x="26796" y="58102"/>
                </a:lnTo>
                <a:lnTo>
                  <a:pt x="69964" y="58102"/>
                </a:lnTo>
                <a:lnTo>
                  <a:pt x="71323" y="57454"/>
                </a:lnTo>
                <a:lnTo>
                  <a:pt x="78700" y="48488"/>
                </a:lnTo>
                <a:lnTo>
                  <a:pt x="30505" y="48488"/>
                </a:lnTo>
                <a:lnTo>
                  <a:pt x="24142" y="40754"/>
                </a:lnTo>
                <a:close/>
              </a:path>
              <a:path w="97154" h="58420">
                <a:moveTo>
                  <a:pt x="85064" y="40754"/>
                </a:moveTo>
                <a:lnTo>
                  <a:pt x="72631" y="40754"/>
                </a:lnTo>
                <a:lnTo>
                  <a:pt x="66255" y="48488"/>
                </a:lnTo>
                <a:lnTo>
                  <a:pt x="78700" y="48488"/>
                </a:lnTo>
                <a:lnTo>
                  <a:pt x="85064" y="40754"/>
                </a:lnTo>
                <a:close/>
              </a:path>
              <a:path w="97154" h="58420">
                <a:moveTo>
                  <a:pt x="7454" y="0"/>
                </a:moveTo>
                <a:lnTo>
                  <a:pt x="2158" y="0"/>
                </a:lnTo>
                <a:lnTo>
                  <a:pt x="0" y="2159"/>
                </a:lnTo>
                <a:lnTo>
                  <a:pt x="0" y="38595"/>
                </a:lnTo>
                <a:lnTo>
                  <a:pt x="2158" y="40754"/>
                </a:lnTo>
                <a:lnTo>
                  <a:pt x="94614" y="40754"/>
                </a:lnTo>
                <a:lnTo>
                  <a:pt x="96761" y="38595"/>
                </a:lnTo>
                <a:lnTo>
                  <a:pt x="96761" y="31140"/>
                </a:lnTo>
                <a:lnTo>
                  <a:pt x="9613" y="31140"/>
                </a:lnTo>
                <a:lnTo>
                  <a:pt x="9613" y="2159"/>
                </a:lnTo>
                <a:lnTo>
                  <a:pt x="7454" y="0"/>
                </a:lnTo>
                <a:close/>
              </a:path>
              <a:path w="97154" h="58420">
                <a:moveTo>
                  <a:pt x="94614" y="10807"/>
                </a:moveTo>
                <a:lnTo>
                  <a:pt x="89306" y="10807"/>
                </a:lnTo>
                <a:lnTo>
                  <a:pt x="87160" y="12966"/>
                </a:lnTo>
                <a:lnTo>
                  <a:pt x="87160" y="31140"/>
                </a:lnTo>
                <a:lnTo>
                  <a:pt x="96761" y="31140"/>
                </a:lnTo>
                <a:lnTo>
                  <a:pt x="96761" y="12966"/>
                </a:lnTo>
                <a:lnTo>
                  <a:pt x="94614" y="10807"/>
                </a:lnTo>
                <a:close/>
              </a:path>
            </a:pathLst>
          </a:custGeom>
          <a:solidFill>
            <a:srgbClr val="FFFFFF"/>
          </a:solidFill>
        </p:spPr>
        <p:txBody>
          <a:bodyPr wrap="square" lIns="0" tIns="0" rIns="0" bIns="0" rtlCol="0"/>
          <a:lstStyle/>
          <a:p>
            <a:endParaRPr sz="1227"/>
          </a:p>
        </p:txBody>
      </p:sp>
      <p:sp>
        <p:nvSpPr>
          <p:cNvPr id="11" name="object 11"/>
          <p:cNvSpPr/>
          <p:nvPr/>
        </p:nvSpPr>
        <p:spPr>
          <a:xfrm>
            <a:off x="7075531" y="6025350"/>
            <a:ext cx="6927" cy="36801"/>
          </a:xfrm>
          <a:custGeom>
            <a:avLst/>
            <a:gdLst/>
            <a:ahLst/>
            <a:cxnLst/>
            <a:rect l="l" t="t" r="r" b="b"/>
            <a:pathLst>
              <a:path w="10160" h="53975">
                <a:moveTo>
                  <a:pt x="7454" y="0"/>
                </a:moveTo>
                <a:lnTo>
                  <a:pt x="2146" y="0"/>
                </a:lnTo>
                <a:lnTo>
                  <a:pt x="0" y="2158"/>
                </a:lnTo>
                <a:lnTo>
                  <a:pt x="0" y="51650"/>
                </a:lnTo>
                <a:lnTo>
                  <a:pt x="2146" y="53809"/>
                </a:lnTo>
                <a:lnTo>
                  <a:pt x="7454" y="53809"/>
                </a:lnTo>
                <a:lnTo>
                  <a:pt x="9601" y="51650"/>
                </a:lnTo>
                <a:lnTo>
                  <a:pt x="9601" y="2158"/>
                </a:lnTo>
                <a:lnTo>
                  <a:pt x="7454" y="0"/>
                </a:lnTo>
                <a:close/>
              </a:path>
            </a:pathLst>
          </a:custGeom>
          <a:solidFill>
            <a:srgbClr val="FFFFFF"/>
          </a:solidFill>
        </p:spPr>
        <p:txBody>
          <a:bodyPr wrap="square" lIns="0" tIns="0" rIns="0" bIns="0" rtlCol="0"/>
          <a:lstStyle/>
          <a:p>
            <a:endParaRPr sz="1227"/>
          </a:p>
        </p:txBody>
      </p:sp>
      <p:sp>
        <p:nvSpPr>
          <p:cNvPr id="12" name="object 12"/>
          <p:cNvSpPr/>
          <p:nvPr/>
        </p:nvSpPr>
        <p:spPr>
          <a:xfrm>
            <a:off x="7032286" y="6032498"/>
            <a:ext cx="17750" cy="35502"/>
          </a:xfrm>
          <a:custGeom>
            <a:avLst/>
            <a:gdLst/>
            <a:ahLst/>
            <a:cxnLst/>
            <a:rect l="l" t="t" r="r" b="b"/>
            <a:pathLst>
              <a:path w="26035" h="52070">
                <a:moveTo>
                  <a:pt x="6261" y="0"/>
                </a:moveTo>
                <a:lnTo>
                  <a:pt x="1282" y="1790"/>
                </a:lnTo>
                <a:lnTo>
                  <a:pt x="0" y="4533"/>
                </a:lnTo>
                <a:lnTo>
                  <a:pt x="16725" y="50495"/>
                </a:lnTo>
                <a:lnTo>
                  <a:pt x="18567" y="51688"/>
                </a:lnTo>
                <a:lnTo>
                  <a:pt x="21069" y="51688"/>
                </a:lnTo>
                <a:lnTo>
                  <a:pt x="21628" y="51612"/>
                </a:lnTo>
                <a:lnTo>
                  <a:pt x="24669" y="50495"/>
                </a:lnTo>
                <a:lnTo>
                  <a:pt x="25946" y="47751"/>
                </a:lnTo>
                <a:lnTo>
                  <a:pt x="9029" y="1257"/>
                </a:lnTo>
                <a:lnTo>
                  <a:pt x="6261" y="0"/>
                </a:lnTo>
                <a:close/>
              </a:path>
            </a:pathLst>
          </a:custGeom>
          <a:solidFill>
            <a:srgbClr val="FFFFFF"/>
          </a:solidFill>
        </p:spPr>
        <p:txBody>
          <a:bodyPr wrap="square" lIns="0" tIns="0" rIns="0" bIns="0" rtlCol="0"/>
          <a:lstStyle/>
          <a:p>
            <a:endParaRPr sz="1227"/>
          </a:p>
        </p:txBody>
      </p:sp>
      <p:sp>
        <p:nvSpPr>
          <p:cNvPr id="13" name="object 13"/>
          <p:cNvSpPr/>
          <p:nvPr/>
        </p:nvSpPr>
        <p:spPr>
          <a:xfrm>
            <a:off x="6994651" y="6054245"/>
            <a:ext cx="26843" cy="30307"/>
          </a:xfrm>
          <a:custGeom>
            <a:avLst/>
            <a:gdLst/>
            <a:ahLst/>
            <a:cxnLst/>
            <a:rect l="l" t="t" r="r" b="b"/>
            <a:pathLst>
              <a:path w="39370" h="44450">
                <a:moveTo>
                  <a:pt x="4330" y="0"/>
                </a:moveTo>
                <a:lnTo>
                  <a:pt x="266" y="3416"/>
                </a:lnTo>
                <a:lnTo>
                  <a:pt x="0" y="6438"/>
                </a:lnTo>
                <a:lnTo>
                  <a:pt x="31076" y="43472"/>
                </a:lnTo>
                <a:lnTo>
                  <a:pt x="32435" y="44056"/>
                </a:lnTo>
                <a:lnTo>
                  <a:pt x="34899" y="44056"/>
                </a:lnTo>
                <a:lnTo>
                  <a:pt x="35991" y="43688"/>
                </a:lnTo>
                <a:lnTo>
                  <a:pt x="38925" y="41224"/>
                </a:lnTo>
                <a:lnTo>
                  <a:pt x="39192" y="38188"/>
                </a:lnTo>
                <a:lnTo>
                  <a:pt x="7366" y="266"/>
                </a:lnTo>
                <a:lnTo>
                  <a:pt x="4330" y="0"/>
                </a:lnTo>
                <a:close/>
              </a:path>
            </a:pathLst>
          </a:custGeom>
          <a:solidFill>
            <a:srgbClr val="FFFFFF"/>
          </a:solidFill>
        </p:spPr>
        <p:txBody>
          <a:bodyPr wrap="square" lIns="0" tIns="0" rIns="0" bIns="0" rtlCol="0"/>
          <a:lstStyle/>
          <a:p>
            <a:endParaRPr sz="1227"/>
          </a:p>
        </p:txBody>
      </p:sp>
      <p:sp>
        <p:nvSpPr>
          <p:cNvPr id="14" name="object 14"/>
          <p:cNvSpPr/>
          <p:nvPr/>
        </p:nvSpPr>
        <p:spPr>
          <a:xfrm>
            <a:off x="6966634" y="6087487"/>
            <a:ext cx="33770" cy="22080"/>
          </a:xfrm>
          <a:custGeom>
            <a:avLst/>
            <a:gdLst/>
            <a:ahLst/>
            <a:cxnLst/>
            <a:rect l="l" t="t" r="r" b="b"/>
            <a:pathLst>
              <a:path w="49529" h="32384">
                <a:moveTo>
                  <a:pt x="5600" y="0"/>
                </a:moveTo>
                <a:lnTo>
                  <a:pt x="2654" y="787"/>
                </a:lnTo>
                <a:lnTo>
                  <a:pt x="0" y="5372"/>
                </a:lnTo>
                <a:lnTo>
                  <a:pt x="787" y="8318"/>
                </a:lnTo>
                <a:lnTo>
                  <a:pt x="42087" y="32156"/>
                </a:lnTo>
                <a:lnTo>
                  <a:pt x="42913" y="32372"/>
                </a:lnTo>
                <a:lnTo>
                  <a:pt x="45389" y="32372"/>
                </a:lnTo>
                <a:lnTo>
                  <a:pt x="47015" y="31508"/>
                </a:lnTo>
                <a:lnTo>
                  <a:pt x="49225" y="27673"/>
                </a:lnTo>
                <a:lnTo>
                  <a:pt x="48437" y="24726"/>
                </a:lnTo>
                <a:lnTo>
                  <a:pt x="5600" y="0"/>
                </a:lnTo>
                <a:close/>
              </a:path>
            </a:pathLst>
          </a:custGeom>
          <a:solidFill>
            <a:srgbClr val="FFFFFF"/>
          </a:solidFill>
        </p:spPr>
        <p:txBody>
          <a:bodyPr wrap="square" lIns="0" tIns="0" rIns="0" bIns="0" rtlCol="0"/>
          <a:lstStyle/>
          <a:p>
            <a:endParaRPr sz="1227"/>
          </a:p>
        </p:txBody>
      </p:sp>
      <p:sp>
        <p:nvSpPr>
          <p:cNvPr id="15" name="object 15"/>
          <p:cNvSpPr/>
          <p:nvPr/>
        </p:nvSpPr>
        <p:spPr>
          <a:xfrm>
            <a:off x="6951960" y="6128544"/>
            <a:ext cx="36801" cy="12123"/>
          </a:xfrm>
          <a:custGeom>
            <a:avLst/>
            <a:gdLst/>
            <a:ahLst/>
            <a:cxnLst/>
            <a:rect l="l" t="t" r="r" b="b"/>
            <a:pathLst>
              <a:path w="53975" h="17779">
                <a:moveTo>
                  <a:pt x="3416" y="0"/>
                </a:moveTo>
                <a:lnTo>
                  <a:pt x="927" y="1752"/>
                </a:lnTo>
                <a:lnTo>
                  <a:pt x="0" y="6972"/>
                </a:lnTo>
                <a:lnTo>
                  <a:pt x="1752" y="9474"/>
                </a:lnTo>
                <a:lnTo>
                  <a:pt x="48158" y="17640"/>
                </a:lnTo>
                <a:lnTo>
                  <a:pt x="48437" y="17665"/>
                </a:lnTo>
                <a:lnTo>
                  <a:pt x="51003" y="17665"/>
                </a:lnTo>
                <a:lnTo>
                  <a:pt x="53022" y="16027"/>
                </a:lnTo>
                <a:lnTo>
                  <a:pt x="53898" y="11099"/>
                </a:lnTo>
                <a:lnTo>
                  <a:pt x="52158" y="8597"/>
                </a:lnTo>
                <a:lnTo>
                  <a:pt x="3416" y="0"/>
                </a:lnTo>
                <a:close/>
              </a:path>
            </a:pathLst>
          </a:custGeom>
          <a:solidFill>
            <a:srgbClr val="FFFFFF"/>
          </a:solidFill>
        </p:spPr>
        <p:txBody>
          <a:bodyPr wrap="square" lIns="0" tIns="0" rIns="0" bIns="0" rtlCol="0"/>
          <a:lstStyle/>
          <a:p>
            <a:endParaRPr sz="1227"/>
          </a:p>
        </p:txBody>
      </p:sp>
      <p:sp>
        <p:nvSpPr>
          <p:cNvPr id="16" name="object 16"/>
          <p:cNvSpPr/>
          <p:nvPr/>
        </p:nvSpPr>
        <p:spPr>
          <a:xfrm>
            <a:off x="7168901" y="6128553"/>
            <a:ext cx="36801" cy="12123"/>
          </a:xfrm>
          <a:custGeom>
            <a:avLst/>
            <a:gdLst/>
            <a:ahLst/>
            <a:cxnLst/>
            <a:rect l="l" t="t" r="r" b="b"/>
            <a:pathLst>
              <a:path w="53975" h="17779">
                <a:moveTo>
                  <a:pt x="50495" y="0"/>
                </a:moveTo>
                <a:lnTo>
                  <a:pt x="1739" y="8572"/>
                </a:lnTo>
                <a:lnTo>
                  <a:pt x="0" y="11074"/>
                </a:lnTo>
                <a:lnTo>
                  <a:pt x="863" y="16014"/>
                </a:lnTo>
                <a:lnTo>
                  <a:pt x="2895" y="17653"/>
                </a:lnTo>
                <a:lnTo>
                  <a:pt x="5461" y="17653"/>
                </a:lnTo>
                <a:lnTo>
                  <a:pt x="6019" y="17589"/>
                </a:lnTo>
                <a:lnTo>
                  <a:pt x="52146" y="9448"/>
                </a:lnTo>
                <a:lnTo>
                  <a:pt x="53886" y="6959"/>
                </a:lnTo>
                <a:lnTo>
                  <a:pt x="52971" y="1739"/>
                </a:lnTo>
                <a:lnTo>
                  <a:pt x="50495" y="0"/>
                </a:lnTo>
                <a:close/>
              </a:path>
            </a:pathLst>
          </a:custGeom>
          <a:solidFill>
            <a:srgbClr val="FFFFFF"/>
          </a:solidFill>
        </p:spPr>
        <p:txBody>
          <a:bodyPr wrap="square" lIns="0" tIns="0" rIns="0" bIns="0" rtlCol="0"/>
          <a:lstStyle/>
          <a:p>
            <a:endParaRPr sz="1227"/>
          </a:p>
        </p:txBody>
      </p:sp>
      <p:sp>
        <p:nvSpPr>
          <p:cNvPr id="17" name="object 17"/>
          <p:cNvSpPr/>
          <p:nvPr/>
        </p:nvSpPr>
        <p:spPr>
          <a:xfrm>
            <a:off x="7157410" y="6087486"/>
            <a:ext cx="33770" cy="22080"/>
          </a:xfrm>
          <a:custGeom>
            <a:avLst/>
            <a:gdLst/>
            <a:ahLst/>
            <a:cxnLst/>
            <a:rect l="l" t="t" r="r" b="b"/>
            <a:pathLst>
              <a:path w="49529" h="32384">
                <a:moveTo>
                  <a:pt x="43637" y="0"/>
                </a:moveTo>
                <a:lnTo>
                  <a:pt x="787" y="24739"/>
                </a:lnTo>
                <a:lnTo>
                  <a:pt x="0" y="27673"/>
                </a:lnTo>
                <a:lnTo>
                  <a:pt x="2209" y="31521"/>
                </a:lnTo>
                <a:lnTo>
                  <a:pt x="3822" y="32372"/>
                </a:lnTo>
                <a:lnTo>
                  <a:pt x="6299" y="32372"/>
                </a:lnTo>
                <a:lnTo>
                  <a:pt x="7124" y="32169"/>
                </a:lnTo>
                <a:lnTo>
                  <a:pt x="48425" y="8318"/>
                </a:lnTo>
                <a:lnTo>
                  <a:pt x="49225" y="5372"/>
                </a:lnTo>
                <a:lnTo>
                  <a:pt x="46570" y="800"/>
                </a:lnTo>
                <a:lnTo>
                  <a:pt x="43637" y="0"/>
                </a:lnTo>
                <a:close/>
              </a:path>
            </a:pathLst>
          </a:custGeom>
          <a:solidFill>
            <a:srgbClr val="FFFFFF"/>
          </a:solidFill>
        </p:spPr>
        <p:txBody>
          <a:bodyPr wrap="square" lIns="0" tIns="0" rIns="0" bIns="0" rtlCol="0"/>
          <a:lstStyle/>
          <a:p>
            <a:endParaRPr sz="1227"/>
          </a:p>
        </p:txBody>
      </p:sp>
      <p:sp>
        <p:nvSpPr>
          <p:cNvPr id="18" name="object 18"/>
          <p:cNvSpPr/>
          <p:nvPr/>
        </p:nvSpPr>
        <p:spPr>
          <a:xfrm>
            <a:off x="7136240" y="6054246"/>
            <a:ext cx="26843" cy="30307"/>
          </a:xfrm>
          <a:custGeom>
            <a:avLst/>
            <a:gdLst/>
            <a:ahLst/>
            <a:cxnLst/>
            <a:rect l="l" t="t" r="r" b="b"/>
            <a:pathLst>
              <a:path w="39370" h="44450">
                <a:moveTo>
                  <a:pt x="34861" y="0"/>
                </a:moveTo>
                <a:lnTo>
                  <a:pt x="31826" y="254"/>
                </a:lnTo>
                <a:lnTo>
                  <a:pt x="0" y="38188"/>
                </a:lnTo>
                <a:lnTo>
                  <a:pt x="266" y="41224"/>
                </a:lnTo>
                <a:lnTo>
                  <a:pt x="3200" y="43675"/>
                </a:lnTo>
                <a:lnTo>
                  <a:pt x="4292" y="44043"/>
                </a:lnTo>
                <a:lnTo>
                  <a:pt x="6756" y="44043"/>
                </a:lnTo>
                <a:lnTo>
                  <a:pt x="8102" y="43472"/>
                </a:lnTo>
                <a:lnTo>
                  <a:pt x="39179" y="6438"/>
                </a:lnTo>
                <a:lnTo>
                  <a:pt x="38912" y="3416"/>
                </a:lnTo>
                <a:lnTo>
                  <a:pt x="34861" y="0"/>
                </a:lnTo>
                <a:close/>
              </a:path>
            </a:pathLst>
          </a:custGeom>
          <a:solidFill>
            <a:srgbClr val="FFFFFF"/>
          </a:solidFill>
        </p:spPr>
        <p:txBody>
          <a:bodyPr wrap="square" lIns="0" tIns="0" rIns="0" bIns="0" rtlCol="0"/>
          <a:lstStyle/>
          <a:p>
            <a:endParaRPr sz="1227"/>
          </a:p>
        </p:txBody>
      </p:sp>
      <p:sp>
        <p:nvSpPr>
          <p:cNvPr id="19" name="object 19"/>
          <p:cNvSpPr/>
          <p:nvPr/>
        </p:nvSpPr>
        <p:spPr>
          <a:xfrm>
            <a:off x="7107630" y="6032494"/>
            <a:ext cx="17750" cy="35502"/>
          </a:xfrm>
          <a:custGeom>
            <a:avLst/>
            <a:gdLst/>
            <a:ahLst/>
            <a:cxnLst/>
            <a:rect l="l" t="t" r="r" b="b"/>
            <a:pathLst>
              <a:path w="26035" h="52070">
                <a:moveTo>
                  <a:pt x="19672" y="0"/>
                </a:moveTo>
                <a:lnTo>
                  <a:pt x="16916" y="1270"/>
                </a:lnTo>
                <a:lnTo>
                  <a:pt x="0" y="47752"/>
                </a:lnTo>
                <a:lnTo>
                  <a:pt x="1295" y="50507"/>
                </a:lnTo>
                <a:lnTo>
                  <a:pt x="4318" y="51612"/>
                </a:lnTo>
                <a:lnTo>
                  <a:pt x="4876" y="51701"/>
                </a:lnTo>
                <a:lnTo>
                  <a:pt x="7391" y="51701"/>
                </a:lnTo>
                <a:lnTo>
                  <a:pt x="9232" y="50495"/>
                </a:lnTo>
                <a:lnTo>
                  <a:pt x="25946" y="4546"/>
                </a:lnTo>
                <a:lnTo>
                  <a:pt x="24663" y="1790"/>
                </a:lnTo>
                <a:lnTo>
                  <a:pt x="19672" y="0"/>
                </a:lnTo>
                <a:close/>
              </a:path>
            </a:pathLst>
          </a:custGeom>
          <a:solidFill>
            <a:srgbClr val="FFFFFF"/>
          </a:solidFill>
        </p:spPr>
        <p:txBody>
          <a:bodyPr wrap="square" lIns="0" tIns="0" rIns="0" bIns="0" rtlCol="0"/>
          <a:lstStyle/>
          <a:p>
            <a:endParaRPr sz="1227"/>
          </a:p>
        </p:txBody>
      </p:sp>
      <p:sp>
        <p:nvSpPr>
          <p:cNvPr id="20" name="object 20"/>
          <p:cNvSpPr/>
          <p:nvPr/>
        </p:nvSpPr>
        <p:spPr>
          <a:xfrm>
            <a:off x="6996855" y="6071888"/>
            <a:ext cx="164090" cy="255010"/>
          </a:xfrm>
          <a:custGeom>
            <a:avLst/>
            <a:gdLst/>
            <a:ahLst/>
            <a:cxnLst/>
            <a:rect l="l" t="t" r="r" b="b"/>
            <a:pathLst>
              <a:path w="240664" h="374015">
                <a:moveTo>
                  <a:pt x="168782" y="318935"/>
                </a:moveTo>
                <a:lnTo>
                  <a:pt x="159169" y="318935"/>
                </a:lnTo>
                <a:lnTo>
                  <a:pt x="159169" y="353326"/>
                </a:lnTo>
                <a:lnTo>
                  <a:pt x="94589" y="364896"/>
                </a:lnTo>
                <a:lnTo>
                  <a:pt x="92849" y="367398"/>
                </a:lnTo>
                <a:lnTo>
                  <a:pt x="93738" y="372325"/>
                </a:lnTo>
                <a:lnTo>
                  <a:pt x="95757" y="373951"/>
                </a:lnTo>
                <a:lnTo>
                  <a:pt x="98602" y="373938"/>
                </a:lnTo>
                <a:lnTo>
                  <a:pt x="167106" y="361657"/>
                </a:lnTo>
                <a:lnTo>
                  <a:pt x="168782" y="359676"/>
                </a:lnTo>
                <a:lnTo>
                  <a:pt x="168782" y="318935"/>
                </a:lnTo>
                <a:close/>
              </a:path>
              <a:path w="240664" h="374015">
                <a:moveTo>
                  <a:pt x="120294" y="0"/>
                </a:moveTo>
                <a:lnTo>
                  <a:pt x="73514" y="9468"/>
                </a:lnTo>
                <a:lnTo>
                  <a:pt x="35272" y="35272"/>
                </a:lnTo>
                <a:lnTo>
                  <a:pt x="9468" y="73514"/>
                </a:lnTo>
                <a:lnTo>
                  <a:pt x="0" y="120294"/>
                </a:lnTo>
                <a:lnTo>
                  <a:pt x="546" y="131848"/>
                </a:lnTo>
                <a:lnTo>
                  <a:pt x="55956" y="295109"/>
                </a:lnTo>
                <a:lnTo>
                  <a:pt x="72021" y="316979"/>
                </a:lnTo>
                <a:lnTo>
                  <a:pt x="72021" y="347967"/>
                </a:lnTo>
                <a:lnTo>
                  <a:pt x="72643" y="349313"/>
                </a:lnTo>
                <a:lnTo>
                  <a:pt x="74612" y="350964"/>
                </a:lnTo>
                <a:lnTo>
                  <a:pt x="75704" y="351358"/>
                </a:lnTo>
                <a:lnTo>
                  <a:pt x="77101" y="351358"/>
                </a:lnTo>
                <a:lnTo>
                  <a:pt x="77673" y="351281"/>
                </a:lnTo>
                <a:lnTo>
                  <a:pt x="136122" y="340804"/>
                </a:lnTo>
                <a:lnTo>
                  <a:pt x="81622" y="340804"/>
                </a:lnTo>
                <a:lnTo>
                  <a:pt x="81622" y="318947"/>
                </a:lnTo>
                <a:lnTo>
                  <a:pt x="159169" y="318935"/>
                </a:lnTo>
                <a:lnTo>
                  <a:pt x="168782" y="318935"/>
                </a:lnTo>
                <a:lnTo>
                  <a:pt x="168782" y="316903"/>
                </a:lnTo>
                <a:lnTo>
                  <a:pt x="173836" y="313865"/>
                </a:lnTo>
                <a:lnTo>
                  <a:pt x="177705" y="309549"/>
                </a:lnTo>
                <a:lnTo>
                  <a:pt x="75653" y="309549"/>
                </a:lnTo>
                <a:lnTo>
                  <a:pt x="71996" y="308419"/>
                </a:lnTo>
                <a:lnTo>
                  <a:pt x="67462" y="298056"/>
                </a:lnTo>
                <a:lnTo>
                  <a:pt x="183437" y="298056"/>
                </a:lnTo>
                <a:lnTo>
                  <a:pt x="184721" y="294881"/>
                </a:lnTo>
                <a:lnTo>
                  <a:pt x="187065" y="288442"/>
                </a:lnTo>
                <a:lnTo>
                  <a:pt x="63741" y="288442"/>
                </a:lnTo>
                <a:lnTo>
                  <a:pt x="20040" y="168363"/>
                </a:lnTo>
                <a:lnTo>
                  <a:pt x="71005" y="168363"/>
                </a:lnTo>
                <a:lnTo>
                  <a:pt x="73151" y="166217"/>
                </a:lnTo>
                <a:lnTo>
                  <a:pt x="73151" y="160908"/>
                </a:lnTo>
                <a:lnTo>
                  <a:pt x="71005" y="158762"/>
                </a:lnTo>
                <a:lnTo>
                  <a:pt x="16586" y="158762"/>
                </a:lnTo>
                <a:lnTo>
                  <a:pt x="13573" y="149431"/>
                </a:lnTo>
                <a:lnTo>
                  <a:pt x="11390" y="139895"/>
                </a:lnTo>
                <a:lnTo>
                  <a:pt x="10062" y="130175"/>
                </a:lnTo>
                <a:lnTo>
                  <a:pt x="9613" y="120294"/>
                </a:lnTo>
                <a:lnTo>
                  <a:pt x="18324" y="77248"/>
                </a:lnTo>
                <a:lnTo>
                  <a:pt x="42065" y="42059"/>
                </a:lnTo>
                <a:lnTo>
                  <a:pt x="77250" y="18313"/>
                </a:lnTo>
                <a:lnTo>
                  <a:pt x="120294" y="9601"/>
                </a:lnTo>
                <a:lnTo>
                  <a:pt x="167273" y="9601"/>
                </a:lnTo>
                <a:lnTo>
                  <a:pt x="167076" y="9468"/>
                </a:lnTo>
                <a:lnTo>
                  <a:pt x="120294" y="0"/>
                </a:lnTo>
                <a:close/>
              </a:path>
              <a:path w="240664" h="374015">
                <a:moveTo>
                  <a:pt x="144030" y="329641"/>
                </a:moveTo>
                <a:lnTo>
                  <a:pt x="81622" y="340804"/>
                </a:lnTo>
                <a:lnTo>
                  <a:pt x="136122" y="340804"/>
                </a:lnTo>
                <a:lnTo>
                  <a:pt x="145757" y="339077"/>
                </a:lnTo>
                <a:lnTo>
                  <a:pt x="147497" y="336588"/>
                </a:lnTo>
                <a:lnTo>
                  <a:pt x="146557" y="331355"/>
                </a:lnTo>
                <a:lnTo>
                  <a:pt x="144030" y="329641"/>
                </a:lnTo>
                <a:close/>
              </a:path>
              <a:path w="240664" h="374015">
                <a:moveTo>
                  <a:pt x="159000" y="318947"/>
                </a:moveTo>
                <a:lnTo>
                  <a:pt x="81622" y="318947"/>
                </a:lnTo>
                <a:lnTo>
                  <a:pt x="84366" y="319150"/>
                </a:lnTo>
                <a:lnTo>
                  <a:pt x="156298" y="319150"/>
                </a:lnTo>
                <a:lnTo>
                  <a:pt x="159000" y="318947"/>
                </a:lnTo>
                <a:close/>
              </a:path>
              <a:path w="240664" h="374015">
                <a:moveTo>
                  <a:pt x="183437" y="298056"/>
                </a:moveTo>
                <a:lnTo>
                  <a:pt x="173126" y="298056"/>
                </a:lnTo>
                <a:lnTo>
                  <a:pt x="168592" y="308419"/>
                </a:lnTo>
                <a:lnTo>
                  <a:pt x="164947" y="309549"/>
                </a:lnTo>
                <a:lnTo>
                  <a:pt x="177705" y="309549"/>
                </a:lnTo>
                <a:lnTo>
                  <a:pt x="177919" y="309311"/>
                </a:lnTo>
                <a:lnTo>
                  <a:pt x="181418" y="303047"/>
                </a:lnTo>
                <a:lnTo>
                  <a:pt x="183437" y="298056"/>
                </a:lnTo>
                <a:close/>
              </a:path>
              <a:path w="240664" h="374015">
                <a:moveTo>
                  <a:pt x="58407" y="188810"/>
                </a:moveTo>
                <a:lnTo>
                  <a:pt x="53238" y="190030"/>
                </a:lnTo>
                <a:lnTo>
                  <a:pt x="51638" y="192620"/>
                </a:lnTo>
                <a:lnTo>
                  <a:pt x="52260" y="195198"/>
                </a:lnTo>
                <a:lnTo>
                  <a:pt x="74282" y="288442"/>
                </a:lnTo>
                <a:lnTo>
                  <a:pt x="84150" y="288442"/>
                </a:lnTo>
                <a:lnTo>
                  <a:pt x="60998" y="190411"/>
                </a:lnTo>
                <a:lnTo>
                  <a:pt x="58407" y="188810"/>
                </a:lnTo>
                <a:close/>
              </a:path>
              <a:path w="240664" h="374015">
                <a:moveTo>
                  <a:pt x="90881" y="189052"/>
                </a:moveTo>
                <a:lnTo>
                  <a:pt x="88264" y="189318"/>
                </a:lnTo>
                <a:lnTo>
                  <a:pt x="85623" y="189623"/>
                </a:lnTo>
                <a:lnTo>
                  <a:pt x="83731" y="192011"/>
                </a:lnTo>
                <a:lnTo>
                  <a:pt x="94932" y="288442"/>
                </a:lnTo>
                <a:lnTo>
                  <a:pt x="104597" y="288442"/>
                </a:lnTo>
                <a:lnTo>
                  <a:pt x="93281" y="190906"/>
                </a:lnTo>
                <a:lnTo>
                  <a:pt x="90881" y="189052"/>
                </a:lnTo>
                <a:close/>
              </a:path>
              <a:path w="240664" h="374015">
                <a:moveTo>
                  <a:pt x="122948" y="189293"/>
                </a:moveTo>
                <a:lnTo>
                  <a:pt x="117640" y="189293"/>
                </a:lnTo>
                <a:lnTo>
                  <a:pt x="115493" y="191439"/>
                </a:lnTo>
                <a:lnTo>
                  <a:pt x="115493" y="288442"/>
                </a:lnTo>
                <a:lnTo>
                  <a:pt x="125094" y="288442"/>
                </a:lnTo>
                <a:lnTo>
                  <a:pt x="125094" y="191439"/>
                </a:lnTo>
                <a:lnTo>
                  <a:pt x="122948" y="189293"/>
                </a:lnTo>
                <a:close/>
              </a:path>
              <a:path w="240664" h="374015">
                <a:moveTo>
                  <a:pt x="149682" y="189064"/>
                </a:moveTo>
                <a:lnTo>
                  <a:pt x="147319" y="190906"/>
                </a:lnTo>
                <a:lnTo>
                  <a:pt x="135991" y="288442"/>
                </a:lnTo>
                <a:lnTo>
                  <a:pt x="145656" y="288442"/>
                </a:lnTo>
                <a:lnTo>
                  <a:pt x="156857" y="192011"/>
                </a:lnTo>
                <a:lnTo>
                  <a:pt x="154978" y="189623"/>
                </a:lnTo>
                <a:lnTo>
                  <a:pt x="152336" y="189318"/>
                </a:lnTo>
                <a:lnTo>
                  <a:pt x="149682" y="189064"/>
                </a:lnTo>
                <a:close/>
              </a:path>
              <a:path w="240664" h="374015">
                <a:moveTo>
                  <a:pt x="182181" y="188823"/>
                </a:moveTo>
                <a:lnTo>
                  <a:pt x="179590" y="190411"/>
                </a:lnTo>
                <a:lnTo>
                  <a:pt x="156438" y="288442"/>
                </a:lnTo>
                <a:lnTo>
                  <a:pt x="166306" y="288442"/>
                </a:lnTo>
                <a:lnTo>
                  <a:pt x="188328" y="195198"/>
                </a:lnTo>
                <a:lnTo>
                  <a:pt x="188950" y="192620"/>
                </a:lnTo>
                <a:lnTo>
                  <a:pt x="187350" y="190030"/>
                </a:lnTo>
                <a:lnTo>
                  <a:pt x="182181" y="188823"/>
                </a:lnTo>
                <a:close/>
              </a:path>
              <a:path w="240664" h="374015">
                <a:moveTo>
                  <a:pt x="167273" y="9601"/>
                </a:moveTo>
                <a:lnTo>
                  <a:pt x="120294" y="9601"/>
                </a:lnTo>
                <a:lnTo>
                  <a:pt x="163339" y="18313"/>
                </a:lnTo>
                <a:lnTo>
                  <a:pt x="198529" y="42059"/>
                </a:lnTo>
                <a:lnTo>
                  <a:pt x="222275" y="77248"/>
                </a:lnTo>
                <a:lnTo>
                  <a:pt x="230987" y="120294"/>
                </a:lnTo>
                <a:lnTo>
                  <a:pt x="230539" y="130175"/>
                </a:lnTo>
                <a:lnTo>
                  <a:pt x="229211" y="139895"/>
                </a:lnTo>
                <a:lnTo>
                  <a:pt x="227028" y="149431"/>
                </a:lnTo>
                <a:lnTo>
                  <a:pt x="224015" y="158762"/>
                </a:lnTo>
                <a:lnTo>
                  <a:pt x="91922" y="158762"/>
                </a:lnTo>
                <a:lnTo>
                  <a:pt x="89776" y="160908"/>
                </a:lnTo>
                <a:lnTo>
                  <a:pt x="89776" y="166217"/>
                </a:lnTo>
                <a:lnTo>
                  <a:pt x="91922" y="168363"/>
                </a:lnTo>
                <a:lnTo>
                  <a:pt x="220548" y="168363"/>
                </a:lnTo>
                <a:lnTo>
                  <a:pt x="176847" y="288442"/>
                </a:lnTo>
                <a:lnTo>
                  <a:pt x="187065" y="288442"/>
                </a:lnTo>
                <a:lnTo>
                  <a:pt x="231936" y="165176"/>
                </a:lnTo>
                <a:lnTo>
                  <a:pt x="235704" y="154314"/>
                </a:lnTo>
                <a:lnTo>
                  <a:pt x="238417" y="143190"/>
                </a:lnTo>
                <a:lnTo>
                  <a:pt x="240051" y="131848"/>
                </a:lnTo>
                <a:lnTo>
                  <a:pt x="240601" y="120294"/>
                </a:lnTo>
                <a:lnTo>
                  <a:pt x="231131" y="73514"/>
                </a:lnTo>
                <a:lnTo>
                  <a:pt x="205322" y="35272"/>
                </a:lnTo>
                <a:lnTo>
                  <a:pt x="167273" y="9601"/>
                </a:lnTo>
                <a:close/>
              </a:path>
            </a:pathLst>
          </a:custGeom>
          <a:solidFill>
            <a:srgbClr val="FFFFFF"/>
          </a:solidFill>
        </p:spPr>
        <p:txBody>
          <a:bodyPr wrap="square" lIns="0" tIns="0" rIns="0" bIns="0" rtlCol="0"/>
          <a:lstStyle/>
          <a:p>
            <a:endParaRPr sz="1227"/>
          </a:p>
        </p:txBody>
      </p:sp>
      <p:sp>
        <p:nvSpPr>
          <p:cNvPr id="21" name="object 21"/>
          <p:cNvSpPr txBox="1"/>
          <p:nvPr/>
        </p:nvSpPr>
        <p:spPr>
          <a:xfrm>
            <a:off x="6804954" y="6101829"/>
            <a:ext cx="1575089" cy="145063"/>
          </a:xfrm>
          <a:prstGeom prst="rect">
            <a:avLst/>
          </a:prstGeom>
        </p:spPr>
        <p:txBody>
          <a:bodyPr vert="horz" wrap="square" lIns="0" tIns="8659" rIns="0" bIns="0" rtlCol="0">
            <a:spAutoFit/>
          </a:bodyPr>
          <a:lstStyle/>
          <a:p>
            <a:pPr marL="516501">
              <a:spcBef>
                <a:spcPts val="68"/>
              </a:spcBef>
            </a:pPr>
            <a:r>
              <a:rPr sz="886" b="1" spc="-24" dirty="0">
                <a:solidFill>
                  <a:srgbClr val="FFFFFF"/>
                </a:solidFill>
                <a:latin typeface="Arial"/>
                <a:cs typeface="Arial"/>
              </a:rPr>
              <a:t>Instructor </a:t>
            </a:r>
            <a:r>
              <a:rPr sz="886" b="1" spc="-10" dirty="0">
                <a:solidFill>
                  <a:srgbClr val="FFFFFF"/>
                </a:solidFill>
                <a:latin typeface="Arial"/>
                <a:cs typeface="Arial"/>
              </a:rPr>
              <a:t>Note</a:t>
            </a:r>
            <a:r>
              <a:rPr sz="886" b="1" spc="-136" dirty="0">
                <a:solidFill>
                  <a:srgbClr val="FFFFFF"/>
                </a:solidFill>
                <a:latin typeface="Arial"/>
                <a:cs typeface="Arial"/>
              </a:rPr>
              <a:t> </a:t>
            </a:r>
            <a:r>
              <a:rPr sz="886" b="1" spc="-130" dirty="0">
                <a:solidFill>
                  <a:srgbClr val="FFFFFF"/>
                </a:solidFill>
                <a:latin typeface="Arial"/>
                <a:cs typeface="Arial"/>
              </a:rPr>
              <a:t>15</a:t>
            </a:r>
            <a:endParaRPr sz="886">
              <a:latin typeface="Arial"/>
              <a:cs typeface="Arial"/>
            </a:endParaRPr>
          </a:p>
        </p:txBody>
      </p:sp>
    </p:spTree>
    <p:custDataLst>
      <p:tags r:id="rId1"/>
    </p:custDataLst>
    <p:extLst>
      <p:ext uri="{BB962C8B-B14F-4D97-AF65-F5344CB8AC3E}">
        <p14:creationId xmlns:p14="http://schemas.microsoft.com/office/powerpoint/2010/main" val="3051387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4002298-52D8-E549-B0B9-A7FCF5662300}"/>
              </a:ext>
            </a:extLst>
          </p:cNvPr>
          <p:cNvSpPr txBox="1"/>
          <p:nvPr/>
        </p:nvSpPr>
        <p:spPr>
          <a:xfrm>
            <a:off x="1603332" y="2303041"/>
            <a:ext cx="8505172" cy="893834"/>
          </a:xfrm>
          <a:prstGeom prst="rect">
            <a:avLst/>
          </a:prstGeom>
        </p:spPr>
        <p:txBody>
          <a:bodyPr vert="horz" wrap="square" lIns="0" tIns="12700" rIns="0" bIns="0" rtlCol="0" anchor="t">
            <a:spAutoFit/>
          </a:bodyPr>
          <a:lstStyle/>
          <a:p>
            <a:pPr marL="12700" marR="180975" algn="ctr">
              <a:lnSpc>
                <a:spcPct val="106100"/>
              </a:lnSpc>
              <a:spcBef>
                <a:spcPts val="100"/>
              </a:spcBef>
            </a:pPr>
            <a:r>
              <a:rPr lang="es-ES" sz="2800" dirty="0" err="1">
                <a:solidFill>
                  <a:schemeClr val="bg1"/>
                </a:solidFill>
                <a:latin typeface="Arial"/>
                <a:cs typeface="Arial"/>
              </a:rPr>
              <a:t>How</a:t>
            </a:r>
            <a:r>
              <a:rPr lang="es-ES" sz="2800" dirty="0">
                <a:solidFill>
                  <a:schemeClr val="bg1"/>
                </a:solidFill>
                <a:latin typeface="Arial"/>
                <a:cs typeface="Arial"/>
              </a:rPr>
              <a:t> do </a:t>
            </a:r>
            <a:r>
              <a:rPr lang="es-ES" sz="2800" dirty="0" err="1">
                <a:solidFill>
                  <a:schemeClr val="bg1"/>
                </a:solidFill>
                <a:latin typeface="Arial"/>
                <a:cs typeface="Arial"/>
              </a:rPr>
              <a:t>we</a:t>
            </a:r>
            <a:r>
              <a:rPr lang="es-ES" sz="2800" dirty="0">
                <a:solidFill>
                  <a:schemeClr val="bg1"/>
                </a:solidFill>
                <a:latin typeface="Arial"/>
                <a:cs typeface="Arial"/>
              </a:rPr>
              <a:t> </a:t>
            </a:r>
            <a:r>
              <a:rPr lang="es-ES" sz="2800" dirty="0" err="1">
                <a:solidFill>
                  <a:schemeClr val="bg1"/>
                </a:solidFill>
                <a:latin typeface="Arial"/>
                <a:cs typeface="Arial"/>
              </a:rPr>
              <a:t>avoid</a:t>
            </a:r>
            <a:r>
              <a:rPr lang="es-ES" sz="2800" dirty="0">
                <a:solidFill>
                  <a:schemeClr val="bg1"/>
                </a:solidFill>
                <a:latin typeface="Arial"/>
                <a:cs typeface="Arial"/>
              </a:rPr>
              <a:t> </a:t>
            </a:r>
            <a:r>
              <a:rPr lang="es-ES" sz="2800" dirty="0" err="1">
                <a:solidFill>
                  <a:schemeClr val="bg1"/>
                </a:solidFill>
                <a:latin typeface="Arial"/>
                <a:cs typeface="Arial"/>
              </a:rPr>
              <a:t>stereotypes</a:t>
            </a:r>
            <a:r>
              <a:rPr lang="es-ES" sz="2800" dirty="0">
                <a:solidFill>
                  <a:schemeClr val="bg1"/>
                </a:solidFill>
                <a:latin typeface="Arial"/>
                <a:cs typeface="Arial"/>
              </a:rPr>
              <a:t> </a:t>
            </a:r>
            <a:r>
              <a:rPr lang="es-ES" sz="2800" dirty="0" err="1">
                <a:solidFill>
                  <a:schemeClr val="bg1"/>
                </a:solidFill>
                <a:latin typeface="Arial"/>
                <a:cs typeface="Arial"/>
              </a:rPr>
              <a:t>when</a:t>
            </a:r>
            <a:r>
              <a:rPr lang="es-ES" sz="2800" dirty="0">
                <a:solidFill>
                  <a:schemeClr val="bg1"/>
                </a:solidFill>
                <a:latin typeface="Arial"/>
                <a:cs typeface="Arial"/>
              </a:rPr>
              <a:t> </a:t>
            </a:r>
            <a:r>
              <a:rPr lang="es-ES" sz="2800" dirty="0" err="1">
                <a:solidFill>
                  <a:schemeClr val="bg1"/>
                </a:solidFill>
                <a:latin typeface="Arial"/>
                <a:cs typeface="Arial"/>
              </a:rPr>
              <a:t>navigating</a:t>
            </a:r>
            <a:r>
              <a:rPr lang="es-ES" sz="2800" dirty="0">
                <a:solidFill>
                  <a:schemeClr val="bg1"/>
                </a:solidFill>
                <a:latin typeface="Arial"/>
                <a:cs typeface="Arial"/>
              </a:rPr>
              <a:t> </a:t>
            </a:r>
            <a:r>
              <a:rPr lang="es-ES" sz="2800" dirty="0" err="1">
                <a:solidFill>
                  <a:schemeClr val="bg1"/>
                </a:solidFill>
                <a:latin typeface="Arial"/>
                <a:cs typeface="Arial"/>
              </a:rPr>
              <a:t>differences</a:t>
            </a:r>
            <a:r>
              <a:rPr lang="es-ES" sz="2800" dirty="0">
                <a:solidFill>
                  <a:schemeClr val="bg1"/>
                </a:solidFill>
                <a:latin typeface="Arial"/>
                <a:cs typeface="Arial"/>
              </a:rPr>
              <a:t>?</a:t>
            </a:r>
            <a:endParaRPr sz="2800" dirty="0" err="1">
              <a:solidFill>
                <a:schemeClr val="bg1"/>
              </a:solidFill>
              <a:latin typeface="Arial"/>
              <a:cs typeface="Arial"/>
            </a:endParaRPr>
          </a:p>
        </p:txBody>
      </p:sp>
    </p:spTree>
    <p:custDataLst>
      <p:tags r:id="rId1"/>
    </p:custDataLst>
    <p:extLst>
      <p:ext uri="{BB962C8B-B14F-4D97-AF65-F5344CB8AC3E}">
        <p14:creationId xmlns:p14="http://schemas.microsoft.com/office/powerpoint/2010/main" val="143978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Cognitive short cuts</a:t>
            </a:r>
            <a:endParaRPr lang="en-US" dirty="0"/>
          </a:p>
          <a:p>
            <a:r>
              <a:rPr lang="en-US" b="1" dirty="0"/>
              <a:t>Grouping, categorizing</a:t>
            </a:r>
            <a:endParaRPr lang="en-US" dirty="0"/>
          </a:p>
          <a:p>
            <a:r>
              <a:rPr lang="en-US" b="1" dirty="0"/>
              <a:t>Organizing complex world</a:t>
            </a:r>
            <a:endParaRPr lang="en-US" dirty="0"/>
          </a:p>
          <a:p>
            <a:r>
              <a:rPr lang="en-US" b="1" dirty="0"/>
              <a:t>Making sense of diversity</a:t>
            </a:r>
            <a:endParaRPr lang="en-US" dirty="0"/>
          </a:p>
        </p:txBody>
      </p:sp>
      <p:sp>
        <p:nvSpPr>
          <p:cNvPr id="4" name="Title 3"/>
          <p:cNvSpPr>
            <a:spLocks noGrp="1"/>
          </p:cNvSpPr>
          <p:nvPr>
            <p:ph type="title"/>
          </p:nvPr>
        </p:nvSpPr>
        <p:spPr/>
        <p:txBody>
          <a:bodyPr>
            <a:normAutofit fontScale="90000"/>
          </a:bodyPr>
          <a:lstStyle/>
          <a:p>
            <a:r>
              <a:rPr lang="en-US" dirty="0"/>
              <a:t>Difference between stereotypes and generalizations?</a:t>
            </a:r>
          </a:p>
        </p:txBody>
      </p:sp>
      <p:pic>
        <p:nvPicPr>
          <p:cNvPr id="6" name="Picture Placeholder 5"/>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t="63" b="63"/>
          <a:stretch>
            <a:fillRect/>
          </a:stretch>
        </p:blipFill>
        <p:spPr/>
      </p:pic>
    </p:spTree>
    <p:custDataLst>
      <p:tags r:id="rId1"/>
    </p:custDataLst>
    <p:extLst>
      <p:ext uri="{BB962C8B-B14F-4D97-AF65-F5344CB8AC3E}">
        <p14:creationId xmlns:p14="http://schemas.microsoft.com/office/powerpoint/2010/main" val="4156009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37" y="6145253"/>
            <a:ext cx="9879563" cy="494927"/>
          </a:xfrm>
        </p:spPr>
        <p:txBody>
          <a:bodyPr/>
          <a:lstStyle/>
          <a:p>
            <a:r>
              <a:rPr lang="en-US" dirty="0">
                <a:latin typeface="Arial" panose="020B0604020202020204" pitchFamily="34" charset="0"/>
              </a:rPr>
              <a:t>Rapid, mostly unconscious</a:t>
            </a:r>
          </a:p>
        </p:txBody>
      </p:sp>
      <p:sp>
        <p:nvSpPr>
          <p:cNvPr id="3" name="Text Placeholder 2"/>
          <p:cNvSpPr>
            <a:spLocks noGrp="1"/>
          </p:cNvSpPr>
          <p:nvPr>
            <p:ph type="body" sz="quarter" idx="10"/>
          </p:nvPr>
        </p:nvSpPr>
        <p:spPr/>
        <p:txBody>
          <a:bodyPr/>
          <a:lstStyle/>
          <a:p>
            <a:r>
              <a:rPr lang="en-US" sz="2000" b="1" dirty="0">
                <a:latin typeface="Kievit Offc Medium" panose="020B0604030101020102" pitchFamily="34" charset="0"/>
              </a:rPr>
              <a:t>Familiar versus</a:t>
            </a:r>
          </a:p>
          <a:p>
            <a:r>
              <a:rPr lang="en-US" sz="2000" b="1" dirty="0">
                <a:latin typeface="Kievit Offc Medium" panose="020B0604030101020102" pitchFamily="34" charset="0"/>
              </a:rPr>
              <a:t> unfamiliar</a:t>
            </a:r>
            <a:endParaRPr lang="en-US" sz="2000" dirty="0">
              <a:latin typeface="Kievit Offc Medium" panose="020B0604030101020102" pitchFamily="34" charset="0"/>
            </a:endParaRPr>
          </a:p>
          <a:p>
            <a:endParaRPr lang="en-US" sz="2000" dirty="0">
              <a:latin typeface="Kievit Offc Medium" panose="020B0604030101020102" pitchFamily="34" charset="0"/>
            </a:endParaRPr>
          </a:p>
        </p:txBody>
      </p:sp>
      <p:sp>
        <p:nvSpPr>
          <p:cNvPr id="4" name="Text Placeholder 3"/>
          <p:cNvSpPr>
            <a:spLocks noGrp="1"/>
          </p:cNvSpPr>
          <p:nvPr>
            <p:ph type="body" sz="quarter" idx="11"/>
          </p:nvPr>
        </p:nvSpPr>
        <p:spPr>
          <a:xfrm>
            <a:off x="4274010" y="2216681"/>
            <a:ext cx="3318690" cy="3318690"/>
          </a:xfrm>
        </p:spPr>
        <p:txBody>
          <a:bodyPr/>
          <a:lstStyle/>
          <a:p>
            <a:r>
              <a:rPr lang="en-US" sz="2000" b="1" dirty="0">
                <a:latin typeface="Kievit Offc Medium" panose="020B0604030101020102" pitchFamily="34" charset="0"/>
              </a:rPr>
              <a:t>In-group </a:t>
            </a:r>
          </a:p>
          <a:p>
            <a:r>
              <a:rPr lang="en-US" sz="2000" b="1" dirty="0">
                <a:latin typeface="Kievit Offc Medium" panose="020B0604030101020102" pitchFamily="34" charset="0"/>
              </a:rPr>
              <a:t>Versus</a:t>
            </a:r>
          </a:p>
          <a:p>
            <a:r>
              <a:rPr lang="en-US" sz="2000" b="1" dirty="0">
                <a:latin typeface="Kievit Offc Medium" panose="020B0604030101020102" pitchFamily="34" charset="0"/>
              </a:rPr>
              <a:t> out-group</a:t>
            </a:r>
            <a:endParaRPr lang="en-US" sz="2000" dirty="0">
              <a:latin typeface="Kievit Offc Medium" panose="020B0604030101020102" pitchFamily="34" charset="0"/>
            </a:endParaRPr>
          </a:p>
          <a:p>
            <a:endParaRPr lang="en-US" sz="2000" dirty="0">
              <a:latin typeface="Kievit Offc Medium" panose="020B0604030101020102" pitchFamily="34" charset="0"/>
            </a:endParaRPr>
          </a:p>
        </p:txBody>
      </p:sp>
      <p:sp>
        <p:nvSpPr>
          <p:cNvPr id="5" name="Text Placeholder 4"/>
          <p:cNvSpPr>
            <a:spLocks noGrp="1"/>
          </p:cNvSpPr>
          <p:nvPr>
            <p:ph type="body" sz="quarter" idx="12"/>
          </p:nvPr>
        </p:nvSpPr>
        <p:spPr/>
        <p:txBody>
          <a:bodyPr>
            <a:normAutofit/>
          </a:bodyPr>
          <a:lstStyle/>
          <a:p>
            <a:r>
              <a:rPr lang="en-US" sz="2000" b="1" dirty="0">
                <a:latin typeface="Kievit Offc Medium" panose="020B0604030101020102" pitchFamily="34" charset="0"/>
              </a:rPr>
              <a:t>Safe versus </a:t>
            </a:r>
          </a:p>
          <a:p>
            <a:r>
              <a:rPr lang="en-US" sz="2000" b="1" dirty="0">
                <a:latin typeface="Kievit Offc Medium" panose="020B0604030101020102" pitchFamily="34" charset="0"/>
              </a:rPr>
              <a:t>not safe</a:t>
            </a:r>
            <a:endParaRPr lang="en-US" sz="2000" dirty="0">
              <a:latin typeface="Kievit Offc Medium" panose="020B0604030101020102" pitchFamily="34" charset="0"/>
            </a:endParaRPr>
          </a:p>
          <a:p>
            <a:endParaRPr lang="en-US" sz="2000" dirty="0">
              <a:latin typeface="Kievit Offc Medium" panose="020B0604030101020102" pitchFamily="34" charset="0"/>
            </a:endParaRPr>
          </a:p>
        </p:txBody>
      </p:sp>
    </p:spTree>
    <p:custDataLst>
      <p:tags r:id="rId1"/>
    </p:custDataLst>
    <p:extLst>
      <p:ext uri="{BB962C8B-B14F-4D97-AF65-F5344CB8AC3E}">
        <p14:creationId xmlns:p14="http://schemas.microsoft.com/office/powerpoint/2010/main" val="1985825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77503">
            <a:off x="5508350" y="2102227"/>
            <a:ext cx="6137309" cy="4091539"/>
          </a:xfrm>
          <a:prstGeom prst="rect">
            <a:avLst/>
          </a:prstGeom>
          <a:effectLst>
            <a:outerShdw blurRad="50800" dist="38100" dir="2700000" algn="tl" rotWithShape="0">
              <a:prstClr val="black">
                <a:alpha val="40000"/>
              </a:prstClr>
            </a:outerShdw>
          </a:effectLst>
        </p:spPr>
      </p:pic>
      <p:sp>
        <p:nvSpPr>
          <p:cNvPr id="4" name="Content Placeholder 3"/>
          <p:cNvSpPr>
            <a:spLocks noGrp="1"/>
          </p:cNvSpPr>
          <p:nvPr>
            <p:ph idx="1"/>
          </p:nvPr>
        </p:nvSpPr>
        <p:spPr>
          <a:xfrm>
            <a:off x="0" y="768667"/>
            <a:ext cx="12192000" cy="4351338"/>
          </a:xfrm>
        </p:spPr>
        <p:txBody>
          <a:bodyPr>
            <a:normAutofit/>
          </a:bodyPr>
          <a:lstStyle/>
          <a:p>
            <a:pPr marL="0" indent="0" algn="ctr">
              <a:buNone/>
            </a:pPr>
            <a:r>
              <a:rPr lang="en-US" sz="3200" dirty="0" smtClean="0">
                <a:solidFill>
                  <a:srgbClr val="DC4405"/>
                </a:solidFill>
                <a:latin typeface="Arial" panose="020B0604020202020204" pitchFamily="34" charset="0"/>
              </a:rPr>
              <a:t>A Note on Generalizations</a:t>
            </a:r>
            <a:endParaRPr lang="en-US" sz="3200" dirty="0">
              <a:solidFill>
                <a:srgbClr val="DC4405"/>
              </a:solidFill>
              <a:latin typeface="Arial" panose="020B0604020202020204" pitchFamily="34" charset="0"/>
            </a:endParaRPr>
          </a:p>
        </p:txBody>
      </p:sp>
      <p:pic>
        <p:nvPicPr>
          <p:cNvPr id="6" name="Content Placeholder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169030">
            <a:off x="601213" y="3127593"/>
            <a:ext cx="5146451" cy="223707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395814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18168" y="2081384"/>
            <a:ext cx="4391246" cy="3442996"/>
          </a:xfrm>
        </p:spPr>
        <p:txBody>
          <a:bodyPr>
            <a:noAutofit/>
          </a:bodyPr>
          <a:lstStyle/>
          <a:p>
            <a:pPr fontAlgn="base"/>
            <a:r>
              <a:rPr lang="en-US" sz="2400" dirty="0"/>
              <a:t>Categorize all members of a group as having the same characteristics.</a:t>
            </a:r>
          </a:p>
          <a:p>
            <a:pPr fontAlgn="base"/>
            <a:r>
              <a:rPr lang="en-US" sz="2400" dirty="0"/>
              <a:t>May or may not be based in fact.</a:t>
            </a:r>
          </a:p>
          <a:p>
            <a:pPr fontAlgn="base"/>
            <a:r>
              <a:rPr lang="en-US" sz="2400" dirty="0"/>
              <a:t>Tend to be inflexible and closed to new information.</a:t>
            </a:r>
          </a:p>
          <a:p>
            <a:pPr fontAlgn="base"/>
            <a:r>
              <a:rPr lang="en-US" sz="2400" dirty="0"/>
              <a:t>Can lead to prejudice and intentional or unintentional discrimination.</a:t>
            </a:r>
          </a:p>
          <a:p>
            <a:endParaRPr lang="en-US" sz="2400" dirty="0"/>
          </a:p>
        </p:txBody>
      </p:sp>
      <p:sp>
        <p:nvSpPr>
          <p:cNvPr id="3" name="Title 2"/>
          <p:cNvSpPr>
            <a:spLocks noGrp="1"/>
          </p:cNvSpPr>
          <p:nvPr>
            <p:ph type="title"/>
          </p:nvPr>
        </p:nvSpPr>
        <p:spPr>
          <a:xfrm>
            <a:off x="1818168" y="1092630"/>
            <a:ext cx="4391246" cy="1046987"/>
          </a:xfrm>
        </p:spPr>
        <p:txBody>
          <a:bodyPr>
            <a:normAutofit/>
          </a:bodyPr>
          <a:lstStyle/>
          <a:p>
            <a:r>
              <a:rPr lang="en-US" sz="3600" dirty="0">
                <a:solidFill>
                  <a:schemeClr val="bg1"/>
                </a:solidFill>
              </a:rPr>
              <a:t>Stereotypes:</a:t>
            </a:r>
            <a:endParaRPr lang="en-US" sz="3600" dirty="0"/>
          </a:p>
        </p:txBody>
      </p:sp>
      <p:pic>
        <p:nvPicPr>
          <p:cNvPr id="6" name="Picture Placeholder 5"/>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t="63" b="63"/>
          <a:stretch>
            <a:fillRect/>
          </a:stretch>
        </p:blipFill>
        <p:spPr/>
      </p:pic>
      <p:pic>
        <p:nvPicPr>
          <p:cNvPr id="7" name="Picture Placeholder 6">
            <a:extLst>
              <a:ext uri="{FF2B5EF4-FFF2-40B4-BE49-F238E27FC236}">
                <a16:creationId xmlns:a16="http://schemas.microsoft.com/office/drawing/2014/main" id="{97C351E3-E513-4944-9438-1411032C6FAC}"/>
              </a:ext>
            </a:extLst>
          </p:cNvPr>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491454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18168" y="1944227"/>
            <a:ext cx="4391246" cy="3596720"/>
          </a:xfrm>
        </p:spPr>
        <p:txBody>
          <a:bodyPr>
            <a:noAutofit/>
          </a:bodyPr>
          <a:lstStyle/>
          <a:p>
            <a:pPr fontAlgn="base"/>
            <a:r>
              <a:rPr lang="en-US" sz="2400" dirty="0"/>
              <a:t>Categorize many members of a group as having similar characteristics.</a:t>
            </a:r>
          </a:p>
          <a:p>
            <a:pPr fontAlgn="base"/>
            <a:r>
              <a:rPr lang="en-US" sz="2400" dirty="0"/>
              <a:t>Based on research or widespread observation.</a:t>
            </a:r>
          </a:p>
          <a:p>
            <a:pPr fontAlgn="base"/>
            <a:r>
              <a:rPr lang="en-US" sz="2400" dirty="0"/>
              <a:t>Flexible and open to new information.</a:t>
            </a:r>
          </a:p>
          <a:p>
            <a:pPr fontAlgn="base"/>
            <a:r>
              <a:rPr lang="en-US" sz="2400" dirty="0"/>
              <a:t>Can lead to curiosity, increased awareness, and improved cross cultural relationships.</a:t>
            </a:r>
          </a:p>
        </p:txBody>
      </p:sp>
      <p:sp>
        <p:nvSpPr>
          <p:cNvPr id="3" name="Title 2"/>
          <p:cNvSpPr>
            <a:spLocks noGrp="1"/>
          </p:cNvSpPr>
          <p:nvPr>
            <p:ph type="title"/>
          </p:nvPr>
        </p:nvSpPr>
        <p:spPr>
          <a:xfrm>
            <a:off x="1818168" y="970220"/>
            <a:ext cx="4391246" cy="1046987"/>
          </a:xfrm>
        </p:spPr>
        <p:txBody>
          <a:bodyPr>
            <a:normAutofit/>
          </a:bodyPr>
          <a:lstStyle/>
          <a:p>
            <a:r>
              <a:rPr lang="en-US" sz="3200" dirty="0">
                <a:solidFill>
                  <a:schemeClr val="bg1"/>
                </a:solidFill>
              </a:rPr>
              <a:t>Generalizations:</a:t>
            </a:r>
            <a:endParaRPr lang="en-US" sz="3200" dirty="0"/>
          </a:p>
        </p:txBody>
      </p:sp>
      <p:pic>
        <p:nvPicPr>
          <p:cNvPr id="6" name="Picture Placeholder 5"/>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t="63" b="63"/>
          <a:stretch>
            <a:fillRect/>
          </a:stretch>
        </p:blipFill>
        <p:spPr/>
      </p:pic>
      <p:pic>
        <p:nvPicPr>
          <p:cNvPr id="7" name="Picture Placeholder 6">
            <a:extLst>
              <a:ext uri="{FF2B5EF4-FFF2-40B4-BE49-F238E27FC236}">
                <a16:creationId xmlns:a16="http://schemas.microsoft.com/office/drawing/2014/main" id="{97C351E3-E513-4944-9438-1411032C6FAC}"/>
              </a:ext>
            </a:extLst>
          </p:cNvPr>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4277307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23C65ECC-7EA1-6F4B-A59E-8800755E778A}"/>
              </a:ext>
            </a:extLst>
          </p:cNvPr>
          <p:cNvSpPr txBox="1"/>
          <p:nvPr/>
        </p:nvSpPr>
        <p:spPr>
          <a:xfrm>
            <a:off x="1164921" y="1945182"/>
            <a:ext cx="10108504" cy="1859483"/>
          </a:xfrm>
          <a:prstGeom prst="rect">
            <a:avLst/>
          </a:prstGeom>
        </p:spPr>
        <p:txBody>
          <a:bodyPr vert="horz" wrap="square" lIns="0" tIns="12700" rIns="0" bIns="0" rtlCol="0">
            <a:spAutoFit/>
          </a:bodyPr>
          <a:lstStyle/>
          <a:p>
            <a:pPr fontAlgn="base"/>
            <a:r>
              <a:rPr lang="en-US" sz="2000" dirty="0">
                <a:latin typeface="Arial" panose="020B0604020202020204" pitchFamily="34" charset="0"/>
              </a:rPr>
              <a:t>Both stereotypes and generalizations are cognitive categories which organize our experiences.  However, stereotypes are </a:t>
            </a:r>
            <a:r>
              <a:rPr lang="en-US" sz="2000" i="1" dirty="0">
                <a:latin typeface="Arial" panose="020B0604020202020204" pitchFamily="34" charset="0"/>
              </a:rPr>
              <a:t>rigid</a:t>
            </a:r>
            <a:r>
              <a:rPr lang="en-US" sz="2000" dirty="0">
                <a:latin typeface="Arial" panose="020B0604020202020204" pitchFamily="34" charset="0"/>
              </a:rPr>
              <a:t>.  Generalizations are </a:t>
            </a:r>
            <a:r>
              <a:rPr lang="en-US" sz="2000" b="1" i="1" dirty="0">
                <a:solidFill>
                  <a:srgbClr val="00B050"/>
                </a:solidFill>
                <a:latin typeface="Arial" panose="020B0604020202020204" pitchFamily="34" charset="0"/>
              </a:rPr>
              <a:t>flexible</a:t>
            </a:r>
            <a:r>
              <a:rPr lang="en-US" sz="2000" dirty="0">
                <a:solidFill>
                  <a:srgbClr val="00B050"/>
                </a:solidFill>
                <a:latin typeface="Arial" panose="020B0604020202020204" pitchFamily="34" charset="0"/>
              </a:rPr>
              <a:t>. </a:t>
            </a:r>
          </a:p>
          <a:p>
            <a:pPr fontAlgn="base"/>
            <a:r>
              <a:rPr lang="en-US" sz="2000" dirty="0">
                <a:latin typeface="Arial" panose="020B0604020202020204" pitchFamily="34" charset="0"/>
              </a:rPr>
              <a:t>We tend to ignore disconfirming evidence of stereotypes and </a:t>
            </a:r>
            <a:r>
              <a:rPr lang="en-US" sz="2000" dirty="0" err="1">
                <a:latin typeface="Arial" panose="020B0604020202020204" pitchFamily="34" charset="0"/>
              </a:rPr>
              <a:t>over-elaborate</a:t>
            </a:r>
            <a:r>
              <a:rPr lang="en-US" sz="2000" dirty="0">
                <a:latin typeface="Arial" panose="020B0604020202020204" pitchFamily="34" charset="0"/>
              </a:rPr>
              <a:t> </a:t>
            </a:r>
            <a:r>
              <a:rPr lang="en-US" sz="2000" b="1" dirty="0">
                <a:latin typeface="Arial" panose="020B0604020202020204" pitchFamily="34" charset="0"/>
              </a:rPr>
              <a:t>confirming evidence</a:t>
            </a:r>
            <a:r>
              <a:rPr lang="en-US" sz="2000" dirty="0">
                <a:latin typeface="Arial" panose="020B0604020202020204" pitchFamily="34" charset="0"/>
              </a:rPr>
              <a:t>.</a:t>
            </a:r>
          </a:p>
          <a:p>
            <a:r>
              <a:rPr lang="en-US" sz="2000" dirty="0" smtClean="0">
                <a:latin typeface="Arial" panose="020B0604020202020204" pitchFamily="34" charset="0"/>
              </a:rPr>
              <a:t/>
            </a:r>
            <a:br>
              <a:rPr lang="en-US" sz="2000" dirty="0" smtClean="0">
                <a:latin typeface="Arial" panose="020B0604020202020204" pitchFamily="34" charset="0"/>
              </a:rPr>
            </a:br>
            <a:r>
              <a:rPr lang="en-US" sz="2000" dirty="0" smtClean="0">
                <a:latin typeface="Arial" panose="020B0604020202020204" pitchFamily="34" charset="0"/>
              </a:rPr>
              <a:t>Stereotypes </a:t>
            </a:r>
            <a:r>
              <a:rPr lang="en-US" sz="2000" b="1" i="1" dirty="0">
                <a:solidFill>
                  <a:srgbClr val="FF0000"/>
                </a:solidFill>
                <a:latin typeface="Arial" panose="020B0604020202020204" pitchFamily="34" charset="0"/>
              </a:rPr>
              <a:t>determine</a:t>
            </a:r>
            <a:r>
              <a:rPr lang="en-US" sz="2000" dirty="0">
                <a:solidFill>
                  <a:srgbClr val="FF0000"/>
                </a:solidFill>
                <a:latin typeface="Arial" panose="020B0604020202020204" pitchFamily="34" charset="0"/>
              </a:rPr>
              <a:t> </a:t>
            </a:r>
            <a:r>
              <a:rPr lang="en-US" sz="2000" dirty="0">
                <a:latin typeface="Arial" panose="020B0604020202020204" pitchFamily="34" charset="0"/>
              </a:rPr>
              <a:t>our reactions; cultural generalizations </a:t>
            </a:r>
            <a:r>
              <a:rPr lang="en-US" sz="2000" b="1" i="1" dirty="0">
                <a:solidFill>
                  <a:srgbClr val="00B050"/>
                </a:solidFill>
                <a:latin typeface="Arial" panose="020B0604020202020204" pitchFamily="34" charset="0"/>
              </a:rPr>
              <a:t>inform</a:t>
            </a:r>
            <a:r>
              <a:rPr lang="en-US" sz="2000" dirty="0">
                <a:solidFill>
                  <a:srgbClr val="00B050"/>
                </a:solidFill>
                <a:latin typeface="Arial" panose="020B0604020202020204" pitchFamily="34" charset="0"/>
              </a:rPr>
              <a:t> </a:t>
            </a:r>
            <a:r>
              <a:rPr lang="en-US" sz="2000" dirty="0">
                <a:latin typeface="Arial" panose="020B0604020202020204" pitchFamily="34" charset="0"/>
              </a:rPr>
              <a:t>them.</a:t>
            </a:r>
            <a:endParaRPr sz="2000" dirty="0">
              <a:latin typeface="Arial" panose="020B0604020202020204" pitchFamily="34" charset="0"/>
              <a:cs typeface="Arial"/>
            </a:endParaRPr>
          </a:p>
        </p:txBody>
      </p:sp>
    </p:spTree>
    <p:custDataLst>
      <p:tags r:id="rId1"/>
    </p:custDataLst>
    <p:extLst>
      <p:ext uri="{BB962C8B-B14F-4D97-AF65-F5344CB8AC3E}">
        <p14:creationId xmlns:p14="http://schemas.microsoft.com/office/powerpoint/2010/main" val="2985368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4294967295"/>
          </p:nvPr>
        </p:nvSpPr>
        <p:spPr>
          <a:xfrm>
            <a:off x="394447" y="6421588"/>
            <a:ext cx="8776447" cy="365125"/>
          </a:xfrm>
        </p:spPr>
        <p:txBody>
          <a:bodyPr/>
          <a:lstStyle/>
          <a:p>
            <a:pPr algn="l"/>
            <a:r>
              <a:rPr lang="en-US" sz="900" dirty="0">
                <a:solidFill>
                  <a:schemeClr val="bg1"/>
                </a:solidFill>
              </a:rPr>
              <a:t>Copyright © 2018  Oregon State University  Search Advocate Program   All Rights Reserved</a:t>
            </a:r>
          </a:p>
          <a:p>
            <a:endParaRPr lang="en-US" sz="900" dirty="0">
              <a:solidFill>
                <a:schemeClr val="bg1"/>
              </a:solidFill>
            </a:endParaRPr>
          </a:p>
        </p:txBody>
      </p:sp>
      <p:sp>
        <p:nvSpPr>
          <p:cNvPr id="4" name="Slide Number Placeholder 3"/>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mtClean="0"/>
              <a:pPr/>
              <a:t>28</a:t>
            </a:fld>
            <a:endParaRPr lang="en-US"/>
          </a:p>
        </p:txBody>
      </p:sp>
      <p:sp>
        <p:nvSpPr>
          <p:cNvPr id="8" name="TextBox 7"/>
          <p:cNvSpPr txBox="1"/>
          <p:nvPr/>
        </p:nvSpPr>
        <p:spPr>
          <a:xfrm>
            <a:off x="2049944" y="430422"/>
            <a:ext cx="8316225" cy="769441"/>
          </a:xfrm>
          <a:prstGeom prst="rect">
            <a:avLst/>
          </a:prstGeom>
          <a:noFill/>
        </p:spPr>
        <p:txBody>
          <a:bodyPr wrap="square" rtlCol="0">
            <a:spAutoFit/>
          </a:bodyPr>
          <a:lstStyle/>
          <a:p>
            <a:pPr algn="ctr"/>
            <a:r>
              <a:rPr lang="en-US" sz="4400" dirty="0">
                <a:solidFill>
                  <a:srgbClr val="DC4405"/>
                </a:solidFill>
                <a:latin typeface="Arial" panose="020B0604020202020204" pitchFamily="34" charset="0"/>
                <a:cs typeface="Calibri Light" panose="020F0302020204030204" pitchFamily="34" charset="0"/>
              </a:rPr>
              <a:t>What are Biases?</a:t>
            </a:r>
          </a:p>
        </p:txBody>
      </p:sp>
      <p:sp>
        <p:nvSpPr>
          <p:cNvPr id="12" name="TextBox 11"/>
          <p:cNvSpPr txBox="1"/>
          <p:nvPr/>
        </p:nvSpPr>
        <p:spPr>
          <a:xfrm>
            <a:off x="394447" y="1215554"/>
            <a:ext cx="11627223" cy="667875"/>
          </a:xfrm>
          <a:prstGeom prst="rect">
            <a:avLst/>
          </a:prstGeom>
          <a:noFill/>
        </p:spPr>
        <p:txBody>
          <a:bodyPr wrap="square" rtlCol="0">
            <a:spAutoFit/>
          </a:bodyPr>
          <a:lstStyle/>
          <a:p>
            <a:pPr>
              <a:lnSpc>
                <a:spcPct val="85000"/>
              </a:lnSpc>
            </a:pPr>
            <a:r>
              <a:rPr lang="en-US" sz="2200" dirty="0">
                <a:latin typeface="Arial" panose="020B0604020202020204" pitchFamily="34" charset="0"/>
                <a:cs typeface="Calibri Light" panose="020F0302020204030204" pitchFamily="34" charset="0"/>
              </a:rPr>
              <a:t>Preferences or inclinations which can impair judgment; often used synonymously with “prejudices</a:t>
            </a:r>
            <a:r>
              <a:rPr lang="en-US" sz="2200" dirty="0">
                <a:latin typeface="Arial" panose="020B0604020202020204" pitchFamily="34"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3399487386"/>
              </p:ext>
            </p:extLst>
          </p:nvPr>
        </p:nvGraphicFramePr>
        <p:xfrm>
          <a:off x="1486464" y="1996069"/>
          <a:ext cx="9443187" cy="4550022"/>
        </p:xfrm>
        <a:graphic>
          <a:graphicData uri="http://schemas.openxmlformats.org/drawingml/2006/table">
            <a:tbl>
              <a:tblPr firstRow="1" bandRow="1">
                <a:tableStyleId>{5C22544A-7EE6-4342-B048-85BDC9FD1C3A}</a:tableStyleId>
              </a:tblPr>
              <a:tblGrid>
                <a:gridCol w="1745071">
                  <a:extLst>
                    <a:ext uri="{9D8B030D-6E8A-4147-A177-3AD203B41FA5}">
                      <a16:colId xmlns:a16="http://schemas.microsoft.com/office/drawing/2014/main" val="3064911763"/>
                    </a:ext>
                  </a:extLst>
                </a:gridCol>
                <a:gridCol w="3945799">
                  <a:extLst>
                    <a:ext uri="{9D8B030D-6E8A-4147-A177-3AD203B41FA5}">
                      <a16:colId xmlns:a16="http://schemas.microsoft.com/office/drawing/2014/main" val="2065967339"/>
                    </a:ext>
                  </a:extLst>
                </a:gridCol>
                <a:gridCol w="3752317">
                  <a:extLst>
                    <a:ext uri="{9D8B030D-6E8A-4147-A177-3AD203B41FA5}">
                      <a16:colId xmlns:a16="http://schemas.microsoft.com/office/drawing/2014/main" val="4023757144"/>
                    </a:ext>
                  </a:extLst>
                </a:gridCol>
              </a:tblGrid>
              <a:tr h="950496">
                <a:tc>
                  <a:txBody>
                    <a:bodyPr/>
                    <a:lstStyle/>
                    <a:p>
                      <a:endParaRPr lang="en-US" sz="1500" dirty="0"/>
                    </a:p>
                  </a:txBody>
                  <a:tcPr marL="72082" marR="72082" marT="36041" marB="36041">
                    <a:noFill/>
                  </a:tcPr>
                </a:tc>
                <a:tc>
                  <a:txBody>
                    <a:bodyPr/>
                    <a:lstStyle/>
                    <a:p>
                      <a:r>
                        <a:rPr lang="en-US" sz="1900" dirty="0" smtClean="0">
                          <a:latin typeface="Arial" panose="020B0604020202020204" pitchFamily="34" charset="0"/>
                        </a:rPr>
                        <a:t>Explicit </a:t>
                      </a:r>
                      <a:r>
                        <a:rPr lang="en-US" sz="1500" dirty="0" smtClean="0">
                          <a:latin typeface="Arial" panose="020B0604020202020204" pitchFamily="34" charset="0"/>
                        </a:rPr>
                        <a:t/>
                      </a:r>
                      <a:br>
                        <a:rPr lang="en-US" sz="1500" dirty="0" smtClean="0">
                          <a:latin typeface="Arial" panose="020B0604020202020204" pitchFamily="34" charset="0"/>
                        </a:rPr>
                      </a:br>
                      <a:r>
                        <a:rPr lang="en-US" sz="1500" dirty="0" smtClean="0">
                          <a:latin typeface="Arial" panose="020B0604020202020204" pitchFamily="34" charset="0"/>
                        </a:rPr>
                        <a:t>(Conscious/Intentional</a:t>
                      </a:r>
                      <a:endParaRPr lang="en-US" sz="1500" dirty="0">
                        <a:latin typeface="Arial" panose="020B0604020202020204" pitchFamily="34" charset="0"/>
                      </a:endParaRPr>
                    </a:p>
                  </a:txBody>
                  <a:tcPr marL="72082" marR="72082" marT="36041" marB="36041">
                    <a:lnB w="38100" cmpd="sng">
                      <a:noFill/>
                    </a:lnB>
                    <a:solidFill>
                      <a:srgbClr val="003B5C"/>
                    </a:solidFill>
                  </a:tcPr>
                </a:tc>
                <a:tc>
                  <a:txBody>
                    <a:bodyPr/>
                    <a:lstStyle/>
                    <a:p>
                      <a:r>
                        <a:rPr lang="en-US" sz="1900" dirty="0" smtClean="0">
                          <a:latin typeface="Arial" panose="020B0604020202020204" pitchFamily="34" charset="0"/>
                        </a:rPr>
                        <a:t>Implicit</a:t>
                      </a:r>
                      <a:r>
                        <a:rPr lang="en-US" sz="1500" dirty="0" smtClean="0">
                          <a:latin typeface="Arial" panose="020B0604020202020204" pitchFamily="34" charset="0"/>
                        </a:rPr>
                        <a:t/>
                      </a:r>
                      <a:br>
                        <a:rPr lang="en-US" sz="1500" dirty="0" smtClean="0">
                          <a:latin typeface="Arial" panose="020B0604020202020204" pitchFamily="34" charset="0"/>
                        </a:rPr>
                      </a:br>
                      <a:r>
                        <a:rPr lang="en-US" sz="1500" dirty="0" smtClean="0">
                          <a:latin typeface="Arial" panose="020B0604020202020204" pitchFamily="34" charset="0"/>
                        </a:rPr>
                        <a:t>(Not</a:t>
                      </a:r>
                      <a:r>
                        <a:rPr lang="en-US" sz="1500" baseline="0" dirty="0" smtClean="0">
                          <a:latin typeface="Arial" panose="020B0604020202020204" pitchFamily="34" charset="0"/>
                        </a:rPr>
                        <a:t> Conscious/</a:t>
                      </a:r>
                      <a:br>
                        <a:rPr lang="en-US" sz="1500" baseline="0" dirty="0" smtClean="0">
                          <a:latin typeface="Arial" panose="020B0604020202020204" pitchFamily="34" charset="0"/>
                        </a:rPr>
                      </a:br>
                      <a:r>
                        <a:rPr lang="en-US" sz="1500" baseline="0" dirty="0" smtClean="0">
                          <a:latin typeface="Arial" panose="020B0604020202020204" pitchFamily="34" charset="0"/>
                        </a:rPr>
                        <a:t>Unintentional)</a:t>
                      </a:r>
                      <a:endParaRPr lang="en-US" sz="1500" dirty="0">
                        <a:latin typeface="Arial" panose="020B0604020202020204" pitchFamily="34" charset="0"/>
                      </a:endParaRPr>
                    </a:p>
                  </a:txBody>
                  <a:tcPr marL="72082" marR="72082" marT="36041" marB="36041">
                    <a:lnB w="38100" cmpd="sng">
                      <a:noFill/>
                    </a:lnB>
                    <a:solidFill>
                      <a:srgbClr val="00859B"/>
                    </a:solidFill>
                  </a:tcPr>
                </a:tc>
                <a:extLst>
                  <a:ext uri="{0D108BD9-81ED-4DB2-BD59-A6C34878D82A}">
                    <a16:rowId xmlns:a16="http://schemas.microsoft.com/office/drawing/2014/main" val="2080103352"/>
                  </a:ext>
                </a:extLst>
              </a:tr>
              <a:tr h="1519685">
                <a:tc>
                  <a:txBody>
                    <a:bodyPr/>
                    <a:lstStyle/>
                    <a:p>
                      <a:r>
                        <a:rPr lang="en-US" sz="1900" dirty="0" smtClean="0">
                          <a:solidFill>
                            <a:schemeClr val="bg1"/>
                          </a:solidFill>
                          <a:latin typeface="Arial" panose="020B0604020202020204" pitchFamily="34" charset="0"/>
                        </a:rPr>
                        <a:t>Individual</a:t>
                      </a:r>
                      <a:endParaRPr lang="en-US" sz="1900" dirty="0">
                        <a:solidFill>
                          <a:schemeClr val="bg1"/>
                        </a:solidFill>
                        <a:latin typeface="Arial" panose="020B0604020202020204" pitchFamily="34" charset="0"/>
                      </a:endParaRPr>
                    </a:p>
                  </a:txBody>
                  <a:tcPr marL="72082" marR="72082" marT="36041" marB="36041">
                    <a:lnR w="12700" cmpd="sng">
                      <a:noFill/>
                    </a:lnR>
                    <a:solidFill>
                      <a:srgbClr val="B9B9B9"/>
                    </a:solidFill>
                  </a:tcPr>
                </a:tc>
                <a:tc>
                  <a:txBody>
                    <a:bodyPr/>
                    <a:lstStyle/>
                    <a:p>
                      <a:r>
                        <a:rPr lang="en-US" sz="1600" b="1" dirty="0" smtClean="0">
                          <a:solidFill>
                            <a:srgbClr val="003B5C"/>
                          </a:solidFill>
                          <a:latin typeface="Arial" panose="020B0604020202020204" pitchFamily="34" charset="0"/>
                        </a:rPr>
                        <a:t>Personal Prejudice</a:t>
                      </a:r>
                      <a:r>
                        <a:rPr lang="en-US" sz="1600" dirty="0" smtClean="0">
                          <a:latin typeface="Arial" panose="020B0604020202020204" pitchFamily="34" charset="0"/>
                        </a:rPr>
                        <a:t>: </a:t>
                      </a:r>
                    </a:p>
                    <a:p>
                      <a:r>
                        <a:rPr lang="en-US" sz="1600" dirty="0" smtClean="0">
                          <a:latin typeface="Arial" panose="020B0604020202020204" pitchFamily="34" charset="0"/>
                        </a:rPr>
                        <a:t>bigoted beliefs and stereotypes, often</a:t>
                      </a:r>
                      <a:r>
                        <a:rPr lang="en-US" sz="1600" baseline="0" dirty="0" smtClean="0">
                          <a:latin typeface="Arial" panose="020B0604020202020204" pitchFamily="34" charset="0"/>
                        </a:rPr>
                        <a:t> </a:t>
                      </a:r>
                      <a:r>
                        <a:rPr lang="en-US" sz="1600" dirty="0" smtClean="0">
                          <a:latin typeface="Arial" panose="020B0604020202020204" pitchFamily="34" charset="0"/>
                        </a:rPr>
                        <a:t>leading to intentional negative or positive treatment based on identity</a:t>
                      </a:r>
                    </a:p>
                    <a:p>
                      <a:endParaRPr lang="en-US" sz="1500" dirty="0">
                        <a:latin typeface="Arial" panose="020B0604020202020204" pitchFamily="34" charset="0"/>
                      </a:endParaRPr>
                    </a:p>
                  </a:txBody>
                  <a:tcPr marL="72082" marR="72082" marT="36041" marB="36041">
                    <a:lnL w="12700" cmpd="sng">
                      <a:noFill/>
                    </a:lnL>
                    <a:lnR w="12700" cap="flat" cmpd="sng" algn="ctr">
                      <a:solidFill>
                        <a:schemeClr val="bg2">
                          <a:lumMod val="75000"/>
                        </a:schemeClr>
                      </a:solidFill>
                      <a:prstDash val="solid"/>
                      <a:round/>
                      <a:headEnd type="none" w="med" len="med"/>
                      <a:tailEnd type="none" w="med" len="med"/>
                    </a:lnR>
                    <a:lnT w="38100" cmpd="sng">
                      <a:noFill/>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dirty="0" smtClean="0">
                          <a:solidFill>
                            <a:srgbClr val="00859B"/>
                          </a:solidFill>
                          <a:latin typeface="Arial" panose="020B0604020202020204" pitchFamily="34" charset="0"/>
                        </a:rPr>
                        <a:t>Cognitive Bias</a:t>
                      </a:r>
                      <a:r>
                        <a:rPr lang="en-US" sz="1600" dirty="0" smtClean="0">
                          <a:latin typeface="Arial" panose="020B0604020202020204" pitchFamily="34" charset="0"/>
                        </a:rPr>
                        <a:t>: </a:t>
                      </a:r>
                    </a:p>
                    <a:p>
                      <a:r>
                        <a:rPr lang="en-US" sz="1600" dirty="0" smtClean="0">
                          <a:latin typeface="Arial" panose="020B0604020202020204" pitchFamily="34" charset="0"/>
                        </a:rPr>
                        <a:t>pre-conscious cognitive categories/ shortcuts/thought patterns that unintentionally advantage/ disadvantage people based on identity</a:t>
                      </a:r>
                    </a:p>
                    <a:p>
                      <a:endParaRPr lang="en-US" sz="1500" dirty="0">
                        <a:latin typeface="Arial" panose="020B0604020202020204" pitchFamily="34" charset="0"/>
                      </a:endParaRPr>
                    </a:p>
                  </a:txBody>
                  <a:tcPr marL="72082" marR="72082" marT="36041" marB="36041">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38100" cmpd="sng">
                      <a:noFill/>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1663755"/>
                  </a:ext>
                </a:extLst>
              </a:tr>
              <a:tr h="1654657">
                <a:tc>
                  <a:txBody>
                    <a:bodyPr/>
                    <a:lstStyle/>
                    <a:p>
                      <a:r>
                        <a:rPr lang="en-US" sz="1900" dirty="0" smtClean="0">
                          <a:solidFill>
                            <a:schemeClr val="bg1"/>
                          </a:solidFill>
                          <a:latin typeface="Arial" panose="020B0604020202020204" pitchFamily="34" charset="0"/>
                        </a:rPr>
                        <a:t>Systemic</a:t>
                      </a:r>
                      <a:endParaRPr lang="en-US" sz="1900" dirty="0">
                        <a:solidFill>
                          <a:schemeClr val="bg1"/>
                        </a:solidFill>
                        <a:latin typeface="Arial" panose="020B0604020202020204" pitchFamily="34" charset="0"/>
                      </a:endParaRPr>
                    </a:p>
                  </a:txBody>
                  <a:tcPr marL="72082" marR="72082" marT="36041" marB="36041">
                    <a:lnR w="12700" cmpd="sng">
                      <a:noFill/>
                    </a:lnR>
                    <a:solidFill>
                      <a:srgbClr val="B9B9B9"/>
                    </a:solidFill>
                  </a:tcPr>
                </a:tc>
                <a:tc>
                  <a:txBody>
                    <a:bodyPr/>
                    <a:lstStyle/>
                    <a:p>
                      <a:r>
                        <a:rPr lang="en-US" sz="1600" b="1" dirty="0" smtClean="0">
                          <a:solidFill>
                            <a:srgbClr val="003B5C"/>
                          </a:solidFill>
                          <a:latin typeface="Arial" panose="020B0604020202020204" pitchFamily="34" charset="0"/>
                        </a:rPr>
                        <a:t>Institutional Discrimination</a:t>
                      </a:r>
                      <a:r>
                        <a:rPr lang="en-US" sz="1600" dirty="0" smtClean="0">
                          <a:latin typeface="Arial" panose="020B0604020202020204" pitchFamily="34" charset="0"/>
                        </a:rPr>
                        <a:t>: </a:t>
                      </a:r>
                    </a:p>
                    <a:p>
                      <a:r>
                        <a:rPr lang="en-US" sz="1600" dirty="0" smtClean="0">
                          <a:latin typeface="Arial" panose="020B0604020202020204" pitchFamily="34" charset="0"/>
                        </a:rPr>
                        <a:t>Laws, policies, and practices designed to advantage/ disadvantage or include/ exclude based on identity</a:t>
                      </a:r>
                    </a:p>
                    <a:p>
                      <a:endParaRPr lang="en-US" sz="1600" dirty="0">
                        <a:latin typeface="Arial" panose="020B0604020202020204" pitchFamily="34" charset="0"/>
                      </a:endParaRPr>
                    </a:p>
                  </a:txBody>
                  <a:tcPr marL="72082" marR="72082" marT="36041" marB="36041">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dirty="0" smtClean="0">
                          <a:solidFill>
                            <a:srgbClr val="00859B"/>
                          </a:solidFill>
                          <a:latin typeface="Arial" panose="020B0604020202020204" pitchFamily="34" charset="0"/>
                        </a:rPr>
                        <a:t>Structural Bias</a:t>
                      </a:r>
                      <a:r>
                        <a:rPr lang="en-US" sz="1600" dirty="0" smtClean="0">
                          <a:latin typeface="Arial" panose="020B0604020202020204" pitchFamily="34" charset="0"/>
                        </a:rPr>
                        <a:t>: </a:t>
                      </a:r>
                    </a:p>
                    <a:p>
                      <a:r>
                        <a:rPr lang="en-US" sz="1600" dirty="0" smtClean="0">
                          <a:latin typeface="Arial" panose="020B0604020202020204" pitchFamily="34" charset="0"/>
                        </a:rPr>
                        <a:t>Seemingly neutral norms, policies, patterns, practices, procedures, standards and symbols that, in effect, advantage/ disadvantage people/groups based on identity</a:t>
                      </a:r>
                    </a:p>
                    <a:p>
                      <a:endParaRPr lang="en-US" sz="1600" dirty="0">
                        <a:latin typeface="Arial" panose="020B0604020202020204" pitchFamily="34" charset="0"/>
                      </a:endParaRPr>
                    </a:p>
                  </a:txBody>
                  <a:tcPr marL="72082" marR="72082" marT="36041" marB="36041">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3219844"/>
                  </a:ext>
                </a:extLst>
              </a:tr>
              <a:tr h="294315">
                <a:tc>
                  <a:txBody>
                    <a:bodyPr/>
                    <a:lstStyle/>
                    <a:p>
                      <a:endParaRPr lang="en-US" sz="1500" dirty="0"/>
                    </a:p>
                  </a:txBody>
                  <a:tcPr marL="72082" marR="72082" marT="36041" marB="36041">
                    <a:noFill/>
                  </a:tcPr>
                </a:tc>
                <a:tc>
                  <a:txBody>
                    <a:bodyPr/>
                    <a:lstStyle/>
                    <a:p>
                      <a:pPr algn="ctr"/>
                      <a:r>
                        <a:rPr lang="en-US" sz="1500" b="1" dirty="0" smtClean="0">
                          <a:solidFill>
                            <a:srgbClr val="003B5C"/>
                          </a:solidFill>
                          <a:latin typeface="Arial" panose="020B0604020202020204" pitchFamily="34" charset="0"/>
                        </a:rPr>
                        <a:t>IMPACT</a:t>
                      </a:r>
                      <a:r>
                        <a:rPr lang="en-US" sz="1500" b="1" i="1" dirty="0" smtClean="0">
                          <a:solidFill>
                            <a:srgbClr val="003B5C"/>
                          </a:solidFill>
                          <a:latin typeface="Arial" panose="020B0604020202020204" pitchFamily="34" charset="0"/>
                        </a:rPr>
                        <a:t> with </a:t>
                      </a:r>
                      <a:r>
                        <a:rPr lang="en-US" sz="1500" b="1" dirty="0" smtClean="0">
                          <a:solidFill>
                            <a:srgbClr val="003B5C"/>
                          </a:solidFill>
                          <a:latin typeface="Arial" panose="020B0604020202020204" pitchFamily="34" charset="0"/>
                        </a:rPr>
                        <a:t>INTENT</a:t>
                      </a:r>
                      <a:endParaRPr lang="en-US" sz="1500" b="1" dirty="0">
                        <a:solidFill>
                          <a:srgbClr val="003B5C"/>
                        </a:solidFill>
                        <a:latin typeface="Arial" panose="020B0604020202020204" pitchFamily="34" charset="0"/>
                      </a:endParaRPr>
                    </a:p>
                  </a:txBody>
                  <a:tcPr marL="72082" marR="72082" marT="36041" marB="36041">
                    <a:lnT w="12700" cap="flat" cmpd="sng" algn="ctr">
                      <a:solidFill>
                        <a:schemeClr val="bg2">
                          <a:lumMod val="75000"/>
                        </a:schemeClr>
                      </a:solidFill>
                      <a:prstDash val="solid"/>
                      <a:round/>
                      <a:headEnd type="none" w="med" len="med"/>
                      <a:tailEnd type="none" w="med" len="med"/>
                    </a:lnT>
                    <a:noFill/>
                  </a:tcPr>
                </a:tc>
                <a:tc>
                  <a:txBody>
                    <a:bodyPr/>
                    <a:lstStyle/>
                    <a:p>
                      <a:pPr algn="ctr"/>
                      <a:r>
                        <a:rPr lang="en-US" sz="1500" b="1" dirty="0" smtClean="0">
                          <a:solidFill>
                            <a:srgbClr val="00859B"/>
                          </a:solidFill>
                          <a:latin typeface="Arial" panose="020B0604020202020204" pitchFamily="34" charset="0"/>
                        </a:rPr>
                        <a:t>IMPACT </a:t>
                      </a:r>
                      <a:r>
                        <a:rPr lang="en-US" sz="1500" b="1" i="1" dirty="0" smtClean="0">
                          <a:solidFill>
                            <a:srgbClr val="00859B"/>
                          </a:solidFill>
                          <a:latin typeface="Arial" panose="020B0604020202020204" pitchFamily="34" charset="0"/>
                        </a:rPr>
                        <a:t>without</a:t>
                      </a:r>
                      <a:r>
                        <a:rPr lang="en-US" sz="1500" b="1" dirty="0" smtClean="0">
                          <a:solidFill>
                            <a:srgbClr val="00859B"/>
                          </a:solidFill>
                          <a:latin typeface="Arial" panose="020B0604020202020204" pitchFamily="34" charset="0"/>
                        </a:rPr>
                        <a:t> INTENT</a:t>
                      </a:r>
                      <a:endParaRPr lang="en-US" sz="1500" b="1" dirty="0">
                        <a:solidFill>
                          <a:srgbClr val="00859B"/>
                        </a:solidFill>
                        <a:latin typeface="Arial" panose="020B0604020202020204" pitchFamily="34" charset="0"/>
                      </a:endParaRPr>
                    </a:p>
                  </a:txBody>
                  <a:tcPr marL="72082" marR="72082" marT="36041" marB="36041">
                    <a:lnT w="12700" cap="flat" cmpd="sng" algn="ctr">
                      <a:solidFill>
                        <a:schemeClr val="bg2">
                          <a:lumMod val="75000"/>
                        </a:schemeClr>
                      </a:solidFill>
                      <a:prstDash val="solid"/>
                      <a:round/>
                      <a:headEnd type="none" w="med" len="med"/>
                      <a:tailEnd type="none" w="med" len="med"/>
                    </a:lnT>
                    <a:noFill/>
                  </a:tcPr>
                </a:tc>
                <a:extLst>
                  <a:ext uri="{0D108BD9-81ED-4DB2-BD59-A6C34878D82A}">
                    <a16:rowId xmlns:a16="http://schemas.microsoft.com/office/drawing/2014/main" val="801839169"/>
                  </a:ext>
                </a:extLst>
              </a:tr>
            </a:tbl>
          </a:graphicData>
        </a:graphic>
      </p:graphicFrame>
    </p:spTree>
    <p:custDataLst>
      <p:tags r:id="rId1"/>
    </p:custDataLst>
    <p:extLst>
      <p:ext uri="{BB962C8B-B14F-4D97-AF65-F5344CB8AC3E}">
        <p14:creationId xmlns:p14="http://schemas.microsoft.com/office/powerpoint/2010/main" val="3328372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900458" y="6459785"/>
            <a:ext cx="1312025"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mtClean="0"/>
              <a:pPr/>
              <a:t>29</a:t>
            </a:fld>
            <a:endParaRPr lang="en-US"/>
          </a:p>
        </p:txBody>
      </p:sp>
      <p:sp>
        <p:nvSpPr>
          <p:cNvPr id="4" name="Title 3"/>
          <p:cNvSpPr>
            <a:spLocks noGrp="1"/>
          </p:cNvSpPr>
          <p:nvPr>
            <p:ph type="title" idx="4294967295"/>
          </p:nvPr>
        </p:nvSpPr>
        <p:spPr>
          <a:xfrm>
            <a:off x="1682360" y="5334000"/>
            <a:ext cx="8885237" cy="920750"/>
          </a:xfrm>
        </p:spPr>
        <p:txBody>
          <a:bodyPr>
            <a:noAutofit/>
          </a:bodyPr>
          <a:lstStyle/>
          <a:p>
            <a:pPr>
              <a:spcAft>
                <a:spcPts val="1200"/>
              </a:spcAft>
            </a:pPr>
            <a:r>
              <a:rPr lang="en-US" sz="3200" dirty="0">
                <a:solidFill>
                  <a:schemeClr val="accent2">
                    <a:lumMod val="75000"/>
                  </a:schemeClr>
                </a:solidFill>
                <a:latin typeface="Arial" panose="020B0604020202020204" pitchFamily="34" charset="0"/>
              </a:rPr>
              <a:t>Cognitive and Structural Biases Reinforce </a:t>
            </a:r>
            <a:r>
              <a:rPr lang="en-US" sz="3200" dirty="0" smtClean="0">
                <a:solidFill>
                  <a:schemeClr val="accent2">
                    <a:lumMod val="75000"/>
                  </a:schemeClr>
                </a:solidFill>
                <a:latin typeface="Arial" panose="020B0604020202020204" pitchFamily="34" charset="0"/>
              </a:rPr>
              <a:t/>
            </a:r>
            <a:br>
              <a:rPr lang="en-US" sz="3200" dirty="0" smtClean="0">
                <a:solidFill>
                  <a:schemeClr val="accent2">
                    <a:lumMod val="75000"/>
                  </a:schemeClr>
                </a:solidFill>
                <a:latin typeface="Arial" panose="020B0604020202020204" pitchFamily="34" charset="0"/>
              </a:rPr>
            </a:br>
            <a:r>
              <a:rPr lang="en-US" sz="3200" dirty="0" smtClean="0">
                <a:solidFill>
                  <a:schemeClr val="accent2">
                    <a:lumMod val="75000"/>
                  </a:schemeClr>
                </a:solidFill>
                <a:latin typeface="Arial" panose="020B0604020202020204" pitchFamily="34" charset="0"/>
              </a:rPr>
              <a:t>Each </a:t>
            </a:r>
            <a:r>
              <a:rPr lang="en-US" sz="3200" dirty="0">
                <a:solidFill>
                  <a:schemeClr val="accent2">
                    <a:lumMod val="75000"/>
                  </a:schemeClr>
                </a:solidFill>
                <a:latin typeface="Arial" panose="020B0604020202020204" pitchFamily="34" charset="0"/>
              </a:rPr>
              <a:t>Other</a:t>
            </a:r>
          </a:p>
        </p:txBody>
      </p:sp>
      <p:grpSp>
        <p:nvGrpSpPr>
          <p:cNvPr id="13" name="Group 12"/>
          <p:cNvGrpSpPr/>
          <p:nvPr/>
        </p:nvGrpSpPr>
        <p:grpSpPr>
          <a:xfrm>
            <a:off x="4858121" y="1476870"/>
            <a:ext cx="5123284" cy="3218602"/>
            <a:chOff x="3334121" y="1476870"/>
            <a:chExt cx="5123284" cy="3218602"/>
          </a:xfrm>
        </p:grpSpPr>
        <p:sp>
          <p:nvSpPr>
            <p:cNvPr id="9" name="Oval 8"/>
            <p:cNvSpPr/>
            <p:nvPr/>
          </p:nvSpPr>
          <p:spPr bwMode="auto">
            <a:xfrm>
              <a:off x="3334121" y="1476870"/>
              <a:ext cx="5123284" cy="3218602"/>
            </a:xfrm>
            <a:prstGeom prst="ellipse">
              <a:avLst/>
            </a:prstGeom>
            <a:solidFill>
              <a:srgbClr val="FF9966">
                <a:alpha val="4745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r>
                <a:rPr lang="en-US" sz="2400" b="1" dirty="0">
                  <a:latin typeface="Arial" panose="020B0604020202020204" pitchFamily="34" charset="0"/>
                </a:rPr>
                <a:t>Structural Bias</a:t>
              </a:r>
            </a:p>
          </p:txBody>
        </p:sp>
        <p:pic>
          <p:nvPicPr>
            <p:cNvPr id="1032" name="Picture 8" descr="Strategy Formulation 12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8472" y="2386308"/>
              <a:ext cx="3060971" cy="184957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1761385" y="1541826"/>
            <a:ext cx="5049416" cy="3218602"/>
            <a:chOff x="418305" y="1476870"/>
            <a:chExt cx="5049416" cy="3218602"/>
          </a:xfrm>
        </p:grpSpPr>
        <p:sp>
          <p:nvSpPr>
            <p:cNvPr id="8" name="Oval 7"/>
            <p:cNvSpPr/>
            <p:nvPr/>
          </p:nvSpPr>
          <p:spPr bwMode="auto">
            <a:xfrm>
              <a:off x="418305" y="1476870"/>
              <a:ext cx="5049416" cy="3218602"/>
            </a:xfrm>
            <a:prstGeom prst="ellipse">
              <a:avLst/>
            </a:prstGeom>
            <a:solidFill>
              <a:schemeClr val="accent3">
                <a:lumMod val="60000"/>
                <a:lumOff val="40000"/>
                <a:alpha val="39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400" b="1" dirty="0">
                  <a:latin typeface="Arial" panose="020B0604020202020204" pitchFamily="34" charset="0"/>
                </a:rPr>
                <a:t>Cognitive Bias</a:t>
              </a:r>
            </a:p>
            <a:p>
              <a:pPr eaLnBrk="0" fontAlgn="base" hangingPunct="0">
                <a:spcBef>
                  <a:spcPct val="0"/>
                </a:spcBef>
                <a:spcAft>
                  <a:spcPct val="0"/>
                </a:spcAft>
              </a:pPr>
              <a:endParaRPr lang="en-US" sz="2400" dirty="0">
                <a:solidFill>
                  <a:srgbClr val="999999"/>
                </a:solidFill>
                <a:latin typeface="Arial" panose="020B0604020202020204" pitchFamily="34" charset="0"/>
                <a:ea typeface="ＭＳ Ｐゴシック" pitchFamily="-96" charset="-128"/>
              </a:endParaRPr>
            </a:p>
          </p:txBody>
        </p:sp>
        <p:pic>
          <p:nvPicPr>
            <p:cNvPr id="11" name="Picture 10" descr="https://blogs.thomsonreuters.com/answerson/wp-content/uploads/2016/05/Blindfolded-People-800x45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02701" y="2386308"/>
              <a:ext cx="3198370" cy="184957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sp>
        <p:nvSpPr>
          <p:cNvPr id="5" name="Curved Up Arrow 4"/>
          <p:cNvSpPr/>
          <p:nvPr/>
        </p:nvSpPr>
        <p:spPr>
          <a:xfrm rot="10800000" flipV="1">
            <a:off x="4424140" y="4240759"/>
            <a:ext cx="2971800" cy="1006305"/>
          </a:xfrm>
          <a:prstGeom prst="curved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flipV="1">
            <a:off x="4434065" y="1151722"/>
            <a:ext cx="2951955" cy="909439"/>
          </a:xfrm>
          <a:prstGeom prst="curved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itle 3"/>
          <p:cNvSpPr txBox="1">
            <a:spLocks/>
          </p:cNvSpPr>
          <p:nvPr/>
        </p:nvSpPr>
        <p:spPr>
          <a:xfrm>
            <a:off x="1837181" y="287748"/>
            <a:ext cx="8510587" cy="751048"/>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spcAft>
                <a:spcPts val="1200"/>
              </a:spcAft>
            </a:pPr>
            <a:r>
              <a:rPr lang="en-US" sz="4000" dirty="0">
                <a:solidFill>
                  <a:srgbClr val="D73F09"/>
                </a:solidFill>
                <a:latin typeface="Arial" panose="020B0604020202020204" pitchFamily="34" charset="0"/>
              </a:rPr>
              <a:t>Implicit Bias</a:t>
            </a:r>
          </a:p>
        </p:txBody>
      </p:sp>
    </p:spTree>
    <p:custDataLst>
      <p:tags r:id="rId1"/>
    </p:custDataLst>
    <p:extLst>
      <p:ext uri="{BB962C8B-B14F-4D97-AF65-F5344CB8AC3E}">
        <p14:creationId xmlns:p14="http://schemas.microsoft.com/office/powerpoint/2010/main" val="1080139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617987" y="1043630"/>
            <a:ext cx="4409878" cy="4490443"/>
          </a:xfrm>
          <a:prstGeom prst="rect">
            <a:avLst/>
          </a:prstGeom>
          <a:solidFill>
            <a:srgbClr val="FFFFFF">
              <a:alpha val="89999"/>
            </a:srgbClr>
          </a:solidFill>
        </p:spPr>
        <p:txBody>
          <a:bodyPr vert="horz" wrap="square" lIns="0" tIns="3031" rIns="0" bIns="0" rtlCol="0">
            <a:spAutoFit/>
          </a:bodyPr>
          <a:lstStyle/>
          <a:p>
            <a:pPr>
              <a:spcBef>
                <a:spcPts val="24"/>
              </a:spcBef>
            </a:pPr>
            <a:endParaRPr sz="2000" dirty="0">
              <a:latin typeface="Arial" panose="020B0604020202020204" pitchFamily="34" charset="0"/>
              <a:cs typeface="Times New Roman"/>
            </a:endParaRPr>
          </a:p>
          <a:p>
            <a:pPr marL="103040"/>
            <a:r>
              <a:rPr sz="2800" b="1" spc="-58" dirty="0">
                <a:solidFill>
                  <a:srgbClr val="DC4405"/>
                </a:solidFill>
                <a:latin typeface="Arial" panose="020B0604020202020204" pitchFamily="34" charset="0"/>
                <a:cs typeface="Arial"/>
              </a:rPr>
              <a:t>Goal</a:t>
            </a:r>
            <a:endParaRPr sz="2800" dirty="0">
              <a:solidFill>
                <a:srgbClr val="DC4405"/>
              </a:solidFill>
              <a:latin typeface="Arial" panose="020B0604020202020204" pitchFamily="34" charset="0"/>
              <a:cs typeface="Arial"/>
            </a:endParaRPr>
          </a:p>
          <a:p>
            <a:pPr marL="103040" marR="167116">
              <a:lnSpc>
                <a:spcPct val="111100"/>
              </a:lnSpc>
              <a:spcBef>
                <a:spcPts val="3"/>
              </a:spcBef>
            </a:pPr>
            <a:r>
              <a:rPr sz="2000" spc="-126" dirty="0">
                <a:solidFill>
                  <a:srgbClr val="231F20"/>
                </a:solidFill>
                <a:latin typeface="Arial" panose="020B0604020202020204" pitchFamily="34" charset="0"/>
                <a:cs typeface="Arial"/>
              </a:rPr>
              <a:t>To </a:t>
            </a:r>
            <a:r>
              <a:rPr sz="2000" spc="-55" dirty="0">
                <a:solidFill>
                  <a:srgbClr val="231F20"/>
                </a:solidFill>
                <a:latin typeface="Arial" panose="020B0604020202020204" pitchFamily="34" charset="0"/>
                <a:cs typeface="Arial"/>
              </a:rPr>
              <a:t>construct </a:t>
            </a:r>
            <a:r>
              <a:rPr sz="2000" spc="-44" dirty="0">
                <a:solidFill>
                  <a:srgbClr val="231F20"/>
                </a:solidFill>
                <a:latin typeface="Arial" panose="020B0604020202020204" pitchFamily="34" charset="0"/>
                <a:cs typeface="Arial"/>
              </a:rPr>
              <a:t>respectful </a:t>
            </a:r>
            <a:r>
              <a:rPr sz="2000" spc="-68" dirty="0">
                <a:solidFill>
                  <a:srgbClr val="231F20"/>
                </a:solidFill>
                <a:latin typeface="Arial" panose="020B0604020202020204" pitchFamily="34" charset="0"/>
                <a:cs typeface="Arial"/>
              </a:rPr>
              <a:t>and </a:t>
            </a:r>
            <a:r>
              <a:rPr sz="2000" spc="-48" dirty="0">
                <a:solidFill>
                  <a:srgbClr val="231F20"/>
                </a:solidFill>
                <a:latin typeface="Arial" panose="020B0604020202020204" pitchFamily="34" charset="0"/>
                <a:cs typeface="Arial"/>
              </a:rPr>
              <a:t>productive</a:t>
            </a:r>
            <a:r>
              <a:rPr sz="2000" spc="-252" dirty="0">
                <a:solidFill>
                  <a:srgbClr val="231F20"/>
                </a:solidFill>
                <a:latin typeface="Arial" panose="020B0604020202020204" pitchFamily="34" charset="0"/>
                <a:cs typeface="Arial"/>
              </a:rPr>
              <a:t> </a:t>
            </a:r>
            <a:r>
              <a:rPr sz="2000" spc="-34" dirty="0" smtClean="0">
                <a:solidFill>
                  <a:srgbClr val="231F20"/>
                </a:solidFill>
                <a:latin typeface="Arial" panose="020B0604020202020204" pitchFamily="34" charset="0"/>
                <a:cs typeface="Arial"/>
              </a:rPr>
              <a:t>team </a:t>
            </a:r>
            <a:r>
              <a:rPr sz="2000" spc="-72" dirty="0">
                <a:solidFill>
                  <a:srgbClr val="231F20"/>
                </a:solidFill>
                <a:latin typeface="Arial" panose="020B0604020202020204" pitchFamily="34" charset="0"/>
                <a:cs typeface="Arial"/>
              </a:rPr>
              <a:t>by </a:t>
            </a:r>
            <a:r>
              <a:rPr sz="2000" spc="-55" dirty="0">
                <a:solidFill>
                  <a:srgbClr val="231F20"/>
                </a:solidFill>
                <a:latin typeface="Arial" panose="020B0604020202020204" pitchFamily="34" charset="0"/>
                <a:cs typeface="Arial"/>
              </a:rPr>
              <a:t>developing </a:t>
            </a:r>
            <a:r>
              <a:rPr sz="2000" spc="-34" dirty="0">
                <a:solidFill>
                  <a:srgbClr val="231F20"/>
                </a:solidFill>
                <a:latin typeface="Arial" panose="020B0604020202020204" pitchFamily="34" charset="0"/>
                <a:cs typeface="Arial"/>
              </a:rPr>
              <a:t>effective, culturally</a:t>
            </a:r>
            <a:r>
              <a:rPr sz="2000" spc="-256" dirty="0">
                <a:solidFill>
                  <a:srgbClr val="231F20"/>
                </a:solidFill>
                <a:latin typeface="Arial" panose="020B0604020202020204" pitchFamily="34" charset="0"/>
                <a:cs typeface="Arial"/>
              </a:rPr>
              <a:t> </a:t>
            </a:r>
            <a:r>
              <a:rPr sz="2000" spc="-44" dirty="0">
                <a:solidFill>
                  <a:srgbClr val="231F20"/>
                </a:solidFill>
                <a:latin typeface="Arial" panose="020B0604020202020204" pitchFamily="34" charset="0"/>
                <a:cs typeface="Arial"/>
              </a:rPr>
              <a:t>adaptable  </a:t>
            </a:r>
            <a:r>
              <a:rPr sz="2000" spc="-58" dirty="0">
                <a:solidFill>
                  <a:srgbClr val="231F20"/>
                </a:solidFill>
                <a:latin typeface="Arial" panose="020B0604020202020204" pitchFamily="34" charset="0"/>
                <a:cs typeface="Arial"/>
              </a:rPr>
              <a:t>communication</a:t>
            </a:r>
            <a:r>
              <a:rPr sz="2000" spc="-109" dirty="0">
                <a:solidFill>
                  <a:srgbClr val="231F20"/>
                </a:solidFill>
                <a:latin typeface="Arial" panose="020B0604020202020204" pitchFamily="34" charset="0"/>
                <a:cs typeface="Arial"/>
              </a:rPr>
              <a:t> </a:t>
            </a:r>
            <a:r>
              <a:rPr sz="2000" spc="-65" dirty="0">
                <a:solidFill>
                  <a:srgbClr val="231F20"/>
                </a:solidFill>
                <a:latin typeface="Arial" panose="020B0604020202020204" pitchFamily="34" charset="0"/>
                <a:cs typeface="Arial"/>
              </a:rPr>
              <a:t>skills</a:t>
            </a:r>
            <a:r>
              <a:rPr lang="es-ES" sz="2000" spc="-65" dirty="0">
                <a:solidFill>
                  <a:srgbClr val="231F20"/>
                </a:solidFill>
                <a:latin typeface="Arial" panose="020B0604020202020204" pitchFamily="34" charset="0"/>
                <a:cs typeface="Arial"/>
              </a:rPr>
              <a:t>. </a:t>
            </a:r>
            <a:r>
              <a:rPr lang="en-US" sz="2000" spc="-65" dirty="0">
                <a:solidFill>
                  <a:srgbClr val="231F20"/>
                </a:solidFill>
                <a:latin typeface="Arial" panose="020B0604020202020204" pitchFamily="34" charset="0"/>
                <a:cs typeface="Arial"/>
              </a:rPr>
              <a:t>In this module, we will focus on Bias and Generalizations. </a:t>
            </a:r>
            <a:endParaRPr lang="en-US" sz="2000" dirty="0">
              <a:latin typeface="Arial" panose="020B0604020202020204" pitchFamily="34" charset="0"/>
              <a:cs typeface="Arial"/>
            </a:endParaRPr>
          </a:p>
          <a:p>
            <a:pPr>
              <a:lnSpc>
                <a:spcPct val="100000"/>
              </a:lnSpc>
            </a:pPr>
            <a:endParaRPr sz="2000" dirty="0">
              <a:latin typeface="Arial" panose="020B0604020202020204" pitchFamily="34" charset="0"/>
              <a:cs typeface="Times New Roman"/>
            </a:endParaRPr>
          </a:p>
          <a:p>
            <a:pPr marL="103040">
              <a:spcBef>
                <a:spcPts val="1197"/>
              </a:spcBef>
            </a:pPr>
            <a:r>
              <a:rPr sz="2800" b="1" spc="-34" dirty="0">
                <a:solidFill>
                  <a:srgbClr val="DC4405"/>
                </a:solidFill>
                <a:latin typeface="Arial" panose="020B0604020202020204" pitchFamily="34" charset="0"/>
                <a:cs typeface="Arial"/>
              </a:rPr>
              <a:t>Objective</a:t>
            </a:r>
            <a:endParaRPr sz="2800" dirty="0">
              <a:solidFill>
                <a:srgbClr val="DC4405"/>
              </a:solidFill>
              <a:latin typeface="Arial" panose="020B0604020202020204" pitchFamily="34" charset="0"/>
              <a:cs typeface="Arial"/>
            </a:endParaRPr>
          </a:p>
          <a:p>
            <a:pPr marL="103040" marR="354580">
              <a:lnSpc>
                <a:spcPct val="111100"/>
              </a:lnSpc>
            </a:pPr>
            <a:r>
              <a:rPr sz="2000" spc="-133" dirty="0">
                <a:solidFill>
                  <a:srgbClr val="231F20"/>
                </a:solidFill>
                <a:latin typeface="Arial" panose="020B0604020202020204" pitchFamily="34" charset="0"/>
                <a:cs typeface="Arial"/>
              </a:rPr>
              <a:t>So </a:t>
            </a:r>
            <a:r>
              <a:rPr sz="2000" spc="-3" dirty="0">
                <a:solidFill>
                  <a:srgbClr val="231F20"/>
                </a:solidFill>
                <a:latin typeface="Arial" panose="020B0604020202020204" pitchFamily="34" charset="0"/>
                <a:cs typeface="Arial"/>
              </a:rPr>
              <a:t>that</a:t>
            </a:r>
            <a:r>
              <a:rPr sz="2000" spc="-262" dirty="0">
                <a:solidFill>
                  <a:srgbClr val="231F20"/>
                </a:solidFill>
                <a:latin typeface="Arial" panose="020B0604020202020204" pitchFamily="34" charset="0"/>
                <a:cs typeface="Arial"/>
              </a:rPr>
              <a:t> </a:t>
            </a:r>
            <a:r>
              <a:rPr sz="2000" spc="-34" dirty="0">
                <a:solidFill>
                  <a:srgbClr val="231F20"/>
                </a:solidFill>
                <a:latin typeface="Arial" panose="020B0604020202020204" pitchFamily="34" charset="0"/>
                <a:cs typeface="Arial"/>
              </a:rPr>
              <a:t>culturally </a:t>
            </a:r>
            <a:r>
              <a:rPr sz="2000" spc="-61" dirty="0">
                <a:solidFill>
                  <a:srgbClr val="231F20"/>
                </a:solidFill>
                <a:latin typeface="Arial" panose="020B0604020202020204" pitchFamily="34" charset="0"/>
                <a:cs typeface="Arial"/>
              </a:rPr>
              <a:t>inclusive </a:t>
            </a:r>
            <a:r>
              <a:rPr sz="2000" spc="-48" dirty="0">
                <a:solidFill>
                  <a:srgbClr val="231F20"/>
                </a:solidFill>
                <a:latin typeface="Arial" panose="020B0604020202020204" pitchFamily="34" charset="0"/>
                <a:cs typeface="Arial"/>
              </a:rPr>
              <a:t>working </a:t>
            </a:r>
            <a:r>
              <a:rPr sz="2000" spc="-61" dirty="0">
                <a:solidFill>
                  <a:srgbClr val="231F20"/>
                </a:solidFill>
                <a:latin typeface="Arial" panose="020B0604020202020204" pitchFamily="34" charset="0"/>
                <a:cs typeface="Arial"/>
              </a:rPr>
              <a:t>teams  </a:t>
            </a:r>
            <a:r>
              <a:rPr sz="2000" spc="-68" dirty="0">
                <a:solidFill>
                  <a:srgbClr val="231F20"/>
                </a:solidFill>
                <a:latin typeface="Arial" panose="020B0604020202020204" pitchFamily="34" charset="0"/>
                <a:cs typeface="Arial"/>
              </a:rPr>
              <a:t>and </a:t>
            </a:r>
            <a:r>
              <a:rPr sz="2000" spc="-48" dirty="0">
                <a:solidFill>
                  <a:srgbClr val="231F20"/>
                </a:solidFill>
                <a:latin typeface="Arial" panose="020B0604020202020204" pitchFamily="34" charset="0"/>
                <a:cs typeface="Arial"/>
              </a:rPr>
              <a:t>work </a:t>
            </a:r>
            <a:r>
              <a:rPr sz="2000" spc="-55" dirty="0">
                <a:solidFill>
                  <a:srgbClr val="231F20"/>
                </a:solidFill>
                <a:latin typeface="Arial" panose="020B0604020202020204" pitchFamily="34" charset="0"/>
                <a:cs typeface="Arial"/>
              </a:rPr>
              <a:t>environments </a:t>
            </a:r>
            <a:r>
              <a:rPr sz="2000" spc="-44" dirty="0">
                <a:solidFill>
                  <a:srgbClr val="231F20"/>
                </a:solidFill>
                <a:latin typeface="Arial" panose="020B0604020202020204" pitchFamily="34" charset="0"/>
                <a:cs typeface="Arial"/>
              </a:rPr>
              <a:t>are</a:t>
            </a:r>
            <a:r>
              <a:rPr sz="2000" spc="-256" dirty="0">
                <a:solidFill>
                  <a:srgbClr val="231F20"/>
                </a:solidFill>
                <a:latin typeface="Arial" panose="020B0604020202020204" pitchFamily="34" charset="0"/>
                <a:cs typeface="Arial"/>
              </a:rPr>
              <a:t> </a:t>
            </a:r>
            <a:r>
              <a:rPr sz="2000" spc="-58" dirty="0">
                <a:solidFill>
                  <a:srgbClr val="231F20"/>
                </a:solidFill>
                <a:latin typeface="Arial" panose="020B0604020202020204" pitchFamily="34" charset="0"/>
                <a:cs typeface="Arial"/>
              </a:rPr>
              <a:t>established</a:t>
            </a:r>
            <a:endParaRPr sz="2000" dirty="0">
              <a:latin typeface="Arial" panose="020B0604020202020204" pitchFamily="34" charset="0"/>
              <a:cs typeface="Arial"/>
            </a:endParaRPr>
          </a:p>
        </p:txBody>
      </p:sp>
      <p:pic>
        <p:nvPicPr>
          <p:cNvPr id="8" name="Picture Placeholder 7"/>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t="157" b="157"/>
          <a:stretch>
            <a:fillRect/>
          </a:stretch>
        </p:blipFill>
        <p:spPr/>
      </p:pic>
    </p:spTree>
    <p:custDataLst>
      <p:tags r:id="rId1"/>
    </p:custDataLst>
    <p:extLst>
      <p:ext uri="{BB962C8B-B14F-4D97-AF65-F5344CB8AC3E}">
        <p14:creationId xmlns:p14="http://schemas.microsoft.com/office/powerpoint/2010/main" val="2666522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122336" y="187043"/>
            <a:ext cx="4305651" cy="2336599"/>
          </a:xfrm>
          <a:prstGeom prst="ellipse">
            <a:avLst/>
          </a:prstGeom>
          <a:solidFill>
            <a:srgbClr val="FFDC97"/>
          </a:solidFill>
          <a:ln w="9525">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00"/>
                </a:solidFill>
                <a:latin typeface="Arial" panose="020B0604020202020204" pitchFamily="34" charset="0"/>
              </a:rPr>
              <a:t>1. In Social Systems</a:t>
            </a:r>
          </a:p>
          <a:p>
            <a:pPr marL="114294" lvl="1" indent="-114294">
              <a:lnSpc>
                <a:spcPct val="90000"/>
              </a:lnSpc>
              <a:spcBef>
                <a:spcPts val="300"/>
              </a:spcBef>
              <a:buFont typeface="Arial" pitchFamily="34" charset="0"/>
              <a:buChar char="•"/>
              <a:defRPr/>
            </a:pPr>
            <a:r>
              <a:rPr lang="en-US" sz="1400" dirty="0">
                <a:solidFill>
                  <a:srgbClr val="000000"/>
                </a:solidFill>
                <a:latin typeface="Arial" panose="020B0604020202020204" pitchFamily="34" charset="0"/>
              </a:rPr>
              <a:t>Meaning of identity is socially constructed</a:t>
            </a:r>
          </a:p>
          <a:p>
            <a:pPr marL="114294" lvl="1" indent="-114294">
              <a:lnSpc>
                <a:spcPct val="90000"/>
              </a:lnSpc>
              <a:spcBef>
                <a:spcPts val="300"/>
              </a:spcBef>
              <a:buFont typeface="Arial" pitchFamily="34" charset="0"/>
              <a:buChar char="•"/>
              <a:defRPr/>
            </a:pPr>
            <a:r>
              <a:rPr lang="en-US" sz="1400" dirty="0">
                <a:solidFill>
                  <a:srgbClr val="000000"/>
                </a:solidFill>
                <a:latin typeface="Arial" panose="020B0604020202020204" pitchFamily="34" charset="0"/>
              </a:rPr>
              <a:t>Social and cultural values shape our understanding of different identities</a:t>
            </a:r>
          </a:p>
          <a:p>
            <a:pPr marL="114294" indent="-114294">
              <a:lnSpc>
                <a:spcPct val="90000"/>
              </a:lnSpc>
              <a:spcBef>
                <a:spcPts val="300"/>
              </a:spcBef>
              <a:buFont typeface="Arial" pitchFamily="34" charset="0"/>
              <a:buChar char="•"/>
              <a:defRPr/>
            </a:pPr>
            <a:r>
              <a:rPr lang="en-US" sz="1400" dirty="0">
                <a:solidFill>
                  <a:srgbClr val="000000"/>
                </a:solidFill>
                <a:latin typeface="Arial" panose="020B0604020202020204" pitchFamily="34" charset="0"/>
              </a:rPr>
              <a:t>Past/hidden prejudices and their consequences influence social identity</a:t>
            </a:r>
          </a:p>
        </p:txBody>
      </p:sp>
      <p:sp>
        <p:nvSpPr>
          <p:cNvPr id="7" name="Oval 6"/>
          <p:cNvSpPr/>
          <p:nvPr/>
        </p:nvSpPr>
        <p:spPr>
          <a:xfrm>
            <a:off x="1524001" y="4594916"/>
            <a:ext cx="3764204" cy="1685191"/>
          </a:xfrm>
          <a:prstGeom prst="ellipse">
            <a:avLst/>
          </a:prstGeom>
          <a:solidFill>
            <a:srgbClr val="B8DDE1"/>
          </a:solidFill>
          <a:ln w="9525">
            <a:solidFill>
              <a:srgbClr val="0099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2400" b="1" dirty="0">
                <a:solidFill>
                  <a:srgbClr val="000000"/>
                </a:solidFill>
                <a:latin typeface="Arial" panose="020B0604020202020204" pitchFamily="34" charset="0"/>
              </a:rPr>
              <a:t>4</a:t>
            </a:r>
            <a:r>
              <a:rPr lang="en-US" sz="2400" dirty="0">
                <a:solidFill>
                  <a:srgbClr val="000000"/>
                </a:solidFill>
                <a:latin typeface="Arial" panose="020B0604020202020204" pitchFamily="34" charset="0"/>
              </a:rPr>
              <a:t>. </a:t>
            </a:r>
            <a:r>
              <a:rPr lang="en-US" sz="2400" b="1" dirty="0">
                <a:solidFill>
                  <a:srgbClr val="000000"/>
                </a:solidFill>
                <a:latin typeface="Arial" panose="020B0604020202020204" pitchFamily="34" charset="0"/>
              </a:rPr>
              <a:t>Predicting</a:t>
            </a:r>
            <a:r>
              <a:rPr lang="en-US" sz="2400" dirty="0">
                <a:solidFill>
                  <a:srgbClr val="000000"/>
                </a:solidFill>
                <a:latin typeface="Arial" panose="020B0604020202020204" pitchFamily="34" charset="0"/>
              </a:rPr>
              <a:t> </a:t>
            </a:r>
            <a:endParaRPr lang="en-US" sz="2400" dirty="0" smtClean="0">
              <a:solidFill>
                <a:srgbClr val="000000"/>
              </a:solidFill>
              <a:latin typeface="Arial" panose="020B0604020202020204" pitchFamily="34" charset="0"/>
            </a:endParaRPr>
          </a:p>
          <a:p>
            <a:pPr algn="ctr">
              <a:lnSpc>
                <a:spcPct val="90000"/>
              </a:lnSpc>
              <a:defRPr/>
            </a:pPr>
            <a:r>
              <a:rPr lang="en-US" sz="1400" u="sng" dirty="0" smtClean="0">
                <a:solidFill>
                  <a:srgbClr val="000000"/>
                </a:solidFill>
                <a:latin typeface="Arial" panose="020B0604020202020204" pitchFamily="34" charset="0"/>
              </a:rPr>
              <a:t>individual</a:t>
            </a:r>
            <a:r>
              <a:rPr lang="en-US" sz="1400" dirty="0" smtClean="0">
                <a:solidFill>
                  <a:srgbClr val="000000"/>
                </a:solidFill>
                <a:latin typeface="Arial" panose="020B0604020202020204" pitchFamily="34" charset="0"/>
              </a:rPr>
              <a:t> </a:t>
            </a:r>
            <a:r>
              <a:rPr lang="en-US" sz="1400" dirty="0">
                <a:solidFill>
                  <a:srgbClr val="000000"/>
                </a:solidFill>
                <a:latin typeface="Arial" panose="020B0604020202020204" pitchFamily="34" charset="0"/>
              </a:rPr>
              <a:t>characteristics based on </a:t>
            </a:r>
            <a:r>
              <a:rPr lang="en-US" sz="1400" u="sng" dirty="0">
                <a:solidFill>
                  <a:srgbClr val="000000"/>
                </a:solidFill>
                <a:latin typeface="Arial" panose="020B0604020202020204" pitchFamily="34" charset="0"/>
              </a:rPr>
              <a:t>group</a:t>
            </a:r>
            <a:r>
              <a:rPr lang="en-US" sz="1400" dirty="0">
                <a:solidFill>
                  <a:srgbClr val="000000"/>
                </a:solidFill>
                <a:latin typeface="Arial" panose="020B0604020202020204" pitchFamily="34" charset="0"/>
              </a:rPr>
              <a:t> membership leads to unintended </a:t>
            </a:r>
            <a:r>
              <a:rPr lang="en-US" b="1" i="1" dirty="0">
                <a:solidFill>
                  <a:srgbClr val="000000"/>
                </a:solidFill>
                <a:latin typeface="Arial" panose="020B0604020202020204" pitchFamily="34" charset="0"/>
              </a:rPr>
              <a:t>discrimination </a:t>
            </a:r>
          </a:p>
        </p:txBody>
      </p:sp>
      <p:sp>
        <p:nvSpPr>
          <p:cNvPr id="6" name="Oval 5"/>
          <p:cNvSpPr/>
          <p:nvPr/>
        </p:nvSpPr>
        <p:spPr>
          <a:xfrm>
            <a:off x="5570478" y="3701734"/>
            <a:ext cx="5707122" cy="2402419"/>
          </a:xfrm>
          <a:prstGeom prst="ellipse">
            <a:avLst/>
          </a:prstGeom>
          <a:solidFill>
            <a:srgbClr val="C6DAE7"/>
          </a:solidFill>
          <a:ln w="9525">
            <a:solidFill>
              <a:srgbClr val="6600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r>
              <a:rPr lang="en-US" sz="2400" b="1" dirty="0">
                <a:solidFill>
                  <a:srgbClr val="000066"/>
                </a:solidFill>
                <a:latin typeface="Arial" panose="020B0604020202020204" pitchFamily="34" charset="0"/>
              </a:rPr>
              <a:t>3. We encounter an individual</a:t>
            </a:r>
            <a:endParaRPr lang="en-US" sz="2400" dirty="0">
              <a:solidFill>
                <a:srgbClr val="000066"/>
              </a:solidFill>
              <a:latin typeface="Arial" panose="020B0604020202020204" pitchFamily="34" charset="0"/>
            </a:endParaRPr>
          </a:p>
          <a:p>
            <a:pPr marL="114294" indent="-114294">
              <a:lnSpc>
                <a:spcPct val="85000"/>
              </a:lnSpc>
              <a:spcBef>
                <a:spcPts val="300"/>
              </a:spcBef>
              <a:buFont typeface="Arial" pitchFamily="34" charset="0"/>
              <a:buChar char="•"/>
              <a:defRPr/>
            </a:pPr>
            <a:r>
              <a:rPr lang="en-US" sz="1400" dirty="0">
                <a:solidFill>
                  <a:srgbClr val="000066"/>
                </a:solidFill>
                <a:latin typeface="Arial" panose="020B0604020202020204" pitchFamily="34" charset="0"/>
              </a:rPr>
              <a:t>ALL humans use pre-conscious cognitive shortcuts or </a:t>
            </a:r>
            <a:r>
              <a:rPr lang="en-US" sz="1400" b="1" i="1" dirty="0">
                <a:solidFill>
                  <a:srgbClr val="000066"/>
                </a:solidFill>
                <a:latin typeface="Arial" panose="020B0604020202020204" pitchFamily="34" charset="0"/>
              </a:rPr>
              <a:t>heuristics</a:t>
            </a:r>
            <a:r>
              <a:rPr lang="en-US" sz="1400" dirty="0">
                <a:solidFill>
                  <a:srgbClr val="000066"/>
                </a:solidFill>
                <a:latin typeface="Arial" panose="020B0604020202020204" pitchFamily="34" charset="0"/>
              </a:rPr>
              <a:t> that use our prototypes as </a:t>
            </a:r>
            <a:r>
              <a:rPr lang="en-US" sz="1400" b="1" i="1" dirty="0">
                <a:solidFill>
                  <a:srgbClr val="000066"/>
                </a:solidFill>
                <a:latin typeface="Arial" panose="020B0604020202020204" pitchFamily="34" charset="0"/>
              </a:rPr>
              <a:t>stereotypes</a:t>
            </a:r>
          </a:p>
          <a:p>
            <a:pPr marL="114294" indent="-114294">
              <a:lnSpc>
                <a:spcPct val="85000"/>
              </a:lnSpc>
              <a:spcBef>
                <a:spcPts val="300"/>
              </a:spcBef>
              <a:buFont typeface="Arial" pitchFamily="34" charset="0"/>
              <a:buChar char="•"/>
              <a:defRPr/>
            </a:pPr>
            <a:r>
              <a:rPr lang="en-US" sz="1400" dirty="0">
                <a:solidFill>
                  <a:srgbClr val="000066"/>
                </a:solidFill>
                <a:latin typeface="Arial" panose="020B0604020202020204" pitchFamily="34" charset="0"/>
              </a:rPr>
              <a:t>We select schema/category that most closely matches the individual</a:t>
            </a:r>
          </a:p>
          <a:p>
            <a:pPr marL="114294" indent="-114294">
              <a:lnSpc>
                <a:spcPct val="85000"/>
              </a:lnSpc>
              <a:spcBef>
                <a:spcPts val="300"/>
              </a:spcBef>
              <a:buFont typeface="Arial" pitchFamily="34" charset="0"/>
              <a:buChar char="•"/>
              <a:defRPr/>
            </a:pPr>
            <a:r>
              <a:rPr lang="en-US" sz="1400" dirty="0">
                <a:solidFill>
                  <a:srgbClr val="000066"/>
                </a:solidFill>
                <a:latin typeface="Arial" panose="020B0604020202020204" pitchFamily="34" charset="0"/>
              </a:rPr>
              <a:t>We use it to predict and understand their behavior, and to know how to react</a:t>
            </a:r>
          </a:p>
        </p:txBody>
      </p:sp>
      <p:sp>
        <p:nvSpPr>
          <p:cNvPr id="2" name="Oval 1"/>
          <p:cNvSpPr/>
          <p:nvPr/>
        </p:nvSpPr>
        <p:spPr>
          <a:xfrm>
            <a:off x="708603" y="2972588"/>
            <a:ext cx="3372659" cy="1658776"/>
          </a:xfrm>
          <a:prstGeom prst="ellipse">
            <a:avLst/>
          </a:prstGeom>
          <a:solidFill>
            <a:srgbClr val="FDD26E"/>
          </a:solidFill>
          <a:ln w="9525">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2400" b="1" dirty="0">
                <a:solidFill>
                  <a:prstClr val="black"/>
                </a:solidFill>
                <a:latin typeface="Arial" panose="020B0604020202020204" pitchFamily="34" charset="0"/>
              </a:rPr>
              <a:t>5. Groups </a:t>
            </a:r>
            <a:endParaRPr lang="en-US" sz="2400" b="1" dirty="0" smtClean="0">
              <a:solidFill>
                <a:prstClr val="black"/>
              </a:solidFill>
              <a:latin typeface="Arial" panose="020B0604020202020204" pitchFamily="34" charset="0"/>
            </a:endParaRPr>
          </a:p>
          <a:p>
            <a:pPr algn="ctr">
              <a:lnSpc>
                <a:spcPct val="85000"/>
              </a:lnSpc>
            </a:pPr>
            <a:r>
              <a:rPr lang="en-US" sz="1400" dirty="0" smtClean="0">
                <a:solidFill>
                  <a:prstClr val="black"/>
                </a:solidFill>
                <a:latin typeface="Arial" panose="020B0604020202020204" pitchFamily="34" charset="0"/>
              </a:rPr>
              <a:t>experience </a:t>
            </a:r>
            <a:r>
              <a:rPr lang="en-US" sz="1400" dirty="0">
                <a:solidFill>
                  <a:prstClr val="black"/>
                </a:solidFill>
                <a:latin typeface="Arial" panose="020B0604020202020204" pitchFamily="34" charset="0"/>
              </a:rPr>
              <a:t>discrimination; seeing people in negative circumstances </a:t>
            </a:r>
            <a:r>
              <a:rPr lang="en-US" sz="1400" b="1" i="1" dirty="0">
                <a:solidFill>
                  <a:prstClr val="black"/>
                </a:solidFill>
                <a:latin typeface="Arial" panose="020B0604020202020204" pitchFamily="34" charset="0"/>
              </a:rPr>
              <a:t>reinforces </a:t>
            </a:r>
            <a:r>
              <a:rPr lang="en-US" sz="1400" dirty="0">
                <a:solidFill>
                  <a:prstClr val="black"/>
                </a:solidFill>
                <a:latin typeface="Arial" panose="020B0604020202020204" pitchFamily="34" charset="0"/>
              </a:rPr>
              <a:t>social</a:t>
            </a:r>
            <a:r>
              <a:rPr lang="en-US" sz="1400" b="1" i="1" dirty="0">
                <a:solidFill>
                  <a:prstClr val="black"/>
                </a:solidFill>
                <a:latin typeface="Arial" panose="020B0604020202020204" pitchFamily="34" charset="0"/>
              </a:rPr>
              <a:t> </a:t>
            </a:r>
            <a:r>
              <a:rPr lang="en-US" sz="1400" dirty="0">
                <a:solidFill>
                  <a:prstClr val="black"/>
                </a:solidFill>
                <a:latin typeface="Arial" panose="020B0604020202020204" pitchFamily="34" charset="0"/>
              </a:rPr>
              <a:t>beliefs about their identities</a:t>
            </a:r>
          </a:p>
        </p:txBody>
      </p:sp>
      <p:sp>
        <p:nvSpPr>
          <p:cNvPr id="26" name="Circular Arrow 25"/>
          <p:cNvSpPr/>
          <p:nvPr/>
        </p:nvSpPr>
        <p:spPr>
          <a:xfrm rot="15762651">
            <a:off x="386827" y="1263785"/>
            <a:ext cx="3084551" cy="2927839"/>
          </a:xfrm>
          <a:prstGeom prst="circularArrow">
            <a:avLst>
              <a:gd name="adj1" fmla="val 7087"/>
              <a:gd name="adj2" fmla="val 989947"/>
              <a:gd name="adj3" fmla="val 20411311"/>
              <a:gd name="adj4" fmla="val 14277570"/>
              <a:gd name="adj5" fmla="val 10431"/>
            </a:avLst>
          </a:prstGeom>
          <a:solidFill>
            <a:srgbClr val="FDD26E"/>
          </a:solidFill>
          <a:ln>
            <a:solidFill>
              <a:srgbClr val="DED9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Georgia"/>
            </a:endParaRPr>
          </a:p>
        </p:txBody>
      </p:sp>
      <p:sp>
        <p:nvSpPr>
          <p:cNvPr id="5" name="Oval 4"/>
          <p:cNvSpPr/>
          <p:nvPr/>
        </p:nvSpPr>
        <p:spPr>
          <a:xfrm>
            <a:off x="6391734" y="746121"/>
            <a:ext cx="5419265" cy="2780722"/>
          </a:xfrm>
          <a:prstGeom prst="ellipse">
            <a:avLst/>
          </a:prstGeom>
          <a:solidFill>
            <a:srgbClr val="A7ACA2"/>
          </a:solid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en-US" sz="2400" b="1" dirty="0">
                <a:solidFill>
                  <a:srgbClr val="000000"/>
                </a:solidFill>
                <a:latin typeface="Arial" panose="020B0604020202020204" pitchFamily="34" charset="0"/>
              </a:rPr>
              <a:t>2. Humans develop </a:t>
            </a:r>
          </a:p>
          <a:p>
            <a:pPr algn="ctr">
              <a:lnSpc>
                <a:spcPct val="80000"/>
              </a:lnSpc>
              <a:defRPr/>
            </a:pPr>
            <a:r>
              <a:rPr lang="en-US" sz="2400" b="1" i="1" dirty="0">
                <a:solidFill>
                  <a:srgbClr val="000000"/>
                </a:solidFill>
                <a:latin typeface="Arial" panose="020B0604020202020204" pitchFamily="34" charset="0"/>
              </a:rPr>
              <a:t>          </a:t>
            </a:r>
            <a:r>
              <a:rPr lang="en-US" sz="2400" b="1" i="1" dirty="0" smtClean="0">
                <a:solidFill>
                  <a:srgbClr val="000000"/>
                </a:solidFill>
                <a:latin typeface="Arial" panose="020B0604020202020204" pitchFamily="34" charset="0"/>
              </a:rPr>
              <a:t>cognitive schemata</a:t>
            </a:r>
            <a:endParaRPr lang="en-US" sz="2400" b="1" i="1" dirty="0">
              <a:solidFill>
                <a:srgbClr val="000000"/>
              </a:solidFill>
              <a:latin typeface="Arial" panose="020B0604020202020204" pitchFamily="34" charset="0"/>
            </a:endParaRPr>
          </a:p>
          <a:p>
            <a:pPr marL="117469" indent="-117469">
              <a:lnSpc>
                <a:spcPct val="90000"/>
              </a:lnSpc>
              <a:spcBef>
                <a:spcPts val="300"/>
              </a:spcBef>
              <a:buFont typeface="Arial" pitchFamily="34" charset="0"/>
              <a:buChar char="•"/>
              <a:defRPr/>
            </a:pPr>
            <a:r>
              <a:rPr lang="en-US" sz="1400" dirty="0">
                <a:solidFill>
                  <a:srgbClr val="000000"/>
                </a:solidFill>
                <a:latin typeface="Arial" panose="020B0604020202020204" pitchFamily="34" charset="0"/>
              </a:rPr>
              <a:t>Mental “file-folders” of information about socially constructed categories of persons, places, things</a:t>
            </a:r>
          </a:p>
          <a:p>
            <a:pPr marL="117469" indent="-117469">
              <a:lnSpc>
                <a:spcPct val="90000"/>
              </a:lnSpc>
              <a:spcBef>
                <a:spcPts val="300"/>
              </a:spcBef>
              <a:buFont typeface="Arial" pitchFamily="34" charset="0"/>
              <a:buChar char="•"/>
              <a:defRPr/>
            </a:pPr>
            <a:r>
              <a:rPr lang="en-US" sz="1400" dirty="0">
                <a:solidFill>
                  <a:srgbClr val="000000"/>
                </a:solidFill>
                <a:latin typeface="Arial" panose="020B0604020202020204" pitchFamily="34" charset="0"/>
              </a:rPr>
              <a:t>Our brains collect everything we hear/see/learn about groups (regardless of whether we agree)</a:t>
            </a:r>
          </a:p>
          <a:p>
            <a:pPr marL="117469" indent="-117469">
              <a:lnSpc>
                <a:spcPct val="90000"/>
              </a:lnSpc>
              <a:spcBef>
                <a:spcPts val="300"/>
              </a:spcBef>
              <a:buFont typeface="Arial" pitchFamily="34" charset="0"/>
              <a:buChar char="•"/>
              <a:defRPr/>
            </a:pPr>
            <a:r>
              <a:rPr lang="en-US" sz="1400" dirty="0">
                <a:solidFill>
                  <a:srgbClr val="000000"/>
                </a:solidFill>
                <a:latin typeface="Arial" panose="020B0604020202020204" pitchFamily="34" charset="0"/>
              </a:rPr>
              <a:t>These serve as mental models/prototypes/expectancies</a:t>
            </a:r>
          </a:p>
        </p:txBody>
      </p:sp>
      <p:sp>
        <p:nvSpPr>
          <p:cNvPr id="52" name="TextBox 10"/>
          <p:cNvSpPr txBox="1">
            <a:spLocks noChangeArrowheads="1"/>
          </p:cNvSpPr>
          <p:nvPr/>
        </p:nvSpPr>
        <p:spPr bwMode="auto">
          <a:xfrm>
            <a:off x="7162800" y="57542"/>
            <a:ext cx="47641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11" charset="0"/>
                <a:ea typeface="ＭＳ Ｐゴシック" pitchFamily="-111" charset="-128"/>
              </a:defRPr>
            </a:lvl1pPr>
            <a:lvl2pPr marL="742950" indent="-285750">
              <a:defRPr>
                <a:solidFill>
                  <a:schemeClr val="tx1"/>
                </a:solidFill>
                <a:latin typeface="Times New Roman" pitchFamily="-111" charset="0"/>
                <a:ea typeface="ＭＳ Ｐゴシック" pitchFamily="-111" charset="-128"/>
              </a:defRPr>
            </a:lvl2pPr>
            <a:lvl3pPr marL="1143000" indent="-228600">
              <a:defRPr>
                <a:solidFill>
                  <a:schemeClr val="tx1"/>
                </a:solidFill>
                <a:latin typeface="Times New Roman" pitchFamily="-111" charset="0"/>
                <a:ea typeface="ＭＳ Ｐゴシック" pitchFamily="-111" charset="-128"/>
              </a:defRPr>
            </a:lvl3pPr>
            <a:lvl4pPr marL="1600200" indent="-228600">
              <a:defRPr>
                <a:solidFill>
                  <a:schemeClr val="tx1"/>
                </a:solidFill>
                <a:latin typeface="Times New Roman" pitchFamily="-111" charset="0"/>
                <a:ea typeface="ＭＳ Ｐゴシック" pitchFamily="-111" charset="-128"/>
              </a:defRPr>
            </a:lvl4pPr>
            <a:lvl5pPr marL="2057400" indent="-228600">
              <a:defRPr>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a:solidFill>
                  <a:schemeClr val="tx1"/>
                </a:solidFill>
                <a:latin typeface="Times New Roman" pitchFamily="-111" charset="0"/>
                <a:ea typeface="ＭＳ Ｐゴシック" pitchFamily="-111" charset="-128"/>
              </a:defRPr>
            </a:lvl9pPr>
          </a:lstStyle>
          <a:p>
            <a:pPr algn="r"/>
            <a:r>
              <a:rPr lang="en-US" sz="4000" b="1" dirty="0">
                <a:solidFill>
                  <a:srgbClr val="DC4405"/>
                </a:solidFill>
                <a:effectLst>
                  <a:outerShdw blurRad="38100" dist="38100" dir="2700000" algn="tl">
                    <a:srgbClr val="000000">
                      <a:alpha val="43137"/>
                    </a:srgbClr>
                  </a:outerShdw>
                </a:effectLst>
                <a:latin typeface="Arial" panose="020B0604020202020204" pitchFamily="34" charset="0"/>
              </a:rPr>
              <a:t>Cognitive Bias</a:t>
            </a:r>
          </a:p>
        </p:txBody>
      </p:sp>
      <p:sp>
        <p:nvSpPr>
          <p:cNvPr id="18" name="Circular Arrow 17"/>
          <p:cNvSpPr/>
          <p:nvPr/>
        </p:nvSpPr>
        <p:spPr>
          <a:xfrm rot="12286205">
            <a:off x="763953" y="3100093"/>
            <a:ext cx="2836893" cy="2926751"/>
          </a:xfrm>
          <a:prstGeom prst="circularArrow">
            <a:avLst>
              <a:gd name="adj1" fmla="val 7365"/>
              <a:gd name="adj2" fmla="val 596188"/>
              <a:gd name="adj3" fmla="val 20673078"/>
              <a:gd name="adj4" fmla="val 15781290"/>
              <a:gd name="adj5" fmla="val 8936"/>
            </a:avLst>
          </a:prstGeom>
          <a:solidFill>
            <a:srgbClr val="B8DDE1"/>
          </a:solidFill>
          <a:ln>
            <a:solidFill>
              <a:srgbClr val="00547E"/>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Georgia"/>
            </a:endParaRPr>
          </a:p>
        </p:txBody>
      </p:sp>
      <p:sp>
        <p:nvSpPr>
          <p:cNvPr id="53" name="Circular Arrow 52"/>
          <p:cNvSpPr/>
          <p:nvPr/>
        </p:nvSpPr>
        <p:spPr>
          <a:xfrm rot="8617446">
            <a:off x="4439968" y="3660296"/>
            <a:ext cx="2883411" cy="2778331"/>
          </a:xfrm>
          <a:prstGeom prst="circularArrow">
            <a:avLst>
              <a:gd name="adj1" fmla="val 7909"/>
              <a:gd name="adj2" fmla="val 1039509"/>
              <a:gd name="adj3" fmla="val 20451842"/>
              <a:gd name="adj4" fmla="val 15646918"/>
              <a:gd name="adj5" fmla="val 9908"/>
            </a:avLst>
          </a:prstGeom>
          <a:solidFill>
            <a:srgbClr val="B8DDE1"/>
          </a:solidFill>
          <a:ln>
            <a:solidFill>
              <a:srgbClr val="4A00B8"/>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Georgia"/>
            </a:endParaRPr>
          </a:p>
        </p:txBody>
      </p:sp>
      <p:grpSp>
        <p:nvGrpSpPr>
          <p:cNvPr id="30" name="Group 29"/>
          <p:cNvGrpSpPr/>
          <p:nvPr/>
        </p:nvGrpSpPr>
        <p:grpSpPr>
          <a:xfrm>
            <a:off x="4363537" y="1896598"/>
            <a:ext cx="2058364" cy="3152864"/>
            <a:chOff x="3273088" y="2194514"/>
            <a:chExt cx="2058364" cy="3152864"/>
          </a:xfrm>
        </p:grpSpPr>
        <p:sp>
          <p:nvSpPr>
            <p:cNvPr id="14" name="Cloud Callout 13"/>
            <p:cNvSpPr/>
            <p:nvPr/>
          </p:nvSpPr>
          <p:spPr bwMode="auto">
            <a:xfrm>
              <a:off x="3678865" y="2194514"/>
              <a:ext cx="1652587" cy="1292225"/>
            </a:xfrm>
            <a:prstGeom prst="cloudCallout">
              <a:avLst>
                <a:gd name="adj1" fmla="val -20800"/>
                <a:gd name="adj2" fmla="val 70352"/>
              </a:avLst>
            </a:prstGeom>
            <a:solidFill>
              <a:schemeClr val="accent4">
                <a:lumMod val="40000"/>
                <a:lumOff val="60000"/>
              </a:schemeClr>
            </a:solidFill>
            <a:ln>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Georgia"/>
              </a:endParaRPr>
            </a:p>
          </p:txBody>
        </p:sp>
        <p:pic>
          <p:nvPicPr>
            <p:cNvPr id="35854" name="Picture 17" descr="C:\Documents and Settings\gilliesa\Local Settings\Temporary Internet Files\Content.IE5\6QG3GN3G\MC900432626[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3088" y="3623388"/>
              <a:ext cx="1723551" cy="17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Circular Arrow 24"/>
          <p:cNvSpPr/>
          <p:nvPr/>
        </p:nvSpPr>
        <p:spPr>
          <a:xfrm rot="3845546">
            <a:off x="8836039" y="2575424"/>
            <a:ext cx="2847376" cy="2655363"/>
          </a:xfrm>
          <a:prstGeom prst="circularArrow">
            <a:avLst>
              <a:gd name="adj1" fmla="val 7909"/>
              <a:gd name="adj2" fmla="val 1039509"/>
              <a:gd name="adj3" fmla="val 20451842"/>
              <a:gd name="adj4" fmla="val 14353567"/>
              <a:gd name="adj5" fmla="val 9908"/>
            </a:avLst>
          </a:prstGeom>
          <a:solidFill>
            <a:srgbClr val="A7ACA2"/>
          </a:solidFill>
          <a:ln>
            <a:solidFill>
              <a:schemeClr val="accent6">
                <a:lumMod val="2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Georgia"/>
            </a:endParaRPr>
          </a:p>
        </p:txBody>
      </p:sp>
      <p:sp>
        <p:nvSpPr>
          <p:cNvPr id="27" name="Circular Arrow 26"/>
          <p:cNvSpPr/>
          <p:nvPr/>
        </p:nvSpPr>
        <p:spPr>
          <a:xfrm rot="21202208">
            <a:off x="4116147" y="226709"/>
            <a:ext cx="3232971" cy="2775500"/>
          </a:xfrm>
          <a:prstGeom prst="circularArrow">
            <a:avLst>
              <a:gd name="adj1" fmla="val 7909"/>
              <a:gd name="adj2" fmla="val 636683"/>
              <a:gd name="adj3" fmla="val 20451843"/>
              <a:gd name="adj4" fmla="val 13121000"/>
              <a:gd name="adj5" fmla="val 11030"/>
            </a:avLst>
          </a:prstGeom>
          <a:solidFill>
            <a:srgbClr val="FF9F04"/>
          </a:solidFill>
          <a:ln>
            <a:solidFill>
              <a:srgbClr val="9966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Georgia"/>
            </a:endParaRPr>
          </a:p>
        </p:txBody>
      </p:sp>
      <p:pic>
        <p:nvPicPr>
          <p:cNvPr id="35855" name="Picture 18" descr="C:\Documents and Settings\gilliesa\Local Settings\Temporary Internet Files\Content.IE5\6QG3GN3G\MC900237458[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68529" y="2221279"/>
            <a:ext cx="1107265" cy="99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9797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bg/>
                                          </p:spTgt>
                                        </p:tgtEl>
                                        <p:attrNameLst>
                                          <p:attrName>style.visibility</p:attrName>
                                        </p:attrNameLst>
                                      </p:cBhvr>
                                      <p:to>
                                        <p:strVal val="visible"/>
                                      </p:to>
                                    </p:set>
                                    <p:animEffect transition="in" filter="fade">
                                      <p:cBhvr>
                                        <p:cTn id="16" dur="1000"/>
                                        <p:tgtEl>
                                          <p:spTgt spid="5">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5855"/>
                                        </p:tgtEl>
                                        <p:attrNameLst>
                                          <p:attrName>style.visibility</p:attrName>
                                        </p:attrNameLst>
                                      </p:cBhvr>
                                      <p:to>
                                        <p:strVal val="visible"/>
                                      </p:to>
                                    </p:set>
                                    <p:animEffect transition="in" filter="fade">
                                      <p:cBhvr>
                                        <p:cTn id="34" dur="1000"/>
                                        <p:tgtEl>
                                          <p:spTgt spid="3585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10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fade">
                                      <p:cBhvr>
                                        <p:cTn id="44" dur="1000"/>
                                        <p:tgtEl>
                                          <p:spTgt spid="5">
                                            <p:txEl>
                                              <p:pRg st="4" end="4"/>
                                            </p:txEl>
                                          </p:spTgt>
                                        </p:tgtEl>
                                      </p:cBhvr>
                                    </p:animEffect>
                                  </p:childTnLst>
                                </p:cTn>
                              </p:par>
                            </p:childTnLst>
                          </p:cTn>
                        </p:par>
                        <p:par>
                          <p:cTn id="45" fill="hold">
                            <p:stCondLst>
                              <p:cond delay="1000"/>
                            </p:stCondLst>
                            <p:childTnLst>
                              <p:par>
                                <p:cTn id="46" presetID="31" presetClass="exit" presetSubtype="0" fill="hold" nodeType="afterEffect">
                                  <p:stCondLst>
                                    <p:cond delay="2000"/>
                                  </p:stCondLst>
                                  <p:childTnLst>
                                    <p:anim calcmode="lin" valueType="num">
                                      <p:cBhvr>
                                        <p:cTn id="47" dur="1000"/>
                                        <p:tgtEl>
                                          <p:spTgt spid="35855"/>
                                        </p:tgtEl>
                                        <p:attrNameLst>
                                          <p:attrName>ppt_w</p:attrName>
                                        </p:attrNameLst>
                                      </p:cBhvr>
                                      <p:tavLst>
                                        <p:tav tm="0">
                                          <p:val>
                                            <p:strVal val="ppt_w"/>
                                          </p:val>
                                        </p:tav>
                                        <p:tav tm="100000">
                                          <p:val>
                                            <p:fltVal val="0"/>
                                          </p:val>
                                        </p:tav>
                                      </p:tavLst>
                                    </p:anim>
                                    <p:anim calcmode="lin" valueType="num">
                                      <p:cBhvr>
                                        <p:cTn id="48" dur="1000"/>
                                        <p:tgtEl>
                                          <p:spTgt spid="35855"/>
                                        </p:tgtEl>
                                        <p:attrNameLst>
                                          <p:attrName>ppt_h</p:attrName>
                                        </p:attrNameLst>
                                      </p:cBhvr>
                                      <p:tavLst>
                                        <p:tav tm="0">
                                          <p:val>
                                            <p:strVal val="ppt_h"/>
                                          </p:val>
                                        </p:tav>
                                        <p:tav tm="100000">
                                          <p:val>
                                            <p:fltVal val="0"/>
                                          </p:val>
                                        </p:tav>
                                      </p:tavLst>
                                    </p:anim>
                                    <p:anim calcmode="lin" valueType="num">
                                      <p:cBhvr>
                                        <p:cTn id="49" dur="1000"/>
                                        <p:tgtEl>
                                          <p:spTgt spid="35855"/>
                                        </p:tgtEl>
                                        <p:attrNameLst>
                                          <p:attrName>style.rotation</p:attrName>
                                        </p:attrNameLst>
                                      </p:cBhvr>
                                      <p:tavLst>
                                        <p:tav tm="0">
                                          <p:val>
                                            <p:fltVal val="0"/>
                                          </p:val>
                                        </p:tav>
                                        <p:tav tm="100000">
                                          <p:val>
                                            <p:fltVal val="90"/>
                                          </p:val>
                                        </p:tav>
                                      </p:tavLst>
                                    </p:anim>
                                    <p:animEffect transition="out" filter="fade">
                                      <p:cBhvr>
                                        <p:cTn id="50" dur="1000"/>
                                        <p:tgtEl>
                                          <p:spTgt spid="35855"/>
                                        </p:tgtEl>
                                      </p:cBhvr>
                                    </p:animEffect>
                                    <p:set>
                                      <p:cBhvr>
                                        <p:cTn id="51" dur="1" fill="hold">
                                          <p:stCondLst>
                                            <p:cond delay="999"/>
                                          </p:stCondLst>
                                        </p:cTn>
                                        <p:tgtEl>
                                          <p:spTgt spid="3585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6">
                                            <p:bg/>
                                          </p:spTgt>
                                        </p:tgtEl>
                                        <p:attrNameLst>
                                          <p:attrName>style.visibility</p:attrName>
                                        </p:attrNameLst>
                                      </p:cBhvr>
                                      <p:to>
                                        <p:strVal val="visible"/>
                                      </p:to>
                                    </p:set>
                                    <p:animEffect transition="in" filter="fade">
                                      <p:cBhvr>
                                        <p:cTn id="60" dur="1000"/>
                                        <p:tgtEl>
                                          <p:spTgt spid="6">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txEl>
                                              <p:pRg st="0" end="0"/>
                                            </p:txEl>
                                          </p:spTgt>
                                        </p:tgtEl>
                                        <p:attrNameLst>
                                          <p:attrName>style.visibility</p:attrName>
                                        </p:attrNameLst>
                                      </p:cBhvr>
                                      <p:to>
                                        <p:strVal val="visible"/>
                                      </p:to>
                                    </p:set>
                                    <p:animEffect transition="in" filter="fade">
                                      <p:cBhvr>
                                        <p:cTn id="65" dur="1000"/>
                                        <p:tgtEl>
                                          <p:spTgt spid="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
                                            <p:txEl>
                                              <p:pRg st="1" end="1"/>
                                            </p:txEl>
                                          </p:spTgt>
                                        </p:tgtEl>
                                        <p:attrNameLst>
                                          <p:attrName>style.visibility</p:attrName>
                                        </p:attrNameLst>
                                      </p:cBhvr>
                                      <p:to>
                                        <p:strVal val="visible"/>
                                      </p:to>
                                    </p:set>
                                    <p:animEffect transition="in" filter="fade">
                                      <p:cBhvr>
                                        <p:cTn id="70" dur="1000"/>
                                        <p:tgtEl>
                                          <p:spTgt spid="6">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
                                            <p:txEl>
                                              <p:pRg st="2" end="2"/>
                                            </p:txEl>
                                          </p:spTgt>
                                        </p:tgtEl>
                                        <p:attrNameLst>
                                          <p:attrName>style.visibility</p:attrName>
                                        </p:attrNameLst>
                                      </p:cBhvr>
                                      <p:to>
                                        <p:strVal val="visible"/>
                                      </p:to>
                                    </p:set>
                                    <p:animEffect transition="in" filter="fade">
                                      <p:cBhvr>
                                        <p:cTn id="75" dur="1000"/>
                                        <p:tgtEl>
                                          <p:spTgt spid="6">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
                                            <p:txEl>
                                              <p:pRg st="3" end="3"/>
                                            </p:txEl>
                                          </p:spTgt>
                                        </p:tgtEl>
                                        <p:attrNameLst>
                                          <p:attrName>style.visibility</p:attrName>
                                        </p:attrNameLst>
                                      </p:cBhvr>
                                      <p:to>
                                        <p:strVal val="visible"/>
                                      </p:to>
                                    </p:set>
                                    <p:animEffect transition="in" filter="fade">
                                      <p:cBhvr>
                                        <p:cTn id="80" dur="1000"/>
                                        <p:tgtEl>
                                          <p:spTgt spid="6">
                                            <p:txEl>
                                              <p:pRg st="3" end="3"/>
                                            </p:txEl>
                                          </p:spTgt>
                                        </p:tgtEl>
                                      </p:cBhvr>
                                    </p:animEffect>
                                  </p:childTnLst>
                                </p:cTn>
                              </p:par>
                            </p:childTnLst>
                          </p:cTn>
                        </p:par>
                        <p:par>
                          <p:cTn id="81" fill="hold">
                            <p:stCondLst>
                              <p:cond delay="1000"/>
                            </p:stCondLst>
                            <p:childTnLst>
                              <p:par>
                                <p:cTn id="82" presetID="10" presetClass="entr" presetSubtype="0" fill="hold" nodeType="afterEffect">
                                  <p:stCondLst>
                                    <p:cond delay="100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par>
                                <p:cTn id="85" presetID="10" presetClass="entr" presetSubtype="0" fill="hold" nodeType="withEffect">
                                  <p:stCondLst>
                                    <p:cond delay="1000"/>
                                  </p:stCondLst>
                                  <p:childTnLst>
                                    <p:set>
                                      <p:cBhvr>
                                        <p:cTn id="86" dur="1" fill="hold">
                                          <p:stCondLst>
                                            <p:cond delay="0"/>
                                          </p:stCondLst>
                                        </p:cTn>
                                        <p:tgtEl>
                                          <p:spTgt spid="35855"/>
                                        </p:tgtEl>
                                        <p:attrNameLst>
                                          <p:attrName>style.visibility</p:attrName>
                                        </p:attrNameLst>
                                      </p:cBhvr>
                                      <p:to>
                                        <p:strVal val="visible"/>
                                      </p:to>
                                    </p:set>
                                    <p:animEffect transition="in" filter="fade">
                                      <p:cBhvr>
                                        <p:cTn id="87" dur="500"/>
                                        <p:tgtEl>
                                          <p:spTgt spid="3585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wipe(right)">
                                      <p:cBhvr>
                                        <p:cTn id="92" dur="500"/>
                                        <p:tgtEl>
                                          <p:spTgt spid="53"/>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7">
                                            <p:bg/>
                                          </p:spTgt>
                                        </p:tgtEl>
                                        <p:attrNameLst>
                                          <p:attrName>style.visibility</p:attrName>
                                        </p:attrNameLst>
                                      </p:cBhvr>
                                      <p:to>
                                        <p:strVal val="visible"/>
                                      </p:to>
                                    </p:set>
                                    <p:animEffect transition="in" filter="fade">
                                      <p:cBhvr>
                                        <p:cTn id="96" dur="1000"/>
                                        <p:tgtEl>
                                          <p:spTgt spid="7">
                                            <p:bg/>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
                                            <p:txEl>
                                              <p:pRg st="0" end="0"/>
                                            </p:txEl>
                                          </p:spTgt>
                                        </p:tgtEl>
                                        <p:attrNameLst>
                                          <p:attrName>style.visibility</p:attrName>
                                        </p:attrNameLst>
                                      </p:cBhvr>
                                      <p:to>
                                        <p:strVal val="visible"/>
                                      </p:to>
                                    </p:set>
                                    <p:animEffect transition="in" filter="fade">
                                      <p:cBhvr>
                                        <p:cTn id="99" dur="1000"/>
                                        <p:tgtEl>
                                          <p:spTgt spid="7">
                                            <p:txEl>
                                              <p:pRg st="0" end="0"/>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
                                            <p:txEl>
                                              <p:pRg st="1" end="1"/>
                                            </p:txEl>
                                          </p:spTgt>
                                        </p:tgtEl>
                                        <p:attrNameLst>
                                          <p:attrName>style.visibility</p:attrName>
                                        </p:attrNameLst>
                                      </p:cBhvr>
                                      <p:to>
                                        <p:strVal val="visible"/>
                                      </p:to>
                                    </p:set>
                                    <p:animEffect transition="in" filter="fade">
                                      <p:cBhvr>
                                        <p:cTn id="102" dur="1000"/>
                                        <p:tgtEl>
                                          <p:spTgt spid="7">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down)">
                                      <p:cBhvr>
                                        <p:cTn id="107" dur="500"/>
                                        <p:tgtEl>
                                          <p:spTgt spid="18"/>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2">
                                            <p:bg/>
                                          </p:spTgt>
                                        </p:tgtEl>
                                        <p:attrNameLst>
                                          <p:attrName>style.visibility</p:attrName>
                                        </p:attrNameLst>
                                      </p:cBhvr>
                                      <p:to>
                                        <p:strVal val="visible"/>
                                      </p:to>
                                    </p:set>
                                    <p:animEffect transition="in" filter="fade">
                                      <p:cBhvr>
                                        <p:cTn id="111" dur="1000"/>
                                        <p:tgtEl>
                                          <p:spTgt spid="2">
                                            <p:bg/>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
                                            <p:txEl>
                                              <p:pRg st="0" end="0"/>
                                            </p:txEl>
                                          </p:spTgt>
                                        </p:tgtEl>
                                        <p:attrNameLst>
                                          <p:attrName>style.visibility</p:attrName>
                                        </p:attrNameLst>
                                      </p:cBhvr>
                                      <p:to>
                                        <p:strVal val="visible"/>
                                      </p:to>
                                    </p:set>
                                    <p:animEffect transition="in" filter="fade">
                                      <p:cBhvr>
                                        <p:cTn id="114" dur="1000"/>
                                        <p:tgtEl>
                                          <p:spTgt spid="2">
                                            <p:txEl>
                                              <p:pRg st="0" end="0"/>
                                            </p:txEl>
                                          </p:spTgt>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
                                            <p:txEl>
                                              <p:pRg st="1" end="1"/>
                                            </p:txEl>
                                          </p:spTgt>
                                        </p:tgtEl>
                                        <p:attrNameLst>
                                          <p:attrName>style.visibility</p:attrName>
                                        </p:attrNameLst>
                                      </p:cBhvr>
                                      <p:to>
                                        <p:strVal val="visible"/>
                                      </p:to>
                                    </p:set>
                                    <p:animEffect transition="in" filter="fade">
                                      <p:cBhvr>
                                        <p:cTn id="117" dur="1000"/>
                                        <p:tgtEl>
                                          <p:spTgt spid="2">
                                            <p:txEl>
                                              <p:pRg st="1" end="1"/>
                                            </p:txEl>
                                          </p:spTgt>
                                        </p:tgtEl>
                                      </p:cBhvr>
                                    </p:animEffect>
                                  </p:childTnLst>
                                </p:cTn>
                              </p:par>
                            </p:childTnLst>
                          </p:cTn>
                        </p:par>
                        <p:par>
                          <p:cTn id="118" fill="hold">
                            <p:stCondLst>
                              <p:cond delay="1500"/>
                            </p:stCondLst>
                            <p:childTnLst>
                              <p:par>
                                <p:cTn id="119" presetID="22" presetClass="entr" presetSubtype="4" fill="hold" grpId="0" nodeType="afterEffect">
                                  <p:stCondLst>
                                    <p:cond delay="2000"/>
                                  </p:stCondLst>
                                  <p:childTnLst>
                                    <p:set>
                                      <p:cBhvr>
                                        <p:cTn id="120" dur="1" fill="hold">
                                          <p:stCondLst>
                                            <p:cond delay="0"/>
                                          </p:stCondLst>
                                        </p:cTn>
                                        <p:tgtEl>
                                          <p:spTgt spid="26"/>
                                        </p:tgtEl>
                                        <p:attrNameLst>
                                          <p:attrName>style.visibility</p:attrName>
                                        </p:attrNameLst>
                                      </p:cBhvr>
                                      <p:to>
                                        <p:strVal val="visible"/>
                                      </p:to>
                                    </p:set>
                                    <p:animEffect transition="in" filter="wipe(down)">
                                      <p:cBhvr>
                                        <p:cTn id="121" dur="3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uiExpand="1" build="allAtOnce" animBg="1"/>
      <p:bldP spid="6" grpId="0" uiExpand="1" build="p" animBg="1"/>
      <p:bldP spid="2" grpId="0" uiExpand="1" build="allAtOnce" animBg="1"/>
      <p:bldP spid="26" grpId="0" animBg="1"/>
      <p:bldP spid="5" grpId="0" uiExpand="1" build="p" animBg="1"/>
      <p:bldP spid="18" grpId="0" animBg="1"/>
      <p:bldP spid="53" grpId="0" animBg="1"/>
      <p:bldP spid="25"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446" y="190196"/>
            <a:ext cx="5468403" cy="1890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Callout 3"/>
          <p:cNvSpPr/>
          <p:nvPr/>
        </p:nvSpPr>
        <p:spPr>
          <a:xfrm>
            <a:off x="381000" y="190196"/>
            <a:ext cx="2268003" cy="1509837"/>
          </a:xfrm>
          <a:prstGeom prst="wedgeEllipseCallout">
            <a:avLst>
              <a:gd name="adj1" fmla="val 25022"/>
              <a:gd name="adj2" fmla="val 131830"/>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2000" b="1" dirty="0">
                <a:solidFill>
                  <a:srgbClr val="DC4405"/>
                </a:solidFill>
                <a:latin typeface="Kievit Offc Medium" panose="020B0604030101020102" pitchFamily="34" charset="0"/>
              </a:rPr>
              <a:t>So should I just </a:t>
            </a:r>
            <a:r>
              <a:rPr lang="en-US" sz="2000" b="1" i="1" dirty="0">
                <a:solidFill>
                  <a:srgbClr val="DC4405"/>
                </a:solidFill>
                <a:latin typeface="Kievit Offc Medium" panose="020B0604030101020102" pitchFamily="34" charset="0"/>
              </a:rPr>
              <a:t>ignore</a:t>
            </a:r>
            <a:r>
              <a:rPr lang="en-US" sz="2000" b="1" dirty="0">
                <a:solidFill>
                  <a:srgbClr val="DC4405"/>
                </a:solidFill>
                <a:latin typeface="Kievit Offc Medium" panose="020B0604030101020102" pitchFamily="34" charset="0"/>
              </a:rPr>
              <a:t> my intuition?</a:t>
            </a:r>
          </a:p>
        </p:txBody>
      </p:sp>
      <p:sp>
        <p:nvSpPr>
          <p:cNvPr id="5" name="Oval Callout 4"/>
          <p:cNvSpPr/>
          <p:nvPr/>
        </p:nvSpPr>
        <p:spPr>
          <a:xfrm>
            <a:off x="3186286" y="457200"/>
            <a:ext cx="2732881" cy="1744007"/>
          </a:xfrm>
          <a:prstGeom prst="wedgeEllipseCallout">
            <a:avLst>
              <a:gd name="adj1" fmla="val 37061"/>
              <a:gd name="adj2" fmla="val 91939"/>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2000" b="1" dirty="0">
                <a:solidFill>
                  <a:srgbClr val="DC4405"/>
                </a:solidFill>
                <a:latin typeface="Kievit Offc Medium" panose="020B0604030101020102" pitchFamily="34" charset="0"/>
              </a:rPr>
              <a:t>NO…intuition prompts us to notice things that </a:t>
            </a:r>
            <a:r>
              <a:rPr lang="en-US" sz="2000" b="1" i="1" dirty="0">
                <a:solidFill>
                  <a:srgbClr val="DC4405"/>
                </a:solidFill>
                <a:latin typeface="Kievit Offc Medium" panose="020B0604030101020102" pitchFamily="34" charset="0"/>
              </a:rPr>
              <a:t>might</a:t>
            </a:r>
            <a:r>
              <a:rPr lang="en-US" sz="2000" b="1" dirty="0">
                <a:solidFill>
                  <a:srgbClr val="DC4405"/>
                </a:solidFill>
                <a:latin typeface="Kievit Offc Medium" panose="020B0604030101020102" pitchFamily="34" charset="0"/>
              </a:rPr>
              <a:t> be important. </a:t>
            </a:r>
            <a:r>
              <a:rPr lang="en-US" sz="2000" dirty="0">
                <a:solidFill>
                  <a:srgbClr val="DC4405"/>
                </a:solidFill>
                <a:latin typeface="Kievit Offc Medium" panose="020B0604030101020102" pitchFamily="34" charset="0"/>
              </a:rPr>
              <a:t> </a:t>
            </a:r>
          </a:p>
        </p:txBody>
      </p:sp>
      <p:pic>
        <p:nvPicPr>
          <p:cNvPr id="8" name="Picture 7" descr="Fuzzy Science - Validating couples"/>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96970" l="222" r="98667">
                        <a14:foregroundMark x1="26444" y1="6734" x2="23333" y2="11111"/>
                        <a14:foregroundMark x1="23333" y1="11785" x2="23333" y2="15488"/>
                        <a14:foregroundMark x1="26000" y1="27609" x2="25333" y2="32997"/>
                        <a14:foregroundMark x1="22444" y1="36027" x2="222" y2="79125"/>
                        <a14:foregroundMark x1="15556" y1="89899" x2="84222" y2="88552"/>
                        <a14:foregroundMark x1="41111" y1="72727" x2="73778" y2="58586"/>
                        <a14:foregroundMark x1="75333" y1="50842" x2="69556" y2="85522"/>
                        <a14:foregroundMark x1="11556" y1="82492" x2="21111" y2="95623"/>
                        <a14:foregroundMark x1="3333" y1="94613" x2="20222" y2="78451"/>
                        <a14:backgroundMark x1="13778" y1="7071" x2="4000" y2="42088"/>
                        <a14:backgroundMark x1="44667" y1="10101" x2="57778" y2="31313"/>
                      </a14:backgroundRemoval>
                    </a14:imgEffect>
                  </a14:imgLayer>
                </a14:imgProps>
              </a:ext>
              <a:ext uri="{28A0092B-C50C-407E-A947-70E740481C1C}">
                <a14:useLocalDpi xmlns:a14="http://schemas.microsoft.com/office/drawing/2010/main"/>
              </a:ext>
            </a:extLst>
          </a:blip>
          <a:srcRect l="13333" b="19697"/>
          <a:stretch/>
        </p:blipFill>
        <p:spPr>
          <a:xfrm>
            <a:off x="762000" y="2796171"/>
            <a:ext cx="5706438" cy="3561181"/>
          </a:xfrm>
          <a:prstGeom prst="rect">
            <a:avLst/>
          </a:prstGeom>
        </p:spPr>
      </p:pic>
      <p:sp>
        <p:nvSpPr>
          <p:cNvPr id="3" name="Content Placeholder 2"/>
          <p:cNvSpPr>
            <a:spLocks noGrp="1"/>
          </p:cNvSpPr>
          <p:nvPr>
            <p:ph sz="quarter" idx="4294967295"/>
          </p:nvPr>
        </p:nvSpPr>
        <p:spPr>
          <a:xfrm>
            <a:off x="6483849" y="330706"/>
            <a:ext cx="5555751" cy="6021509"/>
          </a:xfrm>
          <a:solidFill>
            <a:srgbClr val="D73F09"/>
          </a:solidFill>
          <a:ln w="76200">
            <a:solidFill>
              <a:schemeClr val="tx2">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a:bodyPr>
          <a:lstStyle/>
          <a:p>
            <a:pPr marL="57148" indent="0">
              <a:spcBef>
                <a:spcPts val="1800"/>
              </a:spcBef>
              <a:buNone/>
              <a:tabLst>
                <a:tab pos="914356" algn="l"/>
              </a:tabLst>
            </a:pPr>
            <a:endParaRPr lang="en-US" sz="1000" b="1" dirty="0">
              <a:solidFill>
                <a:schemeClr val="bg1"/>
              </a:solidFill>
              <a:cs typeface="MV Boli" panose="02000500030200090000" pitchFamily="2" charset="0"/>
            </a:endParaRPr>
          </a:p>
          <a:p>
            <a:pPr marL="339725" indent="0">
              <a:spcBef>
                <a:spcPts val="1800"/>
              </a:spcBef>
              <a:buNone/>
              <a:tabLst>
                <a:tab pos="914356" algn="l"/>
              </a:tabLst>
            </a:pPr>
            <a:r>
              <a:rPr lang="en-US" sz="2800" b="1" dirty="0">
                <a:solidFill>
                  <a:schemeClr val="bg1"/>
                </a:solidFill>
                <a:cs typeface="MV Boli" panose="02000500030200090000" pitchFamily="2" charset="0"/>
              </a:rPr>
              <a:t>If you are someplace where you may not be safe, pay attention to your intuition! It’s okay to make a mistake.</a:t>
            </a:r>
          </a:p>
          <a:p>
            <a:pPr marL="339725" indent="0">
              <a:spcBef>
                <a:spcPts val="1800"/>
              </a:spcBef>
              <a:buNone/>
              <a:tabLst>
                <a:tab pos="914356" algn="l"/>
              </a:tabLst>
            </a:pPr>
            <a:r>
              <a:rPr lang="en-US" sz="2800" b="1" dirty="0">
                <a:solidFill>
                  <a:schemeClr val="bg1"/>
                </a:solidFill>
                <a:cs typeface="MV Boli" panose="02000500030200090000" pitchFamily="2" charset="0"/>
              </a:rPr>
              <a:t>But when immediate safety is NOT at risk:</a:t>
            </a:r>
          </a:p>
          <a:p>
            <a:pPr marL="739775" lvl="1" indent="-400050">
              <a:spcBef>
                <a:spcPts val="1200"/>
              </a:spcBef>
              <a:buClr>
                <a:schemeClr val="bg1"/>
              </a:buClr>
              <a:buFont typeface="+mj-lt"/>
              <a:buAutoNum type="arabicPeriod"/>
            </a:pPr>
            <a:r>
              <a:rPr lang="en-US" sz="2600" b="1" dirty="0">
                <a:solidFill>
                  <a:schemeClr val="bg1"/>
                </a:solidFill>
                <a:cs typeface="MV Boli" panose="02000500030200090000" pitchFamily="2" charset="0"/>
              </a:rPr>
              <a:t>Evaluate the question  your intuition is raising…</a:t>
            </a:r>
          </a:p>
          <a:p>
            <a:pPr marL="739775" lvl="1" indent="-400050">
              <a:spcBef>
                <a:spcPts val="1200"/>
              </a:spcBef>
              <a:buClr>
                <a:schemeClr val="bg1"/>
              </a:buClr>
              <a:buFont typeface="+mj-lt"/>
              <a:buAutoNum type="arabicPeriod"/>
            </a:pPr>
            <a:r>
              <a:rPr lang="en-US" sz="2600" b="1" dirty="0">
                <a:solidFill>
                  <a:schemeClr val="bg1"/>
                </a:solidFill>
                <a:cs typeface="MV Boli" panose="02000500030200090000" pitchFamily="2" charset="0"/>
              </a:rPr>
              <a:t>If it is important, get the facts  to answer it accurately!</a:t>
            </a:r>
          </a:p>
        </p:txBody>
      </p:sp>
    </p:spTree>
    <p:custDataLst>
      <p:tags r:id="rId1"/>
    </p:custDataLst>
    <p:extLst>
      <p:ext uri="{BB962C8B-B14F-4D97-AF65-F5344CB8AC3E}">
        <p14:creationId xmlns:p14="http://schemas.microsoft.com/office/powerpoint/2010/main" val="107949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3500"/>
                            </p:stCondLst>
                            <p:childTnLst>
                              <p:par>
                                <p:cTn id="13" presetID="22" presetClass="entr" presetSubtype="1" fill="hold" nodeType="after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2000"/>
                                        <p:tgtEl>
                                          <p:spTgt spid="3">
                                            <p:txEl>
                                              <p:pRg st="1" end="1"/>
                                            </p:txEl>
                                          </p:spTgt>
                                        </p:tgtEl>
                                      </p:cBhvr>
                                    </p:animEffect>
                                  </p:childTnLst>
                                </p:cTn>
                              </p:par>
                            </p:childTnLst>
                          </p:cTn>
                        </p:par>
                        <p:par>
                          <p:cTn id="16" fill="hold">
                            <p:stCondLst>
                              <p:cond delay="7500"/>
                            </p:stCondLst>
                            <p:childTnLst>
                              <p:par>
                                <p:cTn id="17" presetID="22" presetClass="entr" presetSubtype="1" fill="hold" nodeType="after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2000"/>
                                        <p:tgtEl>
                                          <p:spTgt spid="3">
                                            <p:txEl>
                                              <p:pRg st="2" end="2"/>
                                            </p:txEl>
                                          </p:spTgt>
                                        </p:tgtEl>
                                      </p:cBhvr>
                                    </p:animEffect>
                                  </p:childTnLst>
                                </p:cTn>
                              </p:par>
                            </p:childTnLst>
                          </p:cTn>
                        </p:par>
                        <p:par>
                          <p:cTn id="20" fill="hold">
                            <p:stCondLst>
                              <p:cond delay="11500"/>
                            </p:stCondLst>
                            <p:childTnLst>
                              <p:par>
                                <p:cTn id="21" presetID="22" presetClass="entr" presetSubtype="1" fill="hold"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1000"/>
                                        <p:tgtEl>
                                          <p:spTgt spid="3">
                                            <p:txEl>
                                              <p:pRg st="3" end="3"/>
                                            </p:txEl>
                                          </p:spTgt>
                                        </p:tgtEl>
                                      </p:cBhvr>
                                    </p:animEffect>
                                  </p:childTnLst>
                                </p:cTn>
                              </p:par>
                            </p:childTnLst>
                          </p:cTn>
                        </p:par>
                        <p:par>
                          <p:cTn id="24" fill="hold">
                            <p:stCondLst>
                              <p:cond delay="13500"/>
                            </p:stCondLst>
                            <p:childTnLst>
                              <p:par>
                                <p:cTn id="25" presetID="22" presetClass="entr" presetSubtype="1" fill="hold"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0" indent="0">
              <a:buNone/>
            </a:pPr>
            <a:r>
              <a:rPr lang="en-US" sz="3200" dirty="0">
                <a:latin typeface="Arial" panose="020B0604020202020204" pitchFamily="34" charset="0"/>
              </a:rPr>
              <a:t>PRACTICE…. Who are you when </a:t>
            </a:r>
            <a:r>
              <a:rPr lang="en-US" sz="3200" dirty="0" smtClean="0">
                <a:latin typeface="Arial" panose="020B0604020202020204" pitchFamily="34" charset="0"/>
              </a:rPr>
              <a:t/>
            </a:r>
            <a:br>
              <a:rPr lang="en-US" sz="3200" dirty="0" smtClean="0">
                <a:latin typeface="Arial" panose="020B0604020202020204" pitchFamily="34" charset="0"/>
              </a:rPr>
            </a:br>
            <a:r>
              <a:rPr lang="en-US" sz="3200" dirty="0" smtClean="0">
                <a:latin typeface="Arial" panose="020B0604020202020204" pitchFamily="34" charset="0"/>
              </a:rPr>
              <a:t>you </a:t>
            </a:r>
            <a:r>
              <a:rPr lang="en-US" sz="3200" dirty="0">
                <a:latin typeface="Arial" panose="020B0604020202020204" pitchFamily="34" charset="0"/>
              </a:rPr>
              <a:t>are your best self? </a:t>
            </a:r>
          </a:p>
        </p:txBody>
      </p:sp>
      <p:pic>
        <p:nvPicPr>
          <p:cNvPr id="4" name="Picture Placeholder 3"/>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l="130" r="130"/>
          <a:stretch>
            <a:fillRect/>
          </a:stretch>
        </p:blipFill>
        <p:spPr/>
      </p:pic>
    </p:spTree>
    <p:custDataLst>
      <p:tags r:id="rId1"/>
    </p:custDataLst>
    <p:extLst>
      <p:ext uri="{BB962C8B-B14F-4D97-AF65-F5344CB8AC3E}">
        <p14:creationId xmlns:p14="http://schemas.microsoft.com/office/powerpoint/2010/main" val="2242428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BREAKOUT GROUPS…. REPORT BACK</a:t>
            </a:r>
          </a:p>
        </p:txBody>
      </p:sp>
      <p:pic>
        <p:nvPicPr>
          <p:cNvPr id="4" name="Picture Placeholder 3"/>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l="95" r="95"/>
          <a:stretch>
            <a:fillRect/>
          </a:stretch>
        </p:blipFill>
        <p:spPr/>
      </p:pic>
    </p:spTree>
    <p:custDataLst>
      <p:tags r:id="rId1"/>
    </p:custDataLst>
    <p:extLst>
      <p:ext uri="{BB962C8B-B14F-4D97-AF65-F5344CB8AC3E}">
        <p14:creationId xmlns:p14="http://schemas.microsoft.com/office/powerpoint/2010/main" val="3741272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4002298-52D8-E549-B0B9-A7FCF5662300}"/>
              </a:ext>
            </a:extLst>
          </p:cNvPr>
          <p:cNvSpPr txBox="1"/>
          <p:nvPr/>
        </p:nvSpPr>
        <p:spPr>
          <a:xfrm>
            <a:off x="1770757" y="2667942"/>
            <a:ext cx="8505172" cy="440633"/>
          </a:xfrm>
          <a:prstGeom prst="rect">
            <a:avLst/>
          </a:prstGeom>
        </p:spPr>
        <p:txBody>
          <a:bodyPr vert="horz" wrap="square" lIns="0" tIns="12700" rIns="0" bIns="0" rtlCol="0" anchor="t">
            <a:spAutoFit/>
          </a:bodyPr>
          <a:lstStyle/>
          <a:p>
            <a:pPr marL="12700" marR="180975" algn="ctr">
              <a:lnSpc>
                <a:spcPct val="106100"/>
              </a:lnSpc>
              <a:spcBef>
                <a:spcPts val="100"/>
              </a:spcBef>
            </a:pPr>
            <a:r>
              <a:rPr lang="es-ES" sz="2800" dirty="0" err="1">
                <a:solidFill>
                  <a:schemeClr val="bg1"/>
                </a:solidFill>
                <a:latin typeface="Kievit Offc Medium" panose="020B0604030101020102" pitchFamily="34" charset="0"/>
                <a:cs typeface="Arial"/>
              </a:rPr>
              <a:t>On</a:t>
            </a:r>
            <a:r>
              <a:rPr lang="es-ES" sz="2800" dirty="0">
                <a:solidFill>
                  <a:schemeClr val="bg1"/>
                </a:solidFill>
                <a:latin typeface="Kievit Offc Medium" panose="020B0604030101020102" pitchFamily="34" charset="0"/>
                <a:cs typeface="Arial"/>
              </a:rPr>
              <a:t> </a:t>
            </a:r>
            <a:r>
              <a:rPr lang="es-ES" sz="2800" dirty="0" err="1">
                <a:solidFill>
                  <a:schemeClr val="bg1"/>
                </a:solidFill>
                <a:latin typeface="Kievit Offc Medium" panose="020B0604030101020102" pitchFamily="34" charset="0"/>
                <a:cs typeface="Arial"/>
              </a:rPr>
              <a:t>the</a:t>
            </a:r>
            <a:r>
              <a:rPr lang="es-ES" sz="2800" dirty="0">
                <a:solidFill>
                  <a:schemeClr val="bg1"/>
                </a:solidFill>
                <a:latin typeface="Kievit Offc Medium" panose="020B0604030101020102" pitchFamily="34" charset="0"/>
                <a:cs typeface="Arial"/>
              </a:rPr>
              <a:t> Job </a:t>
            </a:r>
            <a:r>
              <a:rPr lang="es-ES" sz="2800" dirty="0" err="1">
                <a:solidFill>
                  <a:schemeClr val="bg1"/>
                </a:solidFill>
                <a:latin typeface="Kievit Offc Medium" panose="020B0604030101020102" pitchFamily="34" charset="0"/>
                <a:cs typeface="Arial"/>
              </a:rPr>
              <a:t>Scenarios</a:t>
            </a:r>
            <a:endParaRPr sz="2800" dirty="0" err="1">
              <a:solidFill>
                <a:schemeClr val="bg1"/>
              </a:solidFill>
              <a:latin typeface="Kievit Offc Medium" panose="020B0604030101020102" pitchFamily="34" charset="0"/>
              <a:cs typeface="Arial"/>
            </a:endParaRPr>
          </a:p>
        </p:txBody>
      </p:sp>
    </p:spTree>
    <p:custDataLst>
      <p:tags r:id="rId1"/>
    </p:custDataLst>
    <p:extLst>
      <p:ext uri="{BB962C8B-B14F-4D97-AF65-F5344CB8AC3E}">
        <p14:creationId xmlns:p14="http://schemas.microsoft.com/office/powerpoint/2010/main" val="1791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F6D50C0A-0CBC-314C-A378-C560EC15170F}"/>
              </a:ext>
            </a:extLst>
          </p:cNvPr>
          <p:cNvSpPr txBox="1">
            <a:spLocks noGrp="1"/>
          </p:cNvSpPr>
          <p:nvPr>
            <p:ph type="body" sz="quarter" idx="10"/>
          </p:nvPr>
        </p:nvSpPr>
        <p:spPr>
          <a:xfrm>
            <a:off x="1530350" y="2362541"/>
            <a:ext cx="9112250" cy="1623330"/>
          </a:xfrm>
          <a:prstGeom prst="rect">
            <a:avLst/>
          </a:prstGeom>
        </p:spPr>
        <p:txBody>
          <a:bodyPr vert="horz" wrap="square" lIns="0" tIns="12700" rIns="0" bIns="0" rtlCol="0">
            <a:spAutoFit/>
          </a:bodyPr>
          <a:lstStyle/>
          <a:p>
            <a:pPr marL="0" marR="5080" indent="0">
              <a:lnSpc>
                <a:spcPct val="106100"/>
              </a:lnSpc>
              <a:spcBef>
                <a:spcPts val="100"/>
              </a:spcBef>
              <a:buNone/>
            </a:pPr>
            <a:r>
              <a:rPr sz="2000" spc="-55" dirty="0">
                <a:solidFill>
                  <a:srgbClr val="231F20"/>
                </a:solidFill>
                <a:cs typeface="Arial"/>
              </a:rPr>
              <a:t>Four </a:t>
            </a:r>
            <a:r>
              <a:rPr sz="2000" spc="-40" dirty="0">
                <a:solidFill>
                  <a:srgbClr val="231F20"/>
                </a:solidFill>
                <a:cs typeface="Arial"/>
              </a:rPr>
              <a:t>apprentices </a:t>
            </a:r>
            <a:r>
              <a:rPr sz="2000" spc="-55" dirty="0">
                <a:solidFill>
                  <a:srgbClr val="231F20"/>
                </a:solidFill>
                <a:cs typeface="Arial"/>
              </a:rPr>
              <a:t>are </a:t>
            </a:r>
            <a:r>
              <a:rPr sz="2000" spc="-30" dirty="0">
                <a:solidFill>
                  <a:srgbClr val="231F20"/>
                </a:solidFill>
                <a:cs typeface="Arial"/>
              </a:rPr>
              <a:t>on </a:t>
            </a:r>
            <a:r>
              <a:rPr sz="2000" spc="-95" dirty="0">
                <a:solidFill>
                  <a:srgbClr val="231F20"/>
                </a:solidFill>
                <a:cs typeface="Arial"/>
              </a:rPr>
              <a:t>a </a:t>
            </a:r>
            <a:r>
              <a:rPr sz="2000" spc="-20" dirty="0">
                <a:solidFill>
                  <a:srgbClr val="231F20"/>
                </a:solidFill>
                <a:cs typeface="Arial"/>
              </a:rPr>
              <a:t>job </a:t>
            </a:r>
            <a:r>
              <a:rPr sz="2000" spc="-35" dirty="0">
                <a:solidFill>
                  <a:srgbClr val="231F20"/>
                </a:solidFill>
                <a:cs typeface="Arial"/>
              </a:rPr>
              <a:t>site. </a:t>
            </a:r>
            <a:r>
              <a:rPr sz="2000" dirty="0">
                <a:solidFill>
                  <a:srgbClr val="231F20"/>
                </a:solidFill>
                <a:cs typeface="Arial"/>
              </a:rPr>
              <a:t>All </a:t>
            </a:r>
            <a:r>
              <a:rPr sz="2000" spc="-10" dirty="0">
                <a:solidFill>
                  <a:srgbClr val="231F20"/>
                </a:solidFill>
                <a:cs typeface="Arial"/>
              </a:rPr>
              <a:t>four </a:t>
            </a:r>
            <a:r>
              <a:rPr sz="2000" spc="-55" dirty="0">
                <a:solidFill>
                  <a:srgbClr val="231F20"/>
                </a:solidFill>
                <a:cs typeface="Arial"/>
              </a:rPr>
              <a:t>are </a:t>
            </a:r>
            <a:r>
              <a:rPr sz="2000" spc="-60" dirty="0">
                <a:solidFill>
                  <a:srgbClr val="231F20"/>
                </a:solidFill>
                <a:cs typeface="Arial"/>
              </a:rPr>
              <a:t>assigned </a:t>
            </a:r>
            <a:r>
              <a:rPr sz="2000" spc="-40" dirty="0">
                <a:solidFill>
                  <a:srgbClr val="231F20"/>
                </a:solidFill>
                <a:cs typeface="Arial"/>
              </a:rPr>
              <a:t>jobs </a:t>
            </a:r>
            <a:r>
              <a:rPr sz="2000" spc="-35" dirty="0">
                <a:solidFill>
                  <a:srgbClr val="231F20"/>
                </a:solidFill>
                <a:cs typeface="Arial"/>
              </a:rPr>
              <a:t>moving </a:t>
            </a:r>
            <a:r>
              <a:rPr sz="2000" spc="-40" dirty="0">
                <a:solidFill>
                  <a:srgbClr val="231F20"/>
                </a:solidFill>
                <a:cs typeface="Arial"/>
              </a:rPr>
              <a:t>rebar </a:t>
            </a:r>
            <a:r>
              <a:rPr sz="2000" spc="-55" dirty="0">
                <a:solidFill>
                  <a:srgbClr val="231F20"/>
                </a:solidFill>
                <a:cs typeface="Arial"/>
              </a:rPr>
              <a:t>and </a:t>
            </a:r>
            <a:r>
              <a:rPr sz="2000" spc="-35" dirty="0">
                <a:solidFill>
                  <a:srgbClr val="231F20"/>
                </a:solidFill>
                <a:cs typeface="Arial"/>
              </a:rPr>
              <a:t>placing  </a:t>
            </a:r>
            <a:r>
              <a:rPr sz="2000" spc="-40" dirty="0">
                <a:solidFill>
                  <a:srgbClr val="231F20"/>
                </a:solidFill>
                <a:cs typeface="Arial"/>
              </a:rPr>
              <a:t>anchor </a:t>
            </a:r>
            <a:r>
              <a:rPr sz="2000" spc="-15" dirty="0">
                <a:solidFill>
                  <a:srgbClr val="231F20"/>
                </a:solidFill>
                <a:cs typeface="Arial"/>
              </a:rPr>
              <a:t>bolts </a:t>
            </a:r>
            <a:r>
              <a:rPr sz="2000" dirty="0">
                <a:solidFill>
                  <a:srgbClr val="231F20"/>
                </a:solidFill>
                <a:cs typeface="Arial"/>
              </a:rPr>
              <a:t>in </a:t>
            </a:r>
            <a:r>
              <a:rPr sz="2000" spc="-40" dirty="0">
                <a:solidFill>
                  <a:srgbClr val="231F20"/>
                </a:solidFill>
                <a:cs typeface="Arial"/>
              </a:rPr>
              <a:t>cement. </a:t>
            </a:r>
            <a:r>
              <a:rPr sz="2000" spc="-80" dirty="0">
                <a:solidFill>
                  <a:srgbClr val="231F20"/>
                </a:solidFill>
                <a:cs typeface="Arial"/>
              </a:rPr>
              <a:t>The </a:t>
            </a:r>
            <a:r>
              <a:rPr sz="2000" spc="-60" dirty="0">
                <a:solidFill>
                  <a:srgbClr val="231F20"/>
                </a:solidFill>
                <a:cs typeface="Arial"/>
              </a:rPr>
              <a:t>males </a:t>
            </a:r>
            <a:r>
              <a:rPr sz="2000" spc="-35" dirty="0">
                <a:solidFill>
                  <a:srgbClr val="231F20"/>
                </a:solidFill>
                <a:cs typeface="Arial"/>
              </a:rPr>
              <a:t>begin </a:t>
            </a:r>
            <a:r>
              <a:rPr sz="2000" spc="20" dirty="0">
                <a:solidFill>
                  <a:srgbClr val="231F20"/>
                </a:solidFill>
                <a:cs typeface="Arial"/>
              </a:rPr>
              <a:t>to </a:t>
            </a:r>
            <a:r>
              <a:rPr sz="2000" spc="-55" dirty="0">
                <a:solidFill>
                  <a:srgbClr val="231F20"/>
                </a:solidFill>
                <a:cs typeface="Arial"/>
              </a:rPr>
              <a:t>move </a:t>
            </a:r>
            <a:r>
              <a:rPr sz="2000" spc="-40" dirty="0">
                <a:solidFill>
                  <a:srgbClr val="231F20"/>
                </a:solidFill>
                <a:cs typeface="Arial"/>
              </a:rPr>
              <a:t>rebar </a:t>
            </a:r>
            <a:r>
              <a:rPr sz="2000" spc="-20" dirty="0">
                <a:solidFill>
                  <a:srgbClr val="231F20"/>
                </a:solidFill>
                <a:cs typeface="Arial"/>
              </a:rPr>
              <a:t>while </a:t>
            </a:r>
            <a:r>
              <a:rPr sz="2000" spc="-10" dirty="0">
                <a:solidFill>
                  <a:srgbClr val="231F20"/>
                </a:solidFill>
                <a:cs typeface="Arial"/>
              </a:rPr>
              <a:t>the </a:t>
            </a:r>
            <a:r>
              <a:rPr sz="2000" spc="-5" dirty="0">
                <a:solidFill>
                  <a:srgbClr val="231F20"/>
                </a:solidFill>
                <a:cs typeface="Arial"/>
              </a:rPr>
              <a:t>two </a:t>
            </a:r>
            <a:r>
              <a:rPr sz="2000" spc="-50" dirty="0">
                <a:solidFill>
                  <a:srgbClr val="231F20"/>
                </a:solidFill>
                <a:cs typeface="Arial"/>
              </a:rPr>
              <a:t>females </a:t>
            </a:r>
            <a:r>
              <a:rPr sz="2000" spc="-55" dirty="0">
                <a:solidFill>
                  <a:srgbClr val="231F20"/>
                </a:solidFill>
                <a:cs typeface="Arial"/>
              </a:rPr>
              <a:t>are  </a:t>
            </a:r>
            <a:r>
              <a:rPr sz="2000" spc="-15" dirty="0">
                <a:solidFill>
                  <a:srgbClr val="231F20"/>
                </a:solidFill>
                <a:cs typeface="Arial"/>
              </a:rPr>
              <a:t>instructed </a:t>
            </a:r>
            <a:r>
              <a:rPr sz="2000" spc="20" dirty="0">
                <a:solidFill>
                  <a:srgbClr val="231F20"/>
                </a:solidFill>
                <a:cs typeface="Arial"/>
              </a:rPr>
              <a:t>to </a:t>
            </a:r>
            <a:r>
              <a:rPr sz="2000" spc="-35" dirty="0">
                <a:solidFill>
                  <a:srgbClr val="231F20"/>
                </a:solidFill>
                <a:cs typeface="Arial"/>
              </a:rPr>
              <a:t>help </a:t>
            </a:r>
            <a:r>
              <a:rPr sz="2000" spc="-55" dirty="0">
                <a:solidFill>
                  <a:srgbClr val="231F20"/>
                </a:solidFill>
                <a:cs typeface="Arial"/>
              </a:rPr>
              <a:t>place </a:t>
            </a:r>
            <a:r>
              <a:rPr sz="2000" spc="-40" dirty="0">
                <a:solidFill>
                  <a:srgbClr val="231F20"/>
                </a:solidFill>
                <a:cs typeface="Arial"/>
              </a:rPr>
              <a:t>anchor </a:t>
            </a:r>
            <a:r>
              <a:rPr sz="2000" spc="-15" dirty="0">
                <a:solidFill>
                  <a:srgbClr val="231F20"/>
                </a:solidFill>
                <a:cs typeface="Arial"/>
              </a:rPr>
              <a:t>bolts </a:t>
            </a:r>
            <a:r>
              <a:rPr sz="2000" dirty="0">
                <a:solidFill>
                  <a:srgbClr val="231F20"/>
                </a:solidFill>
                <a:cs typeface="Arial"/>
              </a:rPr>
              <a:t>in </a:t>
            </a:r>
            <a:r>
              <a:rPr sz="2000" spc="-40" dirty="0">
                <a:solidFill>
                  <a:srgbClr val="231F20"/>
                </a:solidFill>
                <a:cs typeface="Arial"/>
              </a:rPr>
              <a:t>cement </a:t>
            </a:r>
            <a:r>
              <a:rPr sz="2000" spc="-35" dirty="0">
                <a:solidFill>
                  <a:srgbClr val="231F20"/>
                </a:solidFill>
                <a:cs typeface="Arial"/>
              </a:rPr>
              <a:t>poured </a:t>
            </a:r>
            <a:r>
              <a:rPr sz="2000" spc="-75" dirty="0">
                <a:solidFill>
                  <a:srgbClr val="231F20"/>
                </a:solidFill>
                <a:cs typeface="Arial"/>
              </a:rPr>
              <a:t>days </a:t>
            </a:r>
            <a:r>
              <a:rPr sz="2000" spc="-25" dirty="0">
                <a:solidFill>
                  <a:srgbClr val="231F20"/>
                </a:solidFill>
                <a:cs typeface="Arial"/>
              </a:rPr>
              <a:t>prior. </a:t>
            </a:r>
            <a:r>
              <a:rPr sz="2000" spc="-55" dirty="0">
                <a:solidFill>
                  <a:srgbClr val="231F20"/>
                </a:solidFill>
                <a:cs typeface="Arial"/>
              </a:rPr>
              <a:t>When </a:t>
            </a:r>
            <a:r>
              <a:rPr sz="2000" spc="-10" dirty="0">
                <a:solidFill>
                  <a:srgbClr val="231F20"/>
                </a:solidFill>
                <a:cs typeface="Arial"/>
              </a:rPr>
              <a:t>the </a:t>
            </a:r>
            <a:r>
              <a:rPr sz="2000" spc="-45" dirty="0">
                <a:solidFill>
                  <a:srgbClr val="231F20"/>
                </a:solidFill>
                <a:cs typeface="Arial"/>
              </a:rPr>
              <a:t>women  </a:t>
            </a:r>
            <a:r>
              <a:rPr sz="2000" spc="-35" dirty="0">
                <a:solidFill>
                  <a:srgbClr val="231F20"/>
                </a:solidFill>
                <a:cs typeface="Arial"/>
              </a:rPr>
              <a:t>completed</a:t>
            </a:r>
            <a:r>
              <a:rPr sz="2000" spc="-60" dirty="0">
                <a:solidFill>
                  <a:srgbClr val="231F20"/>
                </a:solidFill>
                <a:cs typeface="Arial"/>
              </a:rPr>
              <a:t> </a:t>
            </a:r>
            <a:r>
              <a:rPr sz="2000" spc="-10" dirty="0">
                <a:solidFill>
                  <a:srgbClr val="231F20"/>
                </a:solidFill>
                <a:cs typeface="Arial"/>
              </a:rPr>
              <a:t>the</a:t>
            </a:r>
            <a:r>
              <a:rPr sz="2000" spc="-55" dirty="0">
                <a:solidFill>
                  <a:srgbClr val="231F20"/>
                </a:solidFill>
                <a:cs typeface="Arial"/>
              </a:rPr>
              <a:t> </a:t>
            </a:r>
            <a:r>
              <a:rPr sz="2000" spc="-40" dirty="0">
                <a:solidFill>
                  <a:srgbClr val="231F20"/>
                </a:solidFill>
                <a:cs typeface="Arial"/>
              </a:rPr>
              <a:t>anchor</a:t>
            </a:r>
            <a:r>
              <a:rPr sz="2000" spc="-60" dirty="0">
                <a:solidFill>
                  <a:srgbClr val="231F20"/>
                </a:solidFill>
                <a:cs typeface="Arial"/>
              </a:rPr>
              <a:t> </a:t>
            </a:r>
            <a:r>
              <a:rPr sz="2000" spc="5" dirty="0">
                <a:solidFill>
                  <a:srgbClr val="231F20"/>
                </a:solidFill>
                <a:cs typeface="Arial"/>
              </a:rPr>
              <a:t>bolt</a:t>
            </a:r>
            <a:r>
              <a:rPr sz="2000" spc="-55" dirty="0">
                <a:solidFill>
                  <a:srgbClr val="231F20"/>
                </a:solidFill>
                <a:cs typeface="Arial"/>
              </a:rPr>
              <a:t> </a:t>
            </a:r>
            <a:r>
              <a:rPr sz="2000" spc="-45" dirty="0">
                <a:solidFill>
                  <a:srgbClr val="231F20"/>
                </a:solidFill>
                <a:cs typeface="Arial"/>
              </a:rPr>
              <a:t>task,</a:t>
            </a:r>
            <a:r>
              <a:rPr sz="2000" spc="-60" dirty="0">
                <a:solidFill>
                  <a:srgbClr val="231F20"/>
                </a:solidFill>
                <a:cs typeface="Arial"/>
              </a:rPr>
              <a:t> </a:t>
            </a:r>
            <a:r>
              <a:rPr sz="2000" spc="-20" dirty="0">
                <a:solidFill>
                  <a:srgbClr val="231F20"/>
                </a:solidFill>
                <a:cs typeface="Arial"/>
              </a:rPr>
              <a:t>they</a:t>
            </a:r>
            <a:r>
              <a:rPr sz="2000" spc="-55" dirty="0">
                <a:solidFill>
                  <a:srgbClr val="231F20"/>
                </a:solidFill>
                <a:cs typeface="Arial"/>
              </a:rPr>
              <a:t> </a:t>
            </a:r>
            <a:r>
              <a:rPr sz="2000" spc="-60" dirty="0">
                <a:solidFill>
                  <a:srgbClr val="231F20"/>
                </a:solidFill>
                <a:cs typeface="Arial"/>
              </a:rPr>
              <a:t>head </a:t>
            </a:r>
            <a:r>
              <a:rPr sz="2000" spc="-45" dirty="0">
                <a:solidFill>
                  <a:srgbClr val="231F20"/>
                </a:solidFill>
                <a:cs typeface="Arial"/>
              </a:rPr>
              <a:t>over</a:t>
            </a:r>
            <a:r>
              <a:rPr sz="2000" spc="-55" dirty="0">
                <a:solidFill>
                  <a:srgbClr val="231F20"/>
                </a:solidFill>
                <a:cs typeface="Arial"/>
              </a:rPr>
              <a:t> </a:t>
            </a:r>
            <a:r>
              <a:rPr sz="2000" spc="20" dirty="0">
                <a:solidFill>
                  <a:srgbClr val="231F20"/>
                </a:solidFill>
                <a:cs typeface="Arial"/>
              </a:rPr>
              <a:t>to</a:t>
            </a:r>
            <a:r>
              <a:rPr sz="2000" spc="-60" dirty="0">
                <a:solidFill>
                  <a:srgbClr val="231F20"/>
                </a:solidFill>
                <a:cs typeface="Arial"/>
              </a:rPr>
              <a:t> </a:t>
            </a:r>
            <a:r>
              <a:rPr sz="2000" spc="-35" dirty="0">
                <a:solidFill>
                  <a:srgbClr val="231F20"/>
                </a:solidFill>
                <a:cs typeface="Arial"/>
              </a:rPr>
              <a:t>help</a:t>
            </a:r>
            <a:r>
              <a:rPr sz="2000" spc="-55" dirty="0">
                <a:solidFill>
                  <a:srgbClr val="231F20"/>
                </a:solidFill>
                <a:cs typeface="Arial"/>
              </a:rPr>
              <a:t> move </a:t>
            </a:r>
            <a:r>
              <a:rPr sz="2000" spc="-10" dirty="0">
                <a:solidFill>
                  <a:srgbClr val="231F20"/>
                </a:solidFill>
                <a:cs typeface="Arial"/>
              </a:rPr>
              <a:t>the</a:t>
            </a:r>
            <a:r>
              <a:rPr sz="2000" spc="-60" dirty="0">
                <a:solidFill>
                  <a:srgbClr val="231F20"/>
                </a:solidFill>
                <a:cs typeface="Arial"/>
              </a:rPr>
              <a:t> </a:t>
            </a:r>
            <a:r>
              <a:rPr sz="2000" spc="-40" dirty="0">
                <a:solidFill>
                  <a:srgbClr val="231F20"/>
                </a:solidFill>
                <a:cs typeface="Arial"/>
              </a:rPr>
              <a:t>rebar</a:t>
            </a:r>
            <a:r>
              <a:rPr sz="2000" spc="-55" dirty="0">
                <a:solidFill>
                  <a:srgbClr val="231F20"/>
                </a:solidFill>
                <a:cs typeface="Arial"/>
              </a:rPr>
              <a:t> and</a:t>
            </a:r>
            <a:r>
              <a:rPr sz="2000" spc="-60" dirty="0">
                <a:solidFill>
                  <a:srgbClr val="231F20"/>
                </a:solidFill>
                <a:cs typeface="Arial"/>
              </a:rPr>
              <a:t> </a:t>
            </a:r>
            <a:r>
              <a:rPr sz="2000" spc="-55" dirty="0">
                <a:solidFill>
                  <a:srgbClr val="231F20"/>
                </a:solidFill>
                <a:cs typeface="Arial"/>
              </a:rPr>
              <a:t>are </a:t>
            </a:r>
            <a:r>
              <a:rPr sz="2000" spc="5" dirty="0">
                <a:solidFill>
                  <a:srgbClr val="231F20"/>
                </a:solidFill>
                <a:cs typeface="Arial"/>
              </a:rPr>
              <a:t>told</a:t>
            </a:r>
            <a:r>
              <a:rPr sz="2000" spc="-60" dirty="0">
                <a:solidFill>
                  <a:srgbClr val="231F20"/>
                </a:solidFill>
                <a:cs typeface="Arial"/>
              </a:rPr>
              <a:t> </a:t>
            </a:r>
            <a:r>
              <a:rPr sz="2000" spc="20" dirty="0">
                <a:solidFill>
                  <a:srgbClr val="231F20"/>
                </a:solidFill>
                <a:cs typeface="Arial"/>
              </a:rPr>
              <a:t>to</a:t>
            </a:r>
            <a:r>
              <a:rPr sz="2000" spc="-55" dirty="0">
                <a:solidFill>
                  <a:srgbClr val="231F20"/>
                </a:solidFill>
                <a:cs typeface="Arial"/>
              </a:rPr>
              <a:t> go  </a:t>
            </a:r>
            <a:r>
              <a:rPr sz="2000" spc="-35" dirty="0">
                <a:solidFill>
                  <a:srgbClr val="231F20"/>
                </a:solidFill>
                <a:cs typeface="Arial"/>
              </a:rPr>
              <a:t>help </a:t>
            </a:r>
            <a:r>
              <a:rPr sz="2000" spc="-10" dirty="0">
                <a:solidFill>
                  <a:srgbClr val="231F20"/>
                </a:solidFill>
                <a:cs typeface="Arial"/>
              </a:rPr>
              <a:t>the </a:t>
            </a:r>
            <a:r>
              <a:rPr sz="2000" spc="-25" dirty="0">
                <a:solidFill>
                  <a:srgbClr val="231F20"/>
                </a:solidFill>
                <a:cs typeface="Arial"/>
              </a:rPr>
              <a:t>worksite </a:t>
            </a:r>
            <a:r>
              <a:rPr sz="2000" spc="-45" dirty="0">
                <a:solidFill>
                  <a:srgbClr val="231F20"/>
                </a:solidFill>
                <a:cs typeface="Arial"/>
              </a:rPr>
              <a:t>cleanup</a:t>
            </a:r>
            <a:r>
              <a:rPr sz="2000" spc="-175" dirty="0">
                <a:solidFill>
                  <a:srgbClr val="231F20"/>
                </a:solidFill>
                <a:cs typeface="Arial"/>
              </a:rPr>
              <a:t> </a:t>
            </a:r>
            <a:r>
              <a:rPr sz="2000" spc="-65" dirty="0">
                <a:solidFill>
                  <a:srgbClr val="231F20"/>
                </a:solidFill>
                <a:cs typeface="Arial"/>
              </a:rPr>
              <a:t>crew.</a:t>
            </a:r>
            <a:endParaRPr sz="2000" dirty="0">
              <a:cs typeface="Arial"/>
            </a:endParaRPr>
          </a:p>
        </p:txBody>
      </p:sp>
    </p:spTree>
    <p:custDataLst>
      <p:tags r:id="rId1"/>
    </p:custDataLst>
    <p:extLst>
      <p:ext uri="{BB962C8B-B14F-4D97-AF65-F5344CB8AC3E}">
        <p14:creationId xmlns:p14="http://schemas.microsoft.com/office/powerpoint/2010/main" val="2407853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787746" y="613711"/>
            <a:ext cx="441181" cy="304367"/>
          </a:xfrm>
          <a:custGeom>
            <a:avLst/>
            <a:gdLst/>
            <a:ahLst/>
            <a:cxnLst/>
            <a:rect l="l" t="t" r="r" b="b"/>
            <a:pathLst>
              <a:path w="647064" h="446405">
                <a:moveTo>
                  <a:pt x="329768" y="0"/>
                </a:moveTo>
                <a:lnTo>
                  <a:pt x="278008" y="2826"/>
                </a:lnTo>
                <a:lnTo>
                  <a:pt x="230512" y="11170"/>
                </a:lnTo>
                <a:lnTo>
                  <a:pt x="187325" y="24826"/>
                </a:lnTo>
                <a:lnTo>
                  <a:pt x="148492" y="43587"/>
                </a:lnTo>
                <a:lnTo>
                  <a:pt x="114058" y="67249"/>
                </a:lnTo>
                <a:lnTo>
                  <a:pt x="84069" y="95607"/>
                </a:lnTo>
                <a:lnTo>
                  <a:pt x="58569" y="128454"/>
                </a:lnTo>
                <a:lnTo>
                  <a:pt x="37605" y="165585"/>
                </a:lnTo>
                <a:lnTo>
                  <a:pt x="21220" y="206795"/>
                </a:lnTo>
                <a:lnTo>
                  <a:pt x="9461" y="251878"/>
                </a:lnTo>
                <a:lnTo>
                  <a:pt x="2372" y="300630"/>
                </a:lnTo>
                <a:lnTo>
                  <a:pt x="0" y="352844"/>
                </a:lnTo>
                <a:lnTo>
                  <a:pt x="6957" y="366749"/>
                </a:lnTo>
                <a:lnTo>
                  <a:pt x="61935" y="401119"/>
                </a:lnTo>
                <a:lnTo>
                  <a:pt x="109501" y="417995"/>
                </a:lnTo>
                <a:lnTo>
                  <a:pt x="170146" y="432271"/>
                </a:lnTo>
                <a:lnTo>
                  <a:pt x="243644" y="442153"/>
                </a:lnTo>
                <a:lnTo>
                  <a:pt x="329768" y="445846"/>
                </a:lnTo>
                <a:lnTo>
                  <a:pt x="415176" y="442943"/>
                </a:lnTo>
                <a:lnTo>
                  <a:pt x="486841" y="434906"/>
                </a:lnTo>
                <a:lnTo>
                  <a:pt x="544981" y="422737"/>
                </a:lnTo>
                <a:lnTo>
                  <a:pt x="589817" y="407443"/>
                </a:lnTo>
                <a:lnTo>
                  <a:pt x="640461" y="371491"/>
                </a:lnTo>
                <a:lnTo>
                  <a:pt x="646709" y="352844"/>
                </a:lnTo>
                <a:lnTo>
                  <a:pt x="642342" y="296052"/>
                </a:lnTo>
                <a:lnTo>
                  <a:pt x="629942" y="243403"/>
                </a:lnTo>
                <a:lnTo>
                  <a:pt x="610556" y="195163"/>
                </a:lnTo>
                <a:lnTo>
                  <a:pt x="585232" y="151600"/>
                </a:lnTo>
                <a:lnTo>
                  <a:pt x="555019" y="112980"/>
                </a:lnTo>
                <a:lnTo>
                  <a:pt x="520965" y="79569"/>
                </a:lnTo>
                <a:lnTo>
                  <a:pt x="484118" y="51636"/>
                </a:lnTo>
                <a:lnTo>
                  <a:pt x="445527" y="29445"/>
                </a:lnTo>
                <a:lnTo>
                  <a:pt x="406239" y="13264"/>
                </a:lnTo>
                <a:lnTo>
                  <a:pt x="367303" y="3360"/>
                </a:lnTo>
                <a:lnTo>
                  <a:pt x="329768" y="0"/>
                </a:lnTo>
                <a:close/>
              </a:path>
            </a:pathLst>
          </a:custGeom>
          <a:solidFill>
            <a:srgbClr val="FFFFFF"/>
          </a:solidFill>
        </p:spPr>
        <p:txBody>
          <a:bodyPr wrap="square" lIns="0" tIns="0" rIns="0" bIns="0" rtlCol="0"/>
          <a:lstStyle/>
          <a:p>
            <a:endParaRPr sz="1227"/>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1366044">
            <a:off x="3084726" y="458636"/>
            <a:ext cx="5299364" cy="596231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1789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lgn="ctr">
              <a:buNone/>
            </a:pPr>
            <a:r>
              <a:rPr lang="en-US" dirty="0">
                <a:latin typeface="Gill Sans Light" charset="0"/>
                <a:ea typeface="Gill Sans Light" charset="0"/>
                <a:cs typeface="Gill Sans Light" charset="0"/>
              </a:rPr>
              <a:t>What is going on in this scenario?</a:t>
            </a:r>
          </a:p>
          <a:p>
            <a:pPr marL="0" indent="0" algn="ctr">
              <a:buNone/>
            </a:pPr>
            <a:r>
              <a:rPr lang="en-US" dirty="0">
                <a:latin typeface="Gill Sans Light" charset="0"/>
                <a:ea typeface="Gill Sans Light" charset="0"/>
                <a:cs typeface="Gill Sans Light" charset="0"/>
              </a:rPr>
              <a:t>What are the assumptions or stereotypical thinking in this scenario?</a:t>
            </a:r>
          </a:p>
          <a:p>
            <a:pPr marL="0" indent="0" algn="ctr">
              <a:buNone/>
            </a:pPr>
            <a:r>
              <a:rPr lang="en-US" dirty="0">
                <a:latin typeface="Gill Sans Light" charset="0"/>
                <a:ea typeface="Gill Sans Light" charset="0"/>
                <a:cs typeface="Gill Sans Light" charset="0"/>
              </a:rPr>
              <a:t>What can male team members say or do to include the women?</a:t>
            </a:r>
          </a:p>
        </p:txBody>
      </p:sp>
    </p:spTree>
    <p:custDataLst>
      <p:tags r:id="rId1"/>
    </p:custDataLst>
    <p:extLst>
      <p:ext uri="{BB962C8B-B14F-4D97-AF65-F5344CB8AC3E}">
        <p14:creationId xmlns:p14="http://schemas.microsoft.com/office/powerpoint/2010/main" val="3869617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Verdana"/>
              </a:rPr>
              <a:t>BREAKOUT GROUPS….</a:t>
            </a:r>
            <a:br>
              <a:rPr lang="en-US" dirty="0">
                <a:ea typeface="Verdana"/>
              </a:rPr>
            </a:br>
            <a:r>
              <a:rPr lang="en-US" dirty="0">
                <a:ea typeface="Verdana"/>
              </a:rPr>
              <a:t>REPORT BACK</a:t>
            </a:r>
          </a:p>
        </p:txBody>
      </p:sp>
      <p:pic>
        <p:nvPicPr>
          <p:cNvPr id="4" name="Picture Placeholder 3"/>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l="95" r="95"/>
          <a:stretch>
            <a:fillRect/>
          </a:stretch>
        </p:blipFill>
        <p:spPr/>
      </p:pic>
    </p:spTree>
    <p:custDataLst>
      <p:tags r:id="rId1"/>
    </p:custDataLst>
    <p:extLst>
      <p:ext uri="{BB962C8B-B14F-4D97-AF65-F5344CB8AC3E}">
        <p14:creationId xmlns:p14="http://schemas.microsoft.com/office/powerpoint/2010/main" val="3619411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0" indent="0">
              <a:buNone/>
            </a:pPr>
            <a:r>
              <a:rPr lang="en-US" sz="3200" dirty="0">
                <a:latin typeface="Arial" panose="020B0604020202020204" pitchFamily="34" charset="0"/>
              </a:rPr>
              <a:t>CONSOLIDATION: WHAT DO YOU REMEMBER FROM TODAY?</a:t>
            </a:r>
          </a:p>
        </p:txBody>
      </p:sp>
      <p:pic>
        <p:nvPicPr>
          <p:cNvPr id="4" name="Picture Placeholder 3"/>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l="130" r="130"/>
          <a:stretch>
            <a:fillRect/>
          </a:stretch>
        </p:blipFill>
        <p:spPr/>
      </p:pic>
    </p:spTree>
    <p:custDataLst>
      <p:tags r:id="rId1"/>
    </p:custDataLst>
    <p:extLst>
      <p:ext uri="{BB962C8B-B14F-4D97-AF65-F5344CB8AC3E}">
        <p14:creationId xmlns:p14="http://schemas.microsoft.com/office/powerpoint/2010/main" val="36550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rPr>
              <a:t>Group Engagement</a:t>
            </a:r>
            <a:endParaRPr lang="en-US" sz="3200" dirty="0">
              <a:latin typeface="Arial" panose="020B0604020202020204" pitchFamily="34" charset="0"/>
            </a:endParaRPr>
          </a:p>
        </p:txBody>
      </p:sp>
      <p:sp>
        <p:nvSpPr>
          <p:cNvPr id="5" name="Content Placeholder 4"/>
          <p:cNvSpPr>
            <a:spLocks noGrp="1"/>
          </p:cNvSpPr>
          <p:nvPr>
            <p:ph idx="1"/>
          </p:nvPr>
        </p:nvSpPr>
        <p:spPr>
          <a:xfrm>
            <a:off x="1818168" y="2347425"/>
            <a:ext cx="4391246" cy="3442996"/>
          </a:xfrm>
        </p:spPr>
        <p:txBody>
          <a:bodyPr>
            <a:normAutofit lnSpcReduction="10000"/>
          </a:bodyPr>
          <a:lstStyle/>
          <a:p>
            <a:pPr marL="258900" indent="-155859">
              <a:spcBef>
                <a:spcPts val="409"/>
              </a:spcBef>
              <a:buChar char="•"/>
              <a:tabLst>
                <a:tab pos="258900" algn="l"/>
                <a:tab pos="259333" algn="l"/>
              </a:tabLst>
            </a:pPr>
            <a:r>
              <a:rPr lang="en-US" spc="-85" dirty="0">
                <a:solidFill>
                  <a:srgbClr val="231F20"/>
                </a:solidFill>
                <a:latin typeface="Arial" panose="020B0604020202020204" pitchFamily="34" charset="0"/>
                <a:cs typeface="Arial"/>
              </a:rPr>
              <a:t>Speak</a:t>
            </a:r>
            <a:r>
              <a:rPr lang="en-US" spc="-109" dirty="0">
                <a:solidFill>
                  <a:srgbClr val="231F20"/>
                </a:solidFill>
                <a:latin typeface="Arial" panose="020B0604020202020204" pitchFamily="34" charset="0"/>
                <a:cs typeface="Arial"/>
              </a:rPr>
              <a:t> </a:t>
            </a:r>
            <a:r>
              <a:rPr lang="en-US" spc="-37" dirty="0">
                <a:solidFill>
                  <a:srgbClr val="231F20"/>
                </a:solidFill>
                <a:latin typeface="Arial" panose="020B0604020202020204" pitchFamily="34" charset="0"/>
                <a:cs typeface="Arial"/>
              </a:rPr>
              <a:t>from</a:t>
            </a:r>
            <a:r>
              <a:rPr lang="en-US" spc="-106" dirty="0">
                <a:solidFill>
                  <a:srgbClr val="231F20"/>
                </a:solidFill>
                <a:latin typeface="Arial" panose="020B0604020202020204" pitchFamily="34" charset="0"/>
                <a:cs typeface="Arial"/>
              </a:rPr>
              <a:t> </a:t>
            </a:r>
            <a:r>
              <a:rPr lang="en-US" spc="-55" dirty="0">
                <a:solidFill>
                  <a:srgbClr val="231F20"/>
                </a:solidFill>
                <a:latin typeface="Arial" panose="020B0604020202020204" pitchFamily="34" charset="0"/>
                <a:cs typeface="Arial"/>
              </a:rPr>
              <a:t>your</a:t>
            </a:r>
            <a:r>
              <a:rPr lang="en-US" spc="-106" dirty="0">
                <a:solidFill>
                  <a:srgbClr val="231F20"/>
                </a:solidFill>
                <a:latin typeface="Arial" panose="020B0604020202020204" pitchFamily="34" charset="0"/>
                <a:cs typeface="Arial"/>
              </a:rPr>
              <a:t> </a:t>
            </a:r>
            <a:r>
              <a:rPr lang="en-US" spc="-61" dirty="0">
                <a:solidFill>
                  <a:srgbClr val="231F20"/>
                </a:solidFill>
                <a:latin typeface="Arial" panose="020B0604020202020204" pitchFamily="34" charset="0"/>
                <a:cs typeface="Arial"/>
              </a:rPr>
              <a:t>own</a:t>
            </a:r>
            <a:r>
              <a:rPr lang="en-US" spc="-106" dirty="0">
                <a:solidFill>
                  <a:srgbClr val="231F20"/>
                </a:solidFill>
                <a:latin typeface="Arial" panose="020B0604020202020204" pitchFamily="34" charset="0"/>
                <a:cs typeface="Arial"/>
              </a:rPr>
              <a:t> </a:t>
            </a:r>
            <a:r>
              <a:rPr lang="en-US" spc="-41" dirty="0">
                <a:solidFill>
                  <a:srgbClr val="231F20"/>
                </a:solidFill>
                <a:latin typeface="Arial" panose="020B0604020202020204" pitchFamily="34" charset="0"/>
                <a:cs typeface="Arial"/>
              </a:rPr>
              <a:t>lived</a:t>
            </a:r>
            <a:r>
              <a:rPr lang="en-US" spc="-106" dirty="0">
                <a:solidFill>
                  <a:srgbClr val="231F20"/>
                </a:solidFill>
                <a:latin typeface="Arial" panose="020B0604020202020204" pitchFamily="34" charset="0"/>
                <a:cs typeface="Arial"/>
              </a:rPr>
              <a:t> </a:t>
            </a:r>
            <a:r>
              <a:rPr lang="en-US" spc="-65" dirty="0">
                <a:solidFill>
                  <a:srgbClr val="231F20"/>
                </a:solidFill>
                <a:latin typeface="Arial" panose="020B0604020202020204" pitchFamily="34" charset="0"/>
                <a:cs typeface="Arial"/>
              </a:rPr>
              <a:t>experiences</a:t>
            </a:r>
            <a:endParaRPr lang="en-US" dirty="0">
              <a:latin typeface="Arial" panose="020B0604020202020204" pitchFamily="34" charset="0"/>
              <a:cs typeface="Arial"/>
            </a:endParaRPr>
          </a:p>
          <a:p>
            <a:pPr marL="258900" indent="-155859">
              <a:spcBef>
                <a:spcPts val="937"/>
              </a:spcBef>
              <a:buChar char="•"/>
              <a:tabLst>
                <a:tab pos="258900" algn="l"/>
                <a:tab pos="259333" algn="l"/>
              </a:tabLst>
            </a:pPr>
            <a:r>
              <a:rPr lang="en-US" spc="-55" dirty="0">
                <a:solidFill>
                  <a:srgbClr val="231F20"/>
                </a:solidFill>
                <a:latin typeface="Arial" panose="020B0604020202020204" pitchFamily="34" charset="0"/>
                <a:cs typeface="Arial"/>
              </a:rPr>
              <a:t>Respectfully </a:t>
            </a:r>
            <a:r>
              <a:rPr lang="en-US" spc="-37" dirty="0">
                <a:solidFill>
                  <a:srgbClr val="231F20"/>
                </a:solidFill>
                <a:latin typeface="Arial" panose="020B0604020202020204" pitchFamily="34" charset="0"/>
                <a:cs typeface="Arial"/>
              </a:rPr>
              <a:t>listen </a:t>
            </a:r>
            <a:r>
              <a:rPr lang="en-US" spc="-7" dirty="0">
                <a:solidFill>
                  <a:srgbClr val="231F20"/>
                </a:solidFill>
                <a:latin typeface="Arial" panose="020B0604020202020204" pitchFamily="34" charset="0"/>
                <a:cs typeface="Arial"/>
              </a:rPr>
              <a:t>to</a:t>
            </a:r>
            <a:r>
              <a:rPr lang="en-US" spc="-228" dirty="0">
                <a:solidFill>
                  <a:srgbClr val="231F20"/>
                </a:solidFill>
                <a:latin typeface="Arial" panose="020B0604020202020204" pitchFamily="34" charset="0"/>
                <a:cs typeface="Arial"/>
              </a:rPr>
              <a:t> </a:t>
            </a:r>
            <a:r>
              <a:rPr lang="en-US" spc="-58" dirty="0">
                <a:solidFill>
                  <a:srgbClr val="231F20"/>
                </a:solidFill>
                <a:latin typeface="Arial" panose="020B0604020202020204" pitchFamily="34" charset="0"/>
                <a:cs typeface="Arial"/>
              </a:rPr>
              <a:t>differences</a:t>
            </a:r>
            <a:endParaRPr lang="en-US" dirty="0">
              <a:latin typeface="Arial" panose="020B0604020202020204" pitchFamily="34" charset="0"/>
              <a:cs typeface="Arial"/>
            </a:endParaRPr>
          </a:p>
          <a:p>
            <a:pPr marL="258900" indent="-155859">
              <a:spcBef>
                <a:spcPts val="937"/>
              </a:spcBef>
              <a:buChar char="•"/>
              <a:tabLst>
                <a:tab pos="258900" algn="l"/>
                <a:tab pos="259333" algn="l"/>
              </a:tabLst>
            </a:pPr>
            <a:r>
              <a:rPr lang="en-US" spc="-75" dirty="0">
                <a:solidFill>
                  <a:srgbClr val="231F20"/>
                </a:solidFill>
                <a:latin typeface="Arial" panose="020B0604020202020204" pitchFamily="34" charset="0"/>
                <a:cs typeface="Arial"/>
              </a:rPr>
              <a:t>Examine </a:t>
            </a:r>
            <a:r>
              <a:rPr lang="en-US" spc="-55" dirty="0">
                <a:solidFill>
                  <a:srgbClr val="231F20"/>
                </a:solidFill>
                <a:latin typeface="Arial" panose="020B0604020202020204" pitchFamily="34" charset="0"/>
                <a:cs typeface="Arial"/>
              </a:rPr>
              <a:t>your </a:t>
            </a:r>
            <a:r>
              <a:rPr lang="en-US" spc="-61" dirty="0">
                <a:solidFill>
                  <a:srgbClr val="231F20"/>
                </a:solidFill>
                <a:latin typeface="Arial" panose="020B0604020202020204" pitchFamily="34" charset="0"/>
                <a:cs typeface="Arial"/>
              </a:rPr>
              <a:t>own</a:t>
            </a:r>
            <a:r>
              <a:rPr lang="en-US" spc="-194" dirty="0">
                <a:solidFill>
                  <a:srgbClr val="231F20"/>
                </a:solidFill>
                <a:latin typeface="Arial" panose="020B0604020202020204" pitchFamily="34" charset="0"/>
                <a:cs typeface="Arial"/>
              </a:rPr>
              <a:t> </a:t>
            </a:r>
            <a:r>
              <a:rPr lang="en-US" spc="-78" dirty="0">
                <a:solidFill>
                  <a:srgbClr val="231F20"/>
                </a:solidFill>
                <a:latin typeface="Arial" panose="020B0604020202020204" pitchFamily="34" charset="0"/>
                <a:cs typeface="Arial"/>
              </a:rPr>
              <a:t>assumptions</a:t>
            </a:r>
            <a:endParaRPr lang="en-US" dirty="0">
              <a:latin typeface="Arial" panose="020B0604020202020204" pitchFamily="34" charset="0"/>
              <a:cs typeface="Arial"/>
            </a:endParaRPr>
          </a:p>
          <a:p>
            <a:pPr marL="258900" marR="419089" indent="-155859">
              <a:lnSpc>
                <a:spcPct val="111100"/>
              </a:lnSpc>
              <a:spcBef>
                <a:spcPts val="770"/>
              </a:spcBef>
              <a:buChar char="•"/>
              <a:tabLst>
                <a:tab pos="258900" algn="l"/>
                <a:tab pos="259333" algn="l"/>
              </a:tabLst>
            </a:pPr>
            <a:r>
              <a:rPr lang="en-US" spc="-68" dirty="0">
                <a:solidFill>
                  <a:srgbClr val="231F20"/>
                </a:solidFill>
                <a:latin typeface="Arial" panose="020B0604020202020204" pitchFamily="34" charset="0"/>
                <a:cs typeface="Arial"/>
              </a:rPr>
              <a:t>Approach conversations </a:t>
            </a:r>
            <a:r>
              <a:rPr lang="en-US" spc="-14" dirty="0">
                <a:solidFill>
                  <a:srgbClr val="231F20"/>
                </a:solidFill>
                <a:latin typeface="Arial" panose="020B0604020202020204" pitchFamily="34" charset="0"/>
                <a:cs typeface="Arial"/>
              </a:rPr>
              <a:t>with</a:t>
            </a:r>
            <a:r>
              <a:rPr lang="en-US" spc="-191" dirty="0">
                <a:solidFill>
                  <a:srgbClr val="231F20"/>
                </a:solidFill>
                <a:latin typeface="Arial" panose="020B0604020202020204" pitchFamily="34" charset="0"/>
                <a:cs typeface="Arial"/>
              </a:rPr>
              <a:t> </a:t>
            </a:r>
            <a:r>
              <a:rPr lang="en-US" spc="-48" dirty="0">
                <a:solidFill>
                  <a:srgbClr val="231F20"/>
                </a:solidFill>
                <a:latin typeface="Arial" panose="020B0604020202020204" pitchFamily="34" charset="0"/>
                <a:cs typeface="Arial"/>
              </a:rPr>
              <a:t>curiosity </a:t>
            </a:r>
            <a:r>
              <a:rPr lang="en-US" spc="-34" dirty="0" smtClean="0">
                <a:solidFill>
                  <a:srgbClr val="231F20"/>
                </a:solidFill>
                <a:latin typeface="Arial" panose="020B0604020202020204" pitchFamily="34" charset="0"/>
                <a:cs typeface="Arial"/>
              </a:rPr>
              <a:t>while </a:t>
            </a:r>
            <a:r>
              <a:rPr lang="en-US" spc="-44" dirty="0">
                <a:solidFill>
                  <a:srgbClr val="231F20"/>
                </a:solidFill>
                <a:latin typeface="Arial" panose="020B0604020202020204" pitchFamily="34" charset="0"/>
                <a:cs typeface="Arial"/>
              </a:rPr>
              <a:t>noticing </a:t>
            </a:r>
            <a:r>
              <a:rPr lang="en-US" spc="-61" dirty="0">
                <a:solidFill>
                  <a:srgbClr val="231F20"/>
                </a:solidFill>
                <a:latin typeface="Arial" panose="020B0604020202020204" pitchFamily="34" charset="0"/>
                <a:cs typeface="Arial"/>
              </a:rPr>
              <a:t>any </a:t>
            </a:r>
            <a:r>
              <a:rPr lang="en-US" spc="-44" dirty="0">
                <a:solidFill>
                  <a:srgbClr val="231F20"/>
                </a:solidFill>
                <a:latin typeface="Arial" panose="020B0604020202020204" pitchFamily="34" charset="0"/>
                <a:cs typeface="Arial"/>
              </a:rPr>
              <a:t>judgment </a:t>
            </a:r>
            <a:r>
              <a:rPr lang="en-US" spc="-37" dirty="0" smtClean="0">
                <a:solidFill>
                  <a:srgbClr val="231F20"/>
                </a:solidFill>
                <a:latin typeface="Arial" panose="020B0604020202020204" pitchFamily="34" charset="0"/>
                <a:cs typeface="Arial"/>
              </a:rPr>
              <a:t>or </a:t>
            </a:r>
            <a:r>
              <a:rPr lang="en-US" spc="-41" dirty="0">
                <a:solidFill>
                  <a:srgbClr val="231F20"/>
                </a:solidFill>
                <a:latin typeface="Arial" panose="020B0604020202020204" pitchFamily="34" charset="0"/>
                <a:cs typeface="Arial"/>
              </a:rPr>
              <a:t>stereotypical</a:t>
            </a:r>
            <a:r>
              <a:rPr lang="en-US" spc="-109" dirty="0">
                <a:solidFill>
                  <a:srgbClr val="231F20"/>
                </a:solidFill>
                <a:latin typeface="Arial" panose="020B0604020202020204" pitchFamily="34" charset="0"/>
                <a:cs typeface="Arial"/>
              </a:rPr>
              <a:t> </a:t>
            </a:r>
            <a:r>
              <a:rPr lang="en-US" spc="-34" dirty="0">
                <a:solidFill>
                  <a:srgbClr val="231F20"/>
                </a:solidFill>
                <a:latin typeface="Arial" panose="020B0604020202020204" pitchFamily="34" charset="0"/>
                <a:cs typeface="Arial"/>
              </a:rPr>
              <a:t>thinking</a:t>
            </a:r>
            <a:endParaRPr lang="en-US" dirty="0">
              <a:latin typeface="Arial" panose="020B0604020202020204" pitchFamily="34" charset="0"/>
              <a:cs typeface="Arial"/>
            </a:endParaRPr>
          </a:p>
          <a:p>
            <a:pPr marL="258900" marR="331634" indent="-155859">
              <a:lnSpc>
                <a:spcPct val="111100"/>
              </a:lnSpc>
              <a:spcBef>
                <a:spcPts val="774"/>
              </a:spcBef>
              <a:buChar char="•"/>
              <a:tabLst>
                <a:tab pos="258900" algn="l"/>
                <a:tab pos="259333" algn="l"/>
              </a:tabLst>
            </a:pPr>
            <a:r>
              <a:rPr lang="en-US" spc="-61" dirty="0">
                <a:solidFill>
                  <a:srgbClr val="231F20"/>
                </a:solidFill>
                <a:latin typeface="Arial" panose="020B0604020202020204" pitchFamily="34" charset="0"/>
                <a:cs typeface="Arial"/>
              </a:rPr>
              <a:t>Listen</a:t>
            </a:r>
            <a:r>
              <a:rPr lang="en-US" spc="-109" dirty="0">
                <a:solidFill>
                  <a:srgbClr val="231F20"/>
                </a:solidFill>
                <a:latin typeface="Arial" panose="020B0604020202020204" pitchFamily="34" charset="0"/>
                <a:cs typeface="Arial"/>
              </a:rPr>
              <a:t> </a:t>
            </a:r>
            <a:r>
              <a:rPr lang="en-US" spc="-24" dirty="0">
                <a:solidFill>
                  <a:srgbClr val="231F20"/>
                </a:solidFill>
                <a:latin typeface="Arial" panose="020B0604020202020204" pitchFamily="34" charset="0"/>
                <a:cs typeface="Arial"/>
              </a:rPr>
              <a:t>for</a:t>
            </a:r>
            <a:r>
              <a:rPr lang="en-US" spc="-106" dirty="0">
                <a:solidFill>
                  <a:srgbClr val="231F20"/>
                </a:solidFill>
                <a:latin typeface="Arial" panose="020B0604020202020204" pitchFamily="34" charset="0"/>
                <a:cs typeface="Arial"/>
              </a:rPr>
              <a:t> </a:t>
            </a:r>
            <a:r>
              <a:rPr lang="en-US" spc="-92" dirty="0">
                <a:solidFill>
                  <a:srgbClr val="231F20"/>
                </a:solidFill>
                <a:latin typeface="Arial" panose="020B0604020202020204" pitchFamily="34" charset="0"/>
                <a:cs typeface="Arial"/>
              </a:rPr>
              <a:t>ways</a:t>
            </a:r>
            <a:r>
              <a:rPr lang="en-US" spc="-109" dirty="0">
                <a:solidFill>
                  <a:srgbClr val="231F20"/>
                </a:solidFill>
                <a:latin typeface="Arial" panose="020B0604020202020204" pitchFamily="34" charset="0"/>
                <a:cs typeface="Arial"/>
              </a:rPr>
              <a:t> </a:t>
            </a:r>
            <a:r>
              <a:rPr lang="en-US" spc="-7" dirty="0">
                <a:solidFill>
                  <a:srgbClr val="231F20"/>
                </a:solidFill>
                <a:latin typeface="Arial" panose="020B0604020202020204" pitchFamily="34" charset="0"/>
                <a:cs typeface="Arial"/>
              </a:rPr>
              <a:t>to</a:t>
            </a:r>
            <a:r>
              <a:rPr lang="en-US" spc="-106" dirty="0">
                <a:solidFill>
                  <a:srgbClr val="231F20"/>
                </a:solidFill>
                <a:latin typeface="Arial" panose="020B0604020202020204" pitchFamily="34" charset="0"/>
                <a:cs typeface="Arial"/>
              </a:rPr>
              <a:t> </a:t>
            </a:r>
            <a:r>
              <a:rPr lang="en-US" spc="-72" dirty="0">
                <a:solidFill>
                  <a:srgbClr val="231F20"/>
                </a:solidFill>
                <a:latin typeface="Arial" panose="020B0604020202020204" pitchFamily="34" charset="0"/>
                <a:cs typeface="Arial"/>
              </a:rPr>
              <a:t>enhance</a:t>
            </a:r>
            <a:r>
              <a:rPr lang="en-US" spc="-106" dirty="0">
                <a:solidFill>
                  <a:srgbClr val="231F20"/>
                </a:solidFill>
                <a:latin typeface="Arial" panose="020B0604020202020204" pitchFamily="34" charset="0"/>
                <a:cs typeface="Arial"/>
              </a:rPr>
              <a:t> </a:t>
            </a:r>
            <a:r>
              <a:rPr lang="en-US" spc="-55" dirty="0">
                <a:solidFill>
                  <a:srgbClr val="231F20"/>
                </a:solidFill>
                <a:latin typeface="Arial" panose="020B0604020202020204" pitchFamily="34" charset="0"/>
                <a:cs typeface="Arial"/>
              </a:rPr>
              <a:t>your</a:t>
            </a:r>
            <a:r>
              <a:rPr lang="en-US" spc="-109" dirty="0">
                <a:solidFill>
                  <a:srgbClr val="231F20"/>
                </a:solidFill>
                <a:latin typeface="Arial" panose="020B0604020202020204" pitchFamily="34" charset="0"/>
                <a:cs typeface="Arial"/>
              </a:rPr>
              <a:t> </a:t>
            </a:r>
            <a:r>
              <a:rPr lang="en-US" spc="-34" dirty="0">
                <a:solidFill>
                  <a:srgbClr val="231F20"/>
                </a:solidFill>
                <a:latin typeface="Arial" panose="020B0604020202020204" pitchFamily="34" charset="0"/>
                <a:cs typeface="Arial"/>
              </a:rPr>
              <a:t>cultural  </a:t>
            </a:r>
            <a:r>
              <a:rPr lang="en-US" spc="-58" dirty="0">
                <a:solidFill>
                  <a:srgbClr val="231F20"/>
                </a:solidFill>
                <a:latin typeface="Arial" panose="020B0604020202020204" pitchFamily="34" charset="0"/>
                <a:cs typeface="Arial"/>
              </a:rPr>
              <a:t>communication</a:t>
            </a:r>
            <a:r>
              <a:rPr lang="en-US" spc="-109" dirty="0">
                <a:solidFill>
                  <a:srgbClr val="231F20"/>
                </a:solidFill>
                <a:latin typeface="Arial" panose="020B0604020202020204" pitchFamily="34" charset="0"/>
                <a:cs typeface="Arial"/>
              </a:rPr>
              <a:t> </a:t>
            </a:r>
            <a:r>
              <a:rPr lang="en-US" spc="-65" dirty="0">
                <a:solidFill>
                  <a:srgbClr val="231F20"/>
                </a:solidFill>
                <a:latin typeface="Arial" panose="020B0604020202020204" pitchFamily="34" charset="0"/>
                <a:cs typeface="Arial"/>
              </a:rPr>
              <a:t>skills</a:t>
            </a:r>
            <a:endParaRPr lang="en-US" dirty="0">
              <a:latin typeface="Arial" panose="020B0604020202020204" pitchFamily="34" charset="0"/>
              <a:cs typeface="Arial"/>
            </a:endParaRPr>
          </a:p>
          <a:p>
            <a:endParaRPr lang="en-US" dirty="0">
              <a:latin typeface="Arial" panose="020B0604020202020204" pitchFamily="34" charset="0"/>
            </a:endParaRPr>
          </a:p>
        </p:txBody>
      </p:sp>
      <p:pic>
        <p:nvPicPr>
          <p:cNvPr id="7" name="Picture Placeholder 6"/>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t="157" b="157"/>
          <a:stretch>
            <a:fillRect/>
          </a:stretch>
        </p:blipFill>
        <p:spPr/>
      </p:pic>
    </p:spTree>
    <p:custDataLst>
      <p:tags r:id="rId1"/>
    </p:custDataLst>
    <p:extLst>
      <p:ext uri="{BB962C8B-B14F-4D97-AF65-F5344CB8AC3E}">
        <p14:creationId xmlns:p14="http://schemas.microsoft.com/office/powerpoint/2010/main" val="2024007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30350" y="3511686"/>
            <a:ext cx="9112250" cy="815840"/>
          </a:xfrm>
        </p:spPr>
        <p:txBody>
          <a:bodyPr>
            <a:noAutofit/>
          </a:bodyPr>
          <a:lstStyle/>
          <a:p>
            <a:pPr marL="298450" marR="110489">
              <a:lnSpc>
                <a:spcPct val="125000"/>
              </a:lnSpc>
              <a:spcBef>
                <a:spcPts val="1750"/>
              </a:spcBef>
              <a:tabLst>
                <a:tab pos="241300" algn="l"/>
              </a:tabLst>
            </a:pPr>
            <a:r>
              <a:rPr lang="en-US" sz="1600" b="1" spc="-75" dirty="0">
                <a:cs typeface="Arial"/>
              </a:rPr>
              <a:t>Evaluating </a:t>
            </a:r>
            <a:r>
              <a:rPr lang="en-US" sz="1600" b="1" spc="-90" dirty="0">
                <a:cs typeface="Arial"/>
              </a:rPr>
              <a:t>a </a:t>
            </a:r>
            <a:r>
              <a:rPr lang="en-US" sz="1600" b="1" spc="-45" dirty="0">
                <a:cs typeface="Arial"/>
              </a:rPr>
              <a:t>situation </a:t>
            </a:r>
            <a:r>
              <a:rPr lang="en-US" sz="1600" b="1" spc="-5" dirty="0">
                <a:cs typeface="Arial"/>
              </a:rPr>
              <a:t>at </a:t>
            </a:r>
            <a:r>
              <a:rPr lang="en-US" sz="1600" b="1" spc="-60" dirty="0">
                <a:cs typeface="Arial"/>
              </a:rPr>
              <a:t>work </a:t>
            </a:r>
            <a:r>
              <a:rPr lang="en-US" sz="1600" b="1" spc="-45" dirty="0">
                <a:cs typeface="Arial"/>
              </a:rPr>
              <a:t>in </a:t>
            </a:r>
            <a:r>
              <a:rPr lang="en-US" sz="1600" b="1" spc="-80" dirty="0">
                <a:cs typeface="Arial"/>
              </a:rPr>
              <a:t>which </a:t>
            </a:r>
            <a:r>
              <a:rPr lang="en-US" sz="1600" b="1" spc="-45" dirty="0">
                <a:cs typeface="Arial"/>
              </a:rPr>
              <a:t>cultural  </a:t>
            </a:r>
            <a:r>
              <a:rPr lang="en-US" sz="1600" b="1" spc="-75" dirty="0">
                <a:cs typeface="Arial"/>
              </a:rPr>
              <a:t>differences</a:t>
            </a:r>
            <a:r>
              <a:rPr lang="en-US" sz="1600" b="1" spc="-135" dirty="0">
                <a:cs typeface="Arial"/>
              </a:rPr>
              <a:t> </a:t>
            </a:r>
            <a:r>
              <a:rPr lang="en-US" sz="1600" b="1" spc="-60" dirty="0">
                <a:cs typeface="Arial"/>
              </a:rPr>
              <a:t>exist</a:t>
            </a:r>
            <a:r>
              <a:rPr lang="en-US" sz="1600" b="1" spc="-135" dirty="0">
                <a:cs typeface="Arial"/>
              </a:rPr>
              <a:t> </a:t>
            </a:r>
            <a:r>
              <a:rPr lang="en-US" sz="1600" b="1" spc="-70" dirty="0">
                <a:cs typeface="Arial"/>
              </a:rPr>
              <a:t>requires</a:t>
            </a:r>
            <a:r>
              <a:rPr lang="en-US" sz="1600" b="1" spc="-135" dirty="0">
                <a:cs typeface="Arial"/>
              </a:rPr>
              <a:t> </a:t>
            </a:r>
            <a:r>
              <a:rPr lang="en-US" sz="1600" b="1" spc="-85" dirty="0">
                <a:cs typeface="Arial"/>
              </a:rPr>
              <a:t>one</a:t>
            </a:r>
            <a:r>
              <a:rPr lang="en-US" sz="1600" b="1" spc="-135" dirty="0">
                <a:cs typeface="Arial"/>
              </a:rPr>
              <a:t> </a:t>
            </a:r>
            <a:r>
              <a:rPr lang="en-US" sz="1600" b="1" spc="-10" dirty="0">
                <a:cs typeface="Arial"/>
              </a:rPr>
              <a:t>to</a:t>
            </a:r>
            <a:r>
              <a:rPr lang="en-US" sz="1600" b="1" spc="-130" dirty="0">
                <a:cs typeface="Arial"/>
              </a:rPr>
              <a:t> </a:t>
            </a:r>
            <a:r>
              <a:rPr lang="en-US" sz="1600" b="1" spc="-55" dirty="0">
                <a:cs typeface="Arial"/>
              </a:rPr>
              <a:t>(circle</a:t>
            </a:r>
            <a:r>
              <a:rPr lang="en-US" sz="1600" b="1" spc="-135" dirty="0">
                <a:cs typeface="Arial"/>
              </a:rPr>
              <a:t> </a:t>
            </a:r>
            <a:r>
              <a:rPr lang="en-US" sz="1600" b="1" spc="-35" dirty="0">
                <a:cs typeface="Arial"/>
              </a:rPr>
              <a:t>all</a:t>
            </a:r>
            <a:r>
              <a:rPr lang="en-US" sz="1600" b="1" spc="175" dirty="0">
                <a:cs typeface="Arial"/>
              </a:rPr>
              <a:t> </a:t>
            </a:r>
            <a:r>
              <a:rPr lang="en-US" sz="1600" b="1" spc="-5" dirty="0">
                <a:cs typeface="Arial"/>
              </a:rPr>
              <a:t>that</a:t>
            </a:r>
            <a:r>
              <a:rPr lang="en-US" sz="1600" b="1" spc="-130" dirty="0">
                <a:cs typeface="Arial"/>
              </a:rPr>
              <a:t> </a:t>
            </a:r>
            <a:r>
              <a:rPr lang="en-US" sz="1600" b="1" spc="-55" dirty="0">
                <a:cs typeface="Arial"/>
              </a:rPr>
              <a:t>apply):</a:t>
            </a:r>
            <a:endParaRPr lang="en-US" sz="1600" dirty="0">
              <a:cs typeface="Arial"/>
            </a:endParaRPr>
          </a:p>
          <a:p>
            <a:pPr marL="584200" lvl="1" indent="-342900">
              <a:lnSpc>
                <a:spcPct val="100000"/>
              </a:lnSpc>
              <a:spcBef>
                <a:spcPts val="1614"/>
              </a:spcBef>
              <a:buFont typeface="Arial" panose="020B0604020202020204" pitchFamily="34" charset="0"/>
              <a:buChar char="•"/>
              <a:tabLst>
                <a:tab pos="469265" algn="l"/>
                <a:tab pos="469900" algn="l"/>
              </a:tabLst>
            </a:pPr>
            <a:r>
              <a:rPr lang="en-US" spc="-55" dirty="0">
                <a:cs typeface="Arial"/>
              </a:rPr>
              <a:t>Listen </a:t>
            </a:r>
            <a:r>
              <a:rPr lang="en-US" dirty="0">
                <a:cs typeface="Arial"/>
              </a:rPr>
              <a:t>for</a:t>
            </a:r>
            <a:r>
              <a:rPr lang="en-US" spc="-120" dirty="0">
                <a:cs typeface="Arial"/>
              </a:rPr>
              <a:t> </a:t>
            </a:r>
            <a:r>
              <a:rPr lang="en-US" spc="-45" dirty="0" smtClean="0">
                <a:cs typeface="Arial"/>
              </a:rPr>
              <a:t>commonalities</a:t>
            </a:r>
          </a:p>
          <a:p>
            <a:pPr marL="584200" lvl="1" indent="-342900">
              <a:lnSpc>
                <a:spcPct val="100000"/>
              </a:lnSpc>
              <a:spcBef>
                <a:spcPts val="1614"/>
              </a:spcBef>
              <a:buFont typeface="Arial" panose="020B0604020202020204" pitchFamily="34" charset="0"/>
              <a:buChar char="•"/>
              <a:tabLst>
                <a:tab pos="469265" algn="l"/>
                <a:tab pos="469900" algn="l"/>
              </a:tabLst>
            </a:pPr>
            <a:r>
              <a:rPr lang="en-US" spc="-135" dirty="0" smtClean="0">
                <a:cs typeface="Arial"/>
              </a:rPr>
              <a:t>Be </a:t>
            </a:r>
            <a:r>
              <a:rPr lang="en-US" spc="-45" dirty="0">
                <a:cs typeface="Arial"/>
              </a:rPr>
              <a:t>careful </a:t>
            </a:r>
            <a:r>
              <a:rPr lang="en-US" spc="5" dirty="0">
                <a:cs typeface="Arial"/>
              </a:rPr>
              <a:t>not </a:t>
            </a:r>
            <a:r>
              <a:rPr lang="en-US" spc="30" dirty="0">
                <a:cs typeface="Arial"/>
              </a:rPr>
              <a:t>to </a:t>
            </a:r>
            <a:r>
              <a:rPr lang="en-US" spc="-100" dirty="0">
                <a:cs typeface="Arial"/>
              </a:rPr>
              <a:t>make </a:t>
            </a:r>
            <a:r>
              <a:rPr lang="en-US" spc="-60" dirty="0">
                <a:cs typeface="Arial"/>
              </a:rPr>
              <a:t>assumptions </a:t>
            </a:r>
            <a:r>
              <a:rPr lang="en-US" spc="-45" dirty="0">
                <a:cs typeface="Arial"/>
              </a:rPr>
              <a:t>about:</a:t>
            </a:r>
            <a:r>
              <a:rPr lang="en-US" spc="-295" dirty="0">
                <a:cs typeface="Arial"/>
              </a:rPr>
              <a:t> </a:t>
            </a:r>
            <a:r>
              <a:rPr lang="en-US" spc="-90" dirty="0">
                <a:cs typeface="Arial"/>
              </a:rPr>
              <a:t>gender,  </a:t>
            </a:r>
            <a:r>
              <a:rPr lang="en-US" spc="-30" dirty="0">
                <a:cs typeface="Arial"/>
              </a:rPr>
              <a:t>ethnicity, </a:t>
            </a:r>
            <a:r>
              <a:rPr lang="en-US" spc="-100" dirty="0">
                <a:cs typeface="Arial"/>
              </a:rPr>
              <a:t>class, </a:t>
            </a:r>
            <a:r>
              <a:rPr lang="en-US" spc="-95" dirty="0">
                <a:cs typeface="Arial"/>
              </a:rPr>
              <a:t>race, </a:t>
            </a:r>
            <a:r>
              <a:rPr lang="en-US" spc="-90" dirty="0">
                <a:cs typeface="Arial"/>
              </a:rPr>
              <a:t>sexual </a:t>
            </a:r>
            <a:r>
              <a:rPr lang="en-US" spc="-15" dirty="0">
                <a:cs typeface="Arial"/>
              </a:rPr>
              <a:t>orientation, </a:t>
            </a:r>
            <a:r>
              <a:rPr lang="en-US" spc="-75" dirty="0">
                <a:cs typeface="Arial"/>
              </a:rPr>
              <a:t>degree </a:t>
            </a:r>
            <a:r>
              <a:rPr lang="en-US" dirty="0">
                <a:cs typeface="Arial"/>
              </a:rPr>
              <a:t>of  </a:t>
            </a:r>
            <a:r>
              <a:rPr lang="en-US" spc="-35" dirty="0">
                <a:cs typeface="Arial"/>
              </a:rPr>
              <a:t>learned/applied </a:t>
            </a:r>
            <a:r>
              <a:rPr lang="en-US" spc="-40" dirty="0">
                <a:cs typeface="Arial"/>
              </a:rPr>
              <a:t>skills </a:t>
            </a:r>
            <a:r>
              <a:rPr lang="en-US" spc="-45" dirty="0">
                <a:cs typeface="Arial"/>
              </a:rPr>
              <a:t>on </a:t>
            </a:r>
            <a:r>
              <a:rPr lang="en-US" spc="-15" dirty="0">
                <a:cs typeface="Arial"/>
              </a:rPr>
              <a:t>the </a:t>
            </a:r>
            <a:r>
              <a:rPr lang="en-US" spc="-50" dirty="0">
                <a:cs typeface="Arial"/>
              </a:rPr>
              <a:t>job,</a:t>
            </a:r>
            <a:r>
              <a:rPr lang="en-US" spc="-300" dirty="0">
                <a:cs typeface="Arial"/>
              </a:rPr>
              <a:t> </a:t>
            </a:r>
            <a:r>
              <a:rPr lang="en-US" spc="-50" dirty="0">
                <a:cs typeface="Arial"/>
              </a:rPr>
              <a:t>etc.</a:t>
            </a:r>
          </a:p>
          <a:p>
            <a:pPr marL="584200" lvl="1" indent="-342900">
              <a:lnSpc>
                <a:spcPct val="100000"/>
              </a:lnSpc>
              <a:spcBef>
                <a:spcPts val="1614"/>
              </a:spcBef>
              <a:buFont typeface="Arial" panose="020B0604020202020204" pitchFamily="34" charset="0"/>
              <a:buChar char="•"/>
              <a:tabLst>
                <a:tab pos="469265" algn="l"/>
                <a:tab pos="469900" algn="l"/>
              </a:tabLst>
            </a:pPr>
            <a:r>
              <a:rPr lang="en-US" spc="-90" dirty="0">
                <a:cs typeface="Arial"/>
              </a:rPr>
              <a:t>Ask </a:t>
            </a:r>
            <a:r>
              <a:rPr lang="en-US" spc="-40" dirty="0">
                <a:cs typeface="Arial"/>
              </a:rPr>
              <a:t>judgmental </a:t>
            </a:r>
            <a:r>
              <a:rPr lang="en-US" spc="-50" dirty="0">
                <a:cs typeface="Arial"/>
              </a:rPr>
              <a:t>questions </a:t>
            </a:r>
            <a:r>
              <a:rPr lang="en-US" spc="-45" dirty="0">
                <a:cs typeface="Arial"/>
              </a:rPr>
              <a:t>like: </a:t>
            </a:r>
            <a:r>
              <a:rPr lang="en-US" spc="-80" dirty="0">
                <a:cs typeface="Arial"/>
              </a:rPr>
              <a:t>“You’re </a:t>
            </a:r>
            <a:r>
              <a:rPr lang="en-US" spc="-45" dirty="0">
                <a:cs typeface="Arial"/>
              </a:rPr>
              <a:t>weird, </a:t>
            </a:r>
            <a:r>
              <a:rPr lang="en-US" spc="-50" dirty="0">
                <a:cs typeface="Arial"/>
              </a:rPr>
              <a:t>why</a:t>
            </a:r>
            <a:r>
              <a:rPr lang="en-US" spc="-229" dirty="0">
                <a:cs typeface="Arial"/>
              </a:rPr>
              <a:t> </a:t>
            </a:r>
            <a:r>
              <a:rPr lang="en-US" spc="-50" dirty="0">
                <a:cs typeface="Arial"/>
              </a:rPr>
              <a:t>do  </a:t>
            </a:r>
            <a:r>
              <a:rPr lang="en-US" spc="-55" dirty="0">
                <a:cs typeface="Arial"/>
              </a:rPr>
              <a:t>you </a:t>
            </a:r>
            <a:r>
              <a:rPr lang="en-US" spc="-40" dirty="0">
                <a:cs typeface="Arial"/>
              </a:rPr>
              <a:t>act </a:t>
            </a:r>
            <a:r>
              <a:rPr lang="en-US" spc="-15" dirty="0">
                <a:cs typeface="Arial"/>
              </a:rPr>
              <a:t>the </a:t>
            </a:r>
            <a:r>
              <a:rPr lang="en-US" spc="-85" dirty="0">
                <a:cs typeface="Arial"/>
              </a:rPr>
              <a:t>way </a:t>
            </a:r>
            <a:r>
              <a:rPr lang="en-US" spc="-55" dirty="0">
                <a:cs typeface="Arial"/>
              </a:rPr>
              <a:t>you</a:t>
            </a:r>
            <a:r>
              <a:rPr lang="en-US" spc="-240" dirty="0">
                <a:cs typeface="Arial"/>
              </a:rPr>
              <a:t> </a:t>
            </a:r>
            <a:r>
              <a:rPr lang="en-US" spc="-80" dirty="0">
                <a:cs typeface="Arial"/>
              </a:rPr>
              <a:t>do?”</a:t>
            </a:r>
          </a:p>
          <a:p>
            <a:pPr marL="584200" lvl="1" indent="-342900">
              <a:lnSpc>
                <a:spcPct val="100000"/>
              </a:lnSpc>
              <a:spcBef>
                <a:spcPts val="1614"/>
              </a:spcBef>
              <a:buFont typeface="Arial" panose="020B0604020202020204" pitchFamily="34" charset="0"/>
              <a:buChar char="•"/>
              <a:tabLst>
                <a:tab pos="469265" algn="l"/>
                <a:tab pos="469900" algn="l"/>
              </a:tabLst>
            </a:pPr>
            <a:r>
              <a:rPr lang="en-US" spc="-100" dirty="0">
                <a:cs typeface="Arial"/>
              </a:rPr>
              <a:t>Show </a:t>
            </a:r>
            <a:r>
              <a:rPr lang="en-US" spc="-60" dirty="0">
                <a:cs typeface="Arial"/>
              </a:rPr>
              <a:t>genuine </a:t>
            </a:r>
            <a:r>
              <a:rPr lang="en-US" spc="-20" dirty="0">
                <a:cs typeface="Arial"/>
              </a:rPr>
              <a:t>interest </a:t>
            </a:r>
            <a:r>
              <a:rPr lang="en-US" spc="15" dirty="0">
                <a:cs typeface="Arial"/>
              </a:rPr>
              <a:t>with </a:t>
            </a:r>
            <a:r>
              <a:rPr lang="en-US" spc="-40" dirty="0">
                <a:cs typeface="Arial"/>
              </a:rPr>
              <a:t>respectful</a:t>
            </a:r>
            <a:r>
              <a:rPr lang="en-US" spc="-260" dirty="0">
                <a:cs typeface="Arial"/>
              </a:rPr>
              <a:t> </a:t>
            </a:r>
            <a:r>
              <a:rPr lang="en-US" spc="-260" dirty="0" smtClean="0">
                <a:cs typeface="Arial"/>
              </a:rPr>
              <a:t>   </a:t>
            </a:r>
            <a:r>
              <a:rPr lang="en-US" spc="-40" dirty="0" smtClean="0">
                <a:cs typeface="Arial"/>
              </a:rPr>
              <a:t>curiosity</a:t>
            </a:r>
            <a:r>
              <a:rPr lang="en-US" spc="-40" dirty="0">
                <a:cs typeface="Arial"/>
              </a:rPr>
              <a:t>.</a:t>
            </a:r>
          </a:p>
          <a:p>
            <a:pPr marL="584200" lvl="1" indent="-342900">
              <a:lnSpc>
                <a:spcPct val="100000"/>
              </a:lnSpc>
              <a:spcBef>
                <a:spcPts val="1614"/>
              </a:spcBef>
              <a:buFont typeface="Arial" panose="020B0604020202020204" pitchFamily="34" charset="0"/>
              <a:buChar char="•"/>
              <a:tabLst>
                <a:tab pos="469265" algn="l"/>
                <a:tab pos="469900" algn="l"/>
              </a:tabLst>
            </a:pPr>
            <a:r>
              <a:rPr lang="en-US" dirty="0">
                <a:cs typeface="Arial"/>
              </a:rPr>
              <a:t>All of </a:t>
            </a:r>
            <a:r>
              <a:rPr lang="en-US" spc="-15" dirty="0">
                <a:cs typeface="Arial"/>
              </a:rPr>
              <a:t>the</a:t>
            </a:r>
            <a:r>
              <a:rPr lang="en-US" spc="-260" dirty="0">
                <a:cs typeface="Arial"/>
              </a:rPr>
              <a:t> </a:t>
            </a:r>
            <a:r>
              <a:rPr lang="en-US" spc="-90" dirty="0">
                <a:cs typeface="Arial"/>
              </a:rPr>
              <a:t>above</a:t>
            </a:r>
          </a:p>
          <a:p>
            <a:pPr marL="584200" lvl="1" indent="-342900">
              <a:lnSpc>
                <a:spcPct val="100000"/>
              </a:lnSpc>
              <a:spcBef>
                <a:spcPts val="1614"/>
              </a:spcBef>
              <a:buFont typeface="Arial" panose="020B0604020202020204" pitchFamily="34" charset="0"/>
              <a:buChar char="•"/>
              <a:tabLst>
                <a:tab pos="469265" algn="l"/>
                <a:tab pos="469900" algn="l"/>
              </a:tabLst>
            </a:pPr>
            <a:r>
              <a:rPr lang="en-US" spc="-90" dirty="0">
                <a:cs typeface="Arial"/>
              </a:rPr>
              <a:t>A,B,&amp; D</a:t>
            </a:r>
            <a:endParaRPr lang="en-US" dirty="0">
              <a:cs typeface="Arial"/>
            </a:endParaRPr>
          </a:p>
          <a:p>
            <a:endParaRPr lang="en-US" sz="1600" dirty="0"/>
          </a:p>
        </p:txBody>
      </p:sp>
    </p:spTree>
    <p:custDataLst>
      <p:tags r:id="rId1"/>
    </p:custDataLst>
    <p:extLst>
      <p:ext uri="{BB962C8B-B14F-4D97-AF65-F5344CB8AC3E}">
        <p14:creationId xmlns:p14="http://schemas.microsoft.com/office/powerpoint/2010/main" val="3645942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30350" y="2020888"/>
            <a:ext cx="9112250" cy="3727533"/>
          </a:xfrm>
        </p:spPr>
        <p:txBody>
          <a:bodyPr>
            <a:noAutofit/>
          </a:bodyPr>
          <a:lstStyle/>
          <a:p>
            <a:pPr marL="298450">
              <a:lnSpc>
                <a:spcPct val="100000"/>
              </a:lnSpc>
              <a:spcBef>
                <a:spcPts val="1614"/>
              </a:spcBef>
              <a:tabLst>
                <a:tab pos="241300" algn="l"/>
              </a:tabLst>
            </a:pPr>
            <a:r>
              <a:rPr lang="en-US" sz="1400" b="1" spc="-40" dirty="0">
                <a:latin typeface="Arial"/>
                <a:cs typeface="Arial"/>
              </a:rPr>
              <a:t>Negotiating </a:t>
            </a:r>
            <a:r>
              <a:rPr lang="en-US" sz="1400" b="1" spc="-45" dirty="0">
                <a:latin typeface="Arial"/>
                <a:cs typeface="Arial"/>
              </a:rPr>
              <a:t>in </a:t>
            </a:r>
            <a:r>
              <a:rPr lang="en-US" sz="1400" b="1" spc="-80" dirty="0">
                <a:latin typeface="Arial"/>
                <a:cs typeface="Arial"/>
              </a:rPr>
              <a:t>communication</a:t>
            </a:r>
            <a:r>
              <a:rPr lang="en-US" sz="1400" b="1" spc="-335" dirty="0">
                <a:latin typeface="Arial"/>
                <a:cs typeface="Arial"/>
              </a:rPr>
              <a:t> </a:t>
            </a:r>
            <a:r>
              <a:rPr lang="en-US" sz="1400" b="1" spc="-335" dirty="0" smtClean="0">
                <a:latin typeface="Arial"/>
                <a:cs typeface="Arial"/>
              </a:rPr>
              <a:t> </a:t>
            </a:r>
            <a:r>
              <a:rPr lang="en-US" sz="1400" b="1" spc="-114" dirty="0" smtClean="0">
                <a:latin typeface="Arial"/>
                <a:cs typeface="Arial"/>
              </a:rPr>
              <a:t>means </a:t>
            </a:r>
            <a:r>
              <a:rPr lang="en-US" sz="1400" b="1" spc="-20" dirty="0">
                <a:latin typeface="Arial"/>
                <a:cs typeface="Arial"/>
              </a:rPr>
              <a:t>that:</a:t>
            </a:r>
            <a:endParaRPr lang="en-US" sz="1400" dirty="0">
              <a:latin typeface="Arial"/>
              <a:cs typeface="Arial"/>
            </a:endParaRPr>
          </a:p>
          <a:p>
            <a:pPr marL="584200" marR="400685" indent="-342900">
              <a:lnSpc>
                <a:spcPct val="125000"/>
              </a:lnSpc>
              <a:spcBef>
                <a:spcPts val="1130"/>
              </a:spcBef>
              <a:buFont typeface="Arial" panose="020B0604020202020204" pitchFamily="34" charset="0"/>
              <a:buChar char="•"/>
              <a:tabLst>
                <a:tab pos="469265" algn="l"/>
                <a:tab pos="469900" algn="l"/>
              </a:tabLst>
            </a:pPr>
            <a:r>
              <a:rPr lang="en-US" sz="1400" i="1" spc="15" dirty="0">
                <a:latin typeface="Arial"/>
                <a:cs typeface="Arial"/>
              </a:rPr>
              <a:t>If </a:t>
            </a:r>
            <a:r>
              <a:rPr lang="en-US" sz="1400" i="1" spc="-150" dirty="0">
                <a:latin typeface="Arial"/>
                <a:cs typeface="Arial"/>
              </a:rPr>
              <a:t>someone </a:t>
            </a:r>
            <a:r>
              <a:rPr lang="en-US" sz="1400" i="1" spc="-110" dirty="0">
                <a:latin typeface="Arial"/>
                <a:cs typeface="Arial"/>
              </a:rPr>
              <a:t>is </a:t>
            </a:r>
            <a:r>
              <a:rPr lang="en-US" sz="1400" i="1" spc="-100" dirty="0">
                <a:latin typeface="Arial"/>
                <a:cs typeface="Arial"/>
              </a:rPr>
              <a:t>being </a:t>
            </a:r>
            <a:r>
              <a:rPr lang="en-US" sz="1400" i="1" spc="-75" dirty="0">
                <a:latin typeface="Arial"/>
                <a:cs typeface="Arial"/>
              </a:rPr>
              <a:t>targeted </a:t>
            </a:r>
            <a:r>
              <a:rPr lang="en-US" sz="1400" spc="-100" dirty="0">
                <a:latin typeface="Arial"/>
                <a:cs typeface="Arial"/>
              </a:rPr>
              <a:t>based </a:t>
            </a:r>
            <a:r>
              <a:rPr lang="en-US" sz="1400" spc="-45" dirty="0">
                <a:latin typeface="Arial"/>
                <a:cs typeface="Arial"/>
              </a:rPr>
              <a:t>on </a:t>
            </a:r>
            <a:r>
              <a:rPr lang="en-US" sz="1400" spc="-90" dirty="0">
                <a:latin typeface="Arial"/>
                <a:cs typeface="Arial"/>
              </a:rPr>
              <a:t>gender, sexual  </a:t>
            </a:r>
            <a:r>
              <a:rPr lang="en-US" sz="1400" spc="-15" dirty="0">
                <a:latin typeface="Arial"/>
                <a:cs typeface="Arial"/>
              </a:rPr>
              <a:t>orientation, </a:t>
            </a:r>
            <a:r>
              <a:rPr lang="en-US" sz="1400" spc="-30" dirty="0">
                <a:latin typeface="Arial"/>
                <a:cs typeface="Arial"/>
              </a:rPr>
              <a:t>ethnicity, </a:t>
            </a:r>
            <a:r>
              <a:rPr lang="en-US" sz="1400" spc="-95" dirty="0">
                <a:latin typeface="Arial"/>
                <a:cs typeface="Arial"/>
              </a:rPr>
              <a:t>race, </a:t>
            </a:r>
            <a:r>
              <a:rPr lang="en-US" sz="1400" spc="-50" dirty="0">
                <a:latin typeface="Arial"/>
                <a:cs typeface="Arial"/>
              </a:rPr>
              <a:t>status, </a:t>
            </a:r>
            <a:r>
              <a:rPr lang="en-US" sz="1400" spc="-65" dirty="0">
                <a:latin typeface="Arial"/>
                <a:cs typeface="Arial"/>
              </a:rPr>
              <a:t>geographic  </a:t>
            </a:r>
            <a:r>
              <a:rPr lang="en-US" sz="1400" spc="-40" dirty="0">
                <a:latin typeface="Arial"/>
                <a:cs typeface="Arial"/>
              </a:rPr>
              <a:t>birthplace, native </a:t>
            </a:r>
            <a:r>
              <a:rPr lang="en-US" sz="1400" spc="-85" dirty="0">
                <a:latin typeface="Arial"/>
                <a:cs typeface="Arial"/>
              </a:rPr>
              <a:t>language, </a:t>
            </a:r>
            <a:r>
              <a:rPr lang="en-US" sz="1400" spc="-114" dirty="0">
                <a:latin typeface="Arial"/>
                <a:cs typeface="Arial"/>
              </a:rPr>
              <a:t>age </a:t>
            </a:r>
            <a:r>
              <a:rPr lang="en-US" sz="1400" spc="-50" dirty="0">
                <a:latin typeface="Arial"/>
                <a:cs typeface="Arial"/>
              </a:rPr>
              <a:t>– remain</a:t>
            </a:r>
            <a:r>
              <a:rPr lang="en-US" sz="1400" spc="-160" dirty="0">
                <a:latin typeface="Arial"/>
                <a:cs typeface="Arial"/>
              </a:rPr>
              <a:t> </a:t>
            </a:r>
            <a:r>
              <a:rPr lang="en-US" sz="1400" spc="-30" dirty="0">
                <a:latin typeface="Arial"/>
                <a:cs typeface="Arial"/>
              </a:rPr>
              <a:t>silent.</a:t>
            </a:r>
          </a:p>
          <a:p>
            <a:pPr marL="584200" marR="400685" indent="-342900">
              <a:lnSpc>
                <a:spcPct val="125000"/>
              </a:lnSpc>
              <a:spcBef>
                <a:spcPts val="1130"/>
              </a:spcBef>
              <a:buFont typeface="Arial" panose="020B0604020202020204" pitchFamily="34" charset="0"/>
              <a:buChar char="•"/>
              <a:tabLst>
                <a:tab pos="469265" algn="l"/>
                <a:tab pos="469900" algn="l"/>
              </a:tabLst>
            </a:pPr>
            <a:r>
              <a:rPr lang="en-US" sz="1400" spc="55" dirty="0">
                <a:latin typeface="Arial"/>
                <a:cs typeface="Arial"/>
              </a:rPr>
              <a:t>It</a:t>
            </a:r>
            <a:r>
              <a:rPr lang="en-US" sz="1400" spc="-85" dirty="0">
                <a:latin typeface="Arial"/>
                <a:cs typeface="Arial"/>
              </a:rPr>
              <a:t> </a:t>
            </a:r>
            <a:r>
              <a:rPr lang="en-US" sz="1400" spc="-100" dirty="0">
                <a:latin typeface="Arial"/>
                <a:cs typeface="Arial"/>
              </a:rPr>
              <a:t>means</a:t>
            </a:r>
            <a:r>
              <a:rPr lang="en-US" sz="1400" spc="-85" dirty="0">
                <a:latin typeface="Arial"/>
                <a:cs typeface="Arial"/>
              </a:rPr>
              <a:t> </a:t>
            </a:r>
            <a:r>
              <a:rPr lang="en-US" sz="1400" spc="5" dirty="0">
                <a:latin typeface="Arial"/>
                <a:cs typeface="Arial"/>
              </a:rPr>
              <a:t>that</a:t>
            </a:r>
            <a:r>
              <a:rPr lang="en-US" sz="1400" spc="-85" dirty="0">
                <a:latin typeface="Arial"/>
                <a:cs typeface="Arial"/>
              </a:rPr>
              <a:t> </a:t>
            </a:r>
            <a:r>
              <a:rPr lang="en-US" sz="1400" spc="5" dirty="0">
                <a:latin typeface="Arial"/>
                <a:cs typeface="Arial"/>
              </a:rPr>
              <a:t>I</a:t>
            </a:r>
            <a:r>
              <a:rPr lang="en-US" sz="1400" spc="-85" dirty="0">
                <a:latin typeface="Arial"/>
                <a:cs typeface="Arial"/>
              </a:rPr>
              <a:t> </a:t>
            </a:r>
            <a:r>
              <a:rPr lang="en-US" sz="1400" spc="-90" dirty="0">
                <a:latin typeface="Arial"/>
                <a:cs typeface="Arial"/>
              </a:rPr>
              <a:t>can</a:t>
            </a:r>
            <a:r>
              <a:rPr lang="en-US" sz="1400" spc="-85" dirty="0">
                <a:latin typeface="Arial"/>
                <a:cs typeface="Arial"/>
              </a:rPr>
              <a:t> </a:t>
            </a:r>
            <a:r>
              <a:rPr lang="en-US" sz="1400" spc="-80" dirty="0">
                <a:latin typeface="Arial"/>
                <a:cs typeface="Arial"/>
              </a:rPr>
              <a:t>move</a:t>
            </a:r>
            <a:r>
              <a:rPr lang="en-US" sz="1400" spc="-85" dirty="0">
                <a:latin typeface="Arial"/>
                <a:cs typeface="Arial"/>
              </a:rPr>
              <a:t> </a:t>
            </a:r>
            <a:r>
              <a:rPr lang="en-US" sz="1400" spc="-55" dirty="0">
                <a:latin typeface="Arial"/>
                <a:cs typeface="Arial"/>
              </a:rPr>
              <a:t>around</a:t>
            </a:r>
            <a:r>
              <a:rPr lang="en-US" sz="1400" spc="-85" dirty="0">
                <a:latin typeface="Arial"/>
                <a:cs typeface="Arial"/>
              </a:rPr>
              <a:t> </a:t>
            </a:r>
            <a:r>
              <a:rPr lang="en-US" sz="1400" spc="-80" dirty="0">
                <a:latin typeface="Arial"/>
                <a:cs typeface="Arial"/>
              </a:rPr>
              <a:t>and </a:t>
            </a:r>
            <a:r>
              <a:rPr lang="en-US" sz="1400" spc="-55" dirty="0">
                <a:latin typeface="Arial"/>
                <a:cs typeface="Arial"/>
              </a:rPr>
              <a:t>adapt</a:t>
            </a:r>
            <a:r>
              <a:rPr lang="en-US" sz="1400" spc="-85" dirty="0">
                <a:latin typeface="Arial"/>
                <a:cs typeface="Arial"/>
              </a:rPr>
              <a:t> </a:t>
            </a:r>
            <a:r>
              <a:rPr lang="en-US" sz="1400" spc="30" dirty="0">
                <a:latin typeface="Arial"/>
                <a:cs typeface="Arial"/>
              </a:rPr>
              <a:t>to</a:t>
            </a:r>
            <a:r>
              <a:rPr lang="en-US" sz="1400" spc="-85" dirty="0">
                <a:latin typeface="Arial"/>
                <a:cs typeface="Arial"/>
              </a:rPr>
              <a:t> </a:t>
            </a:r>
            <a:r>
              <a:rPr lang="en-US" sz="1400" spc="-20" dirty="0">
                <a:latin typeface="Arial"/>
                <a:cs typeface="Arial"/>
              </a:rPr>
              <a:t>cultural  </a:t>
            </a:r>
            <a:r>
              <a:rPr lang="en-US" sz="1400" spc="-55" dirty="0">
                <a:latin typeface="Arial"/>
                <a:cs typeface="Arial"/>
              </a:rPr>
              <a:t>differences </a:t>
            </a:r>
            <a:r>
              <a:rPr lang="en-US" sz="1400" spc="10" dirty="0">
                <a:latin typeface="Arial"/>
                <a:cs typeface="Arial"/>
              </a:rPr>
              <a:t>without </a:t>
            </a:r>
            <a:r>
              <a:rPr lang="en-US" sz="1400" spc="5" dirty="0">
                <a:latin typeface="Arial"/>
                <a:cs typeface="Arial"/>
              </a:rPr>
              <a:t>putting </a:t>
            </a:r>
            <a:r>
              <a:rPr lang="en-US" sz="1400" spc="-75" dirty="0">
                <a:latin typeface="Arial"/>
                <a:cs typeface="Arial"/>
              </a:rPr>
              <a:t>anyone</a:t>
            </a:r>
            <a:r>
              <a:rPr lang="en-US" sz="1400" spc="-310" dirty="0">
                <a:latin typeface="Arial"/>
                <a:cs typeface="Arial"/>
              </a:rPr>
              <a:t> </a:t>
            </a:r>
            <a:r>
              <a:rPr lang="en-US" sz="1400" spc="-55" dirty="0">
                <a:latin typeface="Arial"/>
                <a:cs typeface="Arial"/>
              </a:rPr>
              <a:t>down.</a:t>
            </a:r>
          </a:p>
          <a:p>
            <a:pPr marL="584200" marR="400685" indent="-342900">
              <a:lnSpc>
                <a:spcPct val="125000"/>
              </a:lnSpc>
              <a:spcBef>
                <a:spcPts val="1130"/>
              </a:spcBef>
              <a:buFont typeface="Arial" panose="020B0604020202020204" pitchFamily="34" charset="0"/>
              <a:buChar char="•"/>
              <a:tabLst>
                <a:tab pos="469265" algn="l"/>
                <a:tab pos="469900" algn="l"/>
              </a:tabLst>
            </a:pPr>
            <a:r>
              <a:rPr lang="en-US" sz="1400" spc="-55" dirty="0">
                <a:latin typeface="Arial"/>
                <a:cs typeface="Arial"/>
              </a:rPr>
              <a:t>One is always learning – mistakes are made but one can  master the skill.</a:t>
            </a:r>
          </a:p>
          <a:p>
            <a:pPr marL="584200" marR="400685" indent="-342900">
              <a:lnSpc>
                <a:spcPct val="125000"/>
              </a:lnSpc>
              <a:spcBef>
                <a:spcPts val="1130"/>
              </a:spcBef>
              <a:buFont typeface="Arial" panose="020B0604020202020204" pitchFamily="34" charset="0"/>
              <a:buChar char="•"/>
              <a:tabLst>
                <a:tab pos="469265" algn="l"/>
                <a:tab pos="469900" algn="l"/>
              </a:tabLst>
            </a:pPr>
            <a:r>
              <a:rPr lang="en-US" sz="1400" spc="-55" dirty="0">
                <a:latin typeface="Arial"/>
                <a:cs typeface="Arial"/>
              </a:rPr>
              <a:t>B &amp; C</a:t>
            </a:r>
          </a:p>
          <a:p>
            <a:pPr marL="584200" marR="400685" indent="-342900">
              <a:lnSpc>
                <a:spcPct val="125000"/>
              </a:lnSpc>
              <a:spcBef>
                <a:spcPts val="1130"/>
              </a:spcBef>
              <a:buFont typeface="Arial" panose="020B0604020202020204" pitchFamily="34" charset="0"/>
              <a:buChar char="•"/>
              <a:tabLst>
                <a:tab pos="469265" algn="l"/>
                <a:tab pos="469900" algn="l"/>
              </a:tabLst>
            </a:pPr>
            <a:r>
              <a:rPr lang="en-US" sz="1400" spc="-55" dirty="0">
                <a:latin typeface="Arial"/>
                <a:cs typeface="Arial"/>
              </a:rPr>
              <a:t>A &amp; C</a:t>
            </a:r>
          </a:p>
          <a:p>
            <a:pPr marL="584200" marR="400685" indent="-342900">
              <a:lnSpc>
                <a:spcPct val="125000"/>
              </a:lnSpc>
              <a:spcBef>
                <a:spcPts val="1130"/>
              </a:spcBef>
              <a:buAutoNum type="alphaLcParenR"/>
              <a:tabLst>
                <a:tab pos="469265" algn="l"/>
                <a:tab pos="469900" algn="l"/>
              </a:tabLst>
            </a:pPr>
            <a:endParaRPr lang="en-US" sz="1400" spc="-55" dirty="0">
              <a:latin typeface="Arial"/>
              <a:cs typeface="Arial"/>
            </a:endParaRPr>
          </a:p>
          <a:p>
            <a:pPr marL="241300" marR="110489" indent="-228600">
              <a:lnSpc>
                <a:spcPct val="125000"/>
              </a:lnSpc>
              <a:spcBef>
                <a:spcPts val="1750"/>
              </a:spcBef>
              <a:buAutoNum type="arabicPeriod"/>
              <a:tabLst>
                <a:tab pos="241300" algn="l"/>
              </a:tabLst>
            </a:pPr>
            <a:endParaRPr lang="en-US" sz="1400" dirty="0"/>
          </a:p>
        </p:txBody>
      </p:sp>
    </p:spTree>
    <p:custDataLst>
      <p:tags r:id="rId1"/>
    </p:custDataLst>
    <p:extLst>
      <p:ext uri="{BB962C8B-B14F-4D97-AF65-F5344CB8AC3E}">
        <p14:creationId xmlns:p14="http://schemas.microsoft.com/office/powerpoint/2010/main" val="4269474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Activity: Where do you stand?</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ea typeface="Verdana" charset="0"/>
              </a:rPr>
              <a:t>AGREE</a:t>
            </a:r>
          </a:p>
        </p:txBody>
      </p:sp>
      <p:sp>
        <p:nvSpPr>
          <p:cNvPr id="5" name="Text Placeholder 4"/>
          <p:cNvSpPr>
            <a:spLocks noGrp="1"/>
          </p:cNvSpPr>
          <p:nvPr>
            <p:ph type="body" sz="quarter" idx="15"/>
          </p:nvPr>
        </p:nvSpPr>
        <p:spPr>
          <a:xfrm>
            <a:off x="9344416" y="2799541"/>
            <a:ext cx="3037545" cy="344488"/>
          </a:xfrm>
        </p:spPr>
        <p:txBody>
          <a:bodyPr/>
          <a:lstStyle/>
          <a:p>
            <a:r>
              <a:rPr lang="en-US" dirty="0">
                <a:latin typeface="Arial" panose="020B0604020202020204" pitchFamily="34" charset="0"/>
                <a:ea typeface="Verdana" charset="0"/>
              </a:rPr>
              <a:t>DISAGREE</a:t>
            </a:r>
          </a:p>
        </p:txBody>
      </p:sp>
      <p:sp>
        <p:nvSpPr>
          <p:cNvPr id="7" name="Text Placeholder 6"/>
          <p:cNvSpPr>
            <a:spLocks noGrp="1"/>
          </p:cNvSpPr>
          <p:nvPr>
            <p:ph type="body" sz="quarter" idx="17"/>
          </p:nvPr>
        </p:nvSpPr>
        <p:spPr>
          <a:xfrm>
            <a:off x="5190681" y="3715449"/>
            <a:ext cx="2131153" cy="344488"/>
          </a:xfrm>
        </p:spPr>
        <p:txBody>
          <a:bodyPr/>
          <a:lstStyle/>
          <a:p>
            <a:r>
              <a:rPr lang="en-US" dirty="0">
                <a:latin typeface="Arial" panose="020B0604020202020204" pitchFamily="34" charset="0"/>
                <a:ea typeface="Verdana" charset="0"/>
              </a:rPr>
              <a:t>NEUTRAL</a:t>
            </a:r>
          </a:p>
        </p:txBody>
      </p:sp>
    </p:spTree>
    <p:custDataLst>
      <p:tags r:id="rId1"/>
    </p:custDataLst>
    <p:extLst>
      <p:ext uri="{BB962C8B-B14F-4D97-AF65-F5344CB8AC3E}">
        <p14:creationId xmlns:p14="http://schemas.microsoft.com/office/powerpoint/2010/main" val="1940963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Tree>
    <p:custDataLst>
      <p:tags r:id="rId1"/>
    </p:custDataLst>
    <p:extLst>
      <p:ext uri="{BB962C8B-B14F-4D97-AF65-F5344CB8AC3E}">
        <p14:creationId xmlns:p14="http://schemas.microsoft.com/office/powerpoint/2010/main" val="734874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rPr>
              <a:t>Take a Stand Activity</a:t>
            </a:r>
            <a:endParaRPr lang="en-US" dirty="0">
              <a:latin typeface="Arial" panose="020B0604020202020204" pitchFamily="34" charset="0"/>
            </a:endParaRPr>
          </a:p>
        </p:txBody>
      </p:sp>
      <p:pic>
        <p:nvPicPr>
          <p:cNvPr id="7" name="Picture Placeholder 6">
            <a:extLst>
              <a:ext uri="{FF2B5EF4-FFF2-40B4-BE49-F238E27FC236}">
                <a16:creationId xmlns:a16="http://schemas.microsoft.com/office/drawing/2014/main" id="{7D0BFF78-22B8-634B-AAAE-5D1DE202CCA5}"/>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pic>
        <p:nvPicPr>
          <p:cNvPr id="6" name="Picture Placeholder 5"/>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l="251" r="251"/>
          <a:stretch>
            <a:fillRect/>
          </a:stretch>
        </p:blipFill>
        <p:spPr/>
      </p:pic>
      <p:sp>
        <p:nvSpPr>
          <p:cNvPr id="5" name="Text Placeholder 4"/>
          <p:cNvSpPr>
            <a:spLocks noGrp="1"/>
          </p:cNvSpPr>
          <p:nvPr>
            <p:ph type="body" sz="quarter" idx="13"/>
          </p:nvPr>
        </p:nvSpPr>
        <p:spPr>
          <a:xfrm>
            <a:off x="1405796" y="1849939"/>
            <a:ext cx="8856663" cy="1957387"/>
          </a:xfrm>
        </p:spPr>
        <p:txBody>
          <a:bodyPr>
            <a:noAutofit/>
          </a:bodyPr>
          <a:lstStyle/>
          <a:p>
            <a:pPr marL="0" indent="0" algn="ctr">
              <a:buNone/>
            </a:pPr>
            <a:r>
              <a:rPr lang="en-US" sz="2600" dirty="0"/>
              <a:t>There is more difference between members of any </a:t>
            </a:r>
            <a:endParaRPr lang="en-US" sz="2600" dirty="0" smtClean="0"/>
          </a:p>
          <a:p>
            <a:pPr marL="0" indent="0" algn="ctr">
              <a:buNone/>
            </a:pPr>
            <a:r>
              <a:rPr lang="en-US" sz="2600" dirty="0" smtClean="0"/>
              <a:t>one </a:t>
            </a:r>
            <a:r>
              <a:rPr lang="en-US" sz="2600" dirty="0"/>
              <a:t>group than there </a:t>
            </a:r>
            <a:r>
              <a:rPr lang="en-US" sz="2600" dirty="0" smtClean="0"/>
              <a:t>is </a:t>
            </a:r>
            <a:r>
              <a:rPr lang="en-US" sz="2600" dirty="0"/>
              <a:t>across any two groups.  </a:t>
            </a:r>
          </a:p>
          <a:p>
            <a:pPr marL="0" indent="0" algn="ctr">
              <a:buNone/>
            </a:pPr>
            <a:r>
              <a:rPr lang="en-US" sz="2600" dirty="0" err="1"/>
              <a:t>Lewontin</a:t>
            </a:r>
            <a:r>
              <a:rPr lang="en-US" sz="2600" dirty="0"/>
              <a:t>, 1972</a:t>
            </a:r>
          </a:p>
          <a:p>
            <a:pPr marL="0" indent="0" algn="ctr">
              <a:buNone/>
            </a:pPr>
            <a:r>
              <a:rPr lang="en-US" sz="2600" dirty="0"/>
              <a:t/>
            </a:r>
            <a:br>
              <a:rPr lang="en-US" sz="2600" dirty="0"/>
            </a:br>
            <a:r>
              <a:rPr lang="en-US" sz="2600" dirty="0"/>
              <a:t/>
            </a:r>
            <a:br>
              <a:rPr lang="en-US" sz="2600" dirty="0"/>
            </a:br>
            <a:endParaRPr lang="en-US" sz="2600" dirty="0"/>
          </a:p>
        </p:txBody>
      </p:sp>
    </p:spTree>
    <p:custDataLst>
      <p:tags r:id="rId1"/>
    </p:custDataLst>
    <p:extLst>
      <p:ext uri="{BB962C8B-B14F-4D97-AF65-F5344CB8AC3E}">
        <p14:creationId xmlns:p14="http://schemas.microsoft.com/office/powerpoint/2010/main" val="162184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Where do you stand? </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ea typeface="Verdana" charset="0"/>
              </a:rPr>
              <a:t>AGREE</a:t>
            </a:r>
          </a:p>
        </p:txBody>
      </p:sp>
      <p:sp>
        <p:nvSpPr>
          <p:cNvPr id="5" name="Text Placeholder 4"/>
          <p:cNvSpPr>
            <a:spLocks noGrp="1"/>
          </p:cNvSpPr>
          <p:nvPr>
            <p:ph type="body" sz="quarter" idx="15"/>
          </p:nvPr>
        </p:nvSpPr>
        <p:spPr>
          <a:xfrm>
            <a:off x="9693074" y="2861060"/>
            <a:ext cx="2498926" cy="344488"/>
          </a:xfrm>
        </p:spPr>
        <p:txBody>
          <a:bodyPr/>
          <a:lstStyle/>
          <a:p>
            <a:r>
              <a:rPr lang="en-US" dirty="0">
                <a:latin typeface="Arial" panose="020B0604020202020204" pitchFamily="34" charset="0"/>
                <a:ea typeface="Verdana" charset="0"/>
              </a:rPr>
              <a:t>DISAGREE</a:t>
            </a:r>
          </a:p>
        </p:txBody>
      </p:sp>
      <p:sp>
        <p:nvSpPr>
          <p:cNvPr id="7" name="Text Placeholder 6"/>
          <p:cNvSpPr>
            <a:spLocks noGrp="1"/>
          </p:cNvSpPr>
          <p:nvPr>
            <p:ph type="body" sz="quarter" idx="17"/>
          </p:nvPr>
        </p:nvSpPr>
        <p:spPr>
          <a:xfrm>
            <a:off x="5177662" y="3715449"/>
            <a:ext cx="2157191" cy="344488"/>
          </a:xfrm>
        </p:spPr>
        <p:txBody>
          <a:bodyPr/>
          <a:lstStyle/>
          <a:p>
            <a:r>
              <a:rPr lang="en-US" dirty="0">
                <a:latin typeface="Arial" panose="020B0604020202020204" pitchFamily="34" charset="0"/>
                <a:ea typeface="Verdana" charset="0"/>
              </a:rPr>
              <a:t>NEUTRAL</a:t>
            </a:r>
          </a:p>
        </p:txBody>
      </p:sp>
    </p:spTree>
    <p:custDataLst>
      <p:tags r:id="rId1"/>
    </p:custDataLst>
    <p:extLst>
      <p:ext uri="{BB962C8B-B14F-4D97-AF65-F5344CB8AC3E}">
        <p14:creationId xmlns:p14="http://schemas.microsoft.com/office/powerpoint/2010/main" val="3779950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4128089" y="706119"/>
            <a:ext cx="106900" cy="17251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27"/>
          </a:p>
        </p:txBody>
      </p:sp>
      <p:sp>
        <p:nvSpPr>
          <p:cNvPr id="7" name="object 7"/>
          <p:cNvSpPr/>
          <p:nvPr/>
        </p:nvSpPr>
        <p:spPr>
          <a:xfrm>
            <a:off x="4176038" y="868422"/>
            <a:ext cx="226868" cy="137247"/>
          </a:xfrm>
          <a:custGeom>
            <a:avLst/>
            <a:gdLst/>
            <a:ahLst/>
            <a:cxnLst/>
            <a:rect l="l" t="t" r="r" b="b"/>
            <a:pathLst>
              <a:path w="332740" h="201294">
                <a:moveTo>
                  <a:pt x="87210" y="0"/>
                </a:moveTo>
                <a:lnTo>
                  <a:pt x="84327" y="0"/>
                </a:lnTo>
                <a:lnTo>
                  <a:pt x="39042" y="15526"/>
                </a:lnTo>
                <a:lnTo>
                  <a:pt x="13622" y="52758"/>
                </a:lnTo>
                <a:lnTo>
                  <a:pt x="2473" y="97672"/>
                </a:lnTo>
                <a:lnTo>
                  <a:pt x="0" y="136245"/>
                </a:lnTo>
                <a:lnTo>
                  <a:pt x="4693" y="162832"/>
                </a:lnTo>
                <a:lnTo>
                  <a:pt x="18037" y="183148"/>
                </a:lnTo>
                <a:lnTo>
                  <a:pt x="38929" y="196122"/>
                </a:lnTo>
                <a:lnTo>
                  <a:pt x="66268" y="200685"/>
                </a:lnTo>
                <a:lnTo>
                  <a:pt x="266128" y="200685"/>
                </a:lnTo>
                <a:lnTo>
                  <a:pt x="293467" y="196122"/>
                </a:lnTo>
                <a:lnTo>
                  <a:pt x="302910" y="190258"/>
                </a:lnTo>
                <a:lnTo>
                  <a:pt x="66268" y="190258"/>
                </a:lnTo>
                <a:lnTo>
                  <a:pt x="43007" y="186503"/>
                </a:lnTo>
                <a:lnTo>
                  <a:pt x="25426" y="175744"/>
                </a:lnTo>
                <a:lnTo>
                  <a:pt x="14306" y="158738"/>
                </a:lnTo>
                <a:lnTo>
                  <a:pt x="10426" y="136245"/>
                </a:lnTo>
                <a:lnTo>
                  <a:pt x="12931" y="96762"/>
                </a:lnTo>
                <a:lnTo>
                  <a:pt x="23264" y="55714"/>
                </a:lnTo>
                <a:lnTo>
                  <a:pt x="45654" y="23477"/>
                </a:lnTo>
                <a:lnTo>
                  <a:pt x="84327" y="10426"/>
                </a:lnTo>
                <a:lnTo>
                  <a:pt x="87210" y="10426"/>
                </a:lnTo>
                <a:lnTo>
                  <a:pt x="89547" y="8089"/>
                </a:lnTo>
                <a:lnTo>
                  <a:pt x="89547" y="2336"/>
                </a:lnTo>
                <a:lnTo>
                  <a:pt x="87210" y="0"/>
                </a:lnTo>
                <a:close/>
              </a:path>
              <a:path w="332740" h="201294">
                <a:moveTo>
                  <a:pt x="248056" y="0"/>
                </a:moveTo>
                <a:lnTo>
                  <a:pt x="245186" y="0"/>
                </a:lnTo>
                <a:lnTo>
                  <a:pt x="242849" y="2336"/>
                </a:lnTo>
                <a:lnTo>
                  <a:pt x="242849" y="8089"/>
                </a:lnTo>
                <a:lnTo>
                  <a:pt x="245186" y="10426"/>
                </a:lnTo>
                <a:lnTo>
                  <a:pt x="248056" y="10426"/>
                </a:lnTo>
                <a:lnTo>
                  <a:pt x="286737" y="23477"/>
                </a:lnTo>
                <a:lnTo>
                  <a:pt x="309130" y="55714"/>
                </a:lnTo>
                <a:lnTo>
                  <a:pt x="319465" y="96762"/>
                </a:lnTo>
                <a:lnTo>
                  <a:pt x="321970" y="136245"/>
                </a:lnTo>
                <a:lnTo>
                  <a:pt x="318090" y="158738"/>
                </a:lnTo>
                <a:lnTo>
                  <a:pt x="306970" y="175744"/>
                </a:lnTo>
                <a:lnTo>
                  <a:pt x="289389" y="186503"/>
                </a:lnTo>
                <a:lnTo>
                  <a:pt x="266128" y="190258"/>
                </a:lnTo>
                <a:lnTo>
                  <a:pt x="302910" y="190258"/>
                </a:lnTo>
                <a:lnTo>
                  <a:pt x="314359" y="183148"/>
                </a:lnTo>
                <a:lnTo>
                  <a:pt x="327704" y="162832"/>
                </a:lnTo>
                <a:lnTo>
                  <a:pt x="332397" y="136245"/>
                </a:lnTo>
                <a:lnTo>
                  <a:pt x="329923" y="97672"/>
                </a:lnTo>
                <a:lnTo>
                  <a:pt x="318773" y="52758"/>
                </a:lnTo>
                <a:lnTo>
                  <a:pt x="293349" y="15526"/>
                </a:lnTo>
                <a:lnTo>
                  <a:pt x="248056" y="0"/>
                </a:lnTo>
                <a:close/>
              </a:path>
            </a:pathLst>
          </a:custGeom>
          <a:solidFill>
            <a:srgbClr val="FFFFFF"/>
          </a:solidFill>
        </p:spPr>
        <p:txBody>
          <a:bodyPr wrap="square" lIns="0" tIns="0" rIns="0" bIns="0" rtlCol="0"/>
          <a:lstStyle/>
          <a:p>
            <a:endParaRPr sz="1227"/>
          </a:p>
        </p:txBody>
      </p:sp>
      <p:sp>
        <p:nvSpPr>
          <p:cNvPr id="8" name="object 8"/>
          <p:cNvSpPr/>
          <p:nvPr/>
        </p:nvSpPr>
        <p:spPr>
          <a:xfrm>
            <a:off x="4225928" y="706119"/>
            <a:ext cx="223546" cy="17251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27"/>
          </a:p>
        </p:txBody>
      </p:sp>
      <p:sp>
        <p:nvSpPr>
          <p:cNvPr id="10" name="object 10"/>
          <p:cNvSpPr/>
          <p:nvPr/>
        </p:nvSpPr>
        <p:spPr>
          <a:xfrm>
            <a:off x="7015809" y="6088045"/>
            <a:ext cx="67541" cy="55418"/>
          </a:xfrm>
          <a:custGeom>
            <a:avLst/>
            <a:gdLst/>
            <a:ahLst/>
            <a:cxnLst/>
            <a:rect l="l" t="t" r="r" b="b"/>
            <a:pathLst>
              <a:path w="99060" h="81279">
                <a:moveTo>
                  <a:pt x="96329" y="0"/>
                </a:moveTo>
                <a:lnTo>
                  <a:pt x="34329" y="21813"/>
                </a:lnTo>
                <a:lnTo>
                  <a:pt x="622" y="75260"/>
                </a:lnTo>
                <a:lnTo>
                  <a:pt x="0" y="77838"/>
                </a:lnTo>
                <a:lnTo>
                  <a:pt x="1600" y="80429"/>
                </a:lnTo>
                <a:lnTo>
                  <a:pt x="4559" y="81127"/>
                </a:lnTo>
                <a:lnTo>
                  <a:pt x="4927" y="81178"/>
                </a:lnTo>
                <a:lnTo>
                  <a:pt x="7467" y="81178"/>
                </a:lnTo>
                <a:lnTo>
                  <a:pt x="9436" y="79692"/>
                </a:lnTo>
                <a:lnTo>
                  <a:pt x="9956" y="77482"/>
                </a:lnTo>
                <a:lnTo>
                  <a:pt x="21351" y="50553"/>
                </a:lnTo>
                <a:lnTo>
                  <a:pt x="40366" y="29279"/>
                </a:lnTo>
                <a:lnTo>
                  <a:pt x="65163" y="15149"/>
                </a:lnTo>
                <a:lnTo>
                  <a:pt x="93903" y="9651"/>
                </a:lnTo>
                <a:lnTo>
                  <a:pt x="96558" y="9575"/>
                </a:lnTo>
                <a:lnTo>
                  <a:pt x="98653" y="7378"/>
                </a:lnTo>
                <a:lnTo>
                  <a:pt x="98539" y="2070"/>
                </a:lnTo>
                <a:lnTo>
                  <a:pt x="96329" y="0"/>
                </a:lnTo>
                <a:close/>
              </a:path>
            </a:pathLst>
          </a:custGeom>
          <a:solidFill>
            <a:srgbClr val="FFFFFF"/>
          </a:solidFill>
        </p:spPr>
        <p:txBody>
          <a:bodyPr wrap="square" lIns="0" tIns="0" rIns="0" bIns="0" rtlCol="0"/>
          <a:lstStyle/>
          <a:p>
            <a:endParaRPr sz="1227"/>
          </a:p>
        </p:txBody>
      </p:sp>
      <p:sp>
        <p:nvSpPr>
          <p:cNvPr id="11" name="object 11"/>
          <p:cNvSpPr/>
          <p:nvPr/>
        </p:nvSpPr>
        <p:spPr>
          <a:xfrm>
            <a:off x="7089757" y="6088878"/>
            <a:ext cx="36801" cy="21648"/>
          </a:xfrm>
          <a:custGeom>
            <a:avLst/>
            <a:gdLst/>
            <a:ahLst/>
            <a:cxnLst/>
            <a:rect l="l" t="t" r="r" b="b"/>
            <a:pathLst>
              <a:path w="53975" h="31750">
                <a:moveTo>
                  <a:pt x="3492" y="0"/>
                </a:moveTo>
                <a:lnTo>
                  <a:pt x="990" y="1752"/>
                </a:lnTo>
                <a:lnTo>
                  <a:pt x="0" y="6972"/>
                </a:lnTo>
                <a:lnTo>
                  <a:pt x="1701" y="9486"/>
                </a:lnTo>
                <a:lnTo>
                  <a:pt x="4305" y="9982"/>
                </a:lnTo>
                <a:lnTo>
                  <a:pt x="15485" y="12909"/>
                </a:lnTo>
                <a:lnTo>
                  <a:pt x="26165" y="17265"/>
                </a:lnTo>
                <a:lnTo>
                  <a:pt x="36202" y="22983"/>
                </a:lnTo>
                <a:lnTo>
                  <a:pt x="45453" y="29997"/>
                </a:lnTo>
                <a:lnTo>
                  <a:pt x="46354" y="30772"/>
                </a:lnTo>
                <a:lnTo>
                  <a:pt x="47472" y="31165"/>
                </a:lnTo>
                <a:lnTo>
                  <a:pt x="49936" y="31165"/>
                </a:lnTo>
                <a:lnTo>
                  <a:pt x="51269" y="30607"/>
                </a:lnTo>
                <a:lnTo>
                  <a:pt x="53962" y="27508"/>
                </a:lnTo>
                <a:lnTo>
                  <a:pt x="53746" y="24472"/>
                </a:lnTo>
                <a:lnTo>
                  <a:pt x="18524" y="3793"/>
                </a:lnTo>
                <a:lnTo>
                  <a:pt x="6121" y="558"/>
                </a:lnTo>
                <a:lnTo>
                  <a:pt x="3492" y="0"/>
                </a:lnTo>
                <a:close/>
              </a:path>
            </a:pathLst>
          </a:custGeom>
          <a:solidFill>
            <a:srgbClr val="FFFFFF"/>
          </a:solidFill>
        </p:spPr>
        <p:txBody>
          <a:bodyPr wrap="square" lIns="0" tIns="0" rIns="0" bIns="0" rtlCol="0"/>
          <a:lstStyle/>
          <a:p>
            <a:endParaRPr sz="1227"/>
          </a:p>
        </p:txBody>
      </p:sp>
      <p:sp>
        <p:nvSpPr>
          <p:cNvPr id="12" name="object 12"/>
          <p:cNvSpPr/>
          <p:nvPr/>
        </p:nvSpPr>
        <p:spPr>
          <a:xfrm>
            <a:off x="7048411" y="6315761"/>
            <a:ext cx="66242" cy="39831"/>
          </a:xfrm>
          <a:custGeom>
            <a:avLst/>
            <a:gdLst/>
            <a:ahLst/>
            <a:cxnLst/>
            <a:rect l="l" t="t" r="r" b="b"/>
            <a:pathLst>
              <a:path w="97154" h="58420">
                <a:moveTo>
                  <a:pt x="24142" y="40754"/>
                </a:moveTo>
                <a:lnTo>
                  <a:pt x="11696" y="40754"/>
                </a:lnTo>
                <a:lnTo>
                  <a:pt x="25438" y="57454"/>
                </a:lnTo>
                <a:lnTo>
                  <a:pt x="26796" y="58102"/>
                </a:lnTo>
                <a:lnTo>
                  <a:pt x="69964" y="58102"/>
                </a:lnTo>
                <a:lnTo>
                  <a:pt x="71323" y="57454"/>
                </a:lnTo>
                <a:lnTo>
                  <a:pt x="78700" y="48488"/>
                </a:lnTo>
                <a:lnTo>
                  <a:pt x="30505" y="48488"/>
                </a:lnTo>
                <a:lnTo>
                  <a:pt x="24142" y="40754"/>
                </a:lnTo>
                <a:close/>
              </a:path>
              <a:path w="97154" h="58420">
                <a:moveTo>
                  <a:pt x="85064" y="40754"/>
                </a:moveTo>
                <a:lnTo>
                  <a:pt x="72631" y="40754"/>
                </a:lnTo>
                <a:lnTo>
                  <a:pt x="66255" y="48488"/>
                </a:lnTo>
                <a:lnTo>
                  <a:pt x="78700" y="48488"/>
                </a:lnTo>
                <a:lnTo>
                  <a:pt x="85064" y="40754"/>
                </a:lnTo>
                <a:close/>
              </a:path>
              <a:path w="97154" h="58420">
                <a:moveTo>
                  <a:pt x="7454" y="0"/>
                </a:moveTo>
                <a:lnTo>
                  <a:pt x="2158" y="0"/>
                </a:lnTo>
                <a:lnTo>
                  <a:pt x="0" y="2159"/>
                </a:lnTo>
                <a:lnTo>
                  <a:pt x="0" y="38595"/>
                </a:lnTo>
                <a:lnTo>
                  <a:pt x="2158" y="40754"/>
                </a:lnTo>
                <a:lnTo>
                  <a:pt x="94614" y="40754"/>
                </a:lnTo>
                <a:lnTo>
                  <a:pt x="96761" y="38595"/>
                </a:lnTo>
                <a:lnTo>
                  <a:pt x="96761" y="31140"/>
                </a:lnTo>
                <a:lnTo>
                  <a:pt x="9613" y="31140"/>
                </a:lnTo>
                <a:lnTo>
                  <a:pt x="9613" y="2159"/>
                </a:lnTo>
                <a:lnTo>
                  <a:pt x="7454" y="0"/>
                </a:lnTo>
                <a:close/>
              </a:path>
              <a:path w="97154" h="58420">
                <a:moveTo>
                  <a:pt x="94614" y="10807"/>
                </a:moveTo>
                <a:lnTo>
                  <a:pt x="89306" y="10807"/>
                </a:lnTo>
                <a:lnTo>
                  <a:pt x="87160" y="12966"/>
                </a:lnTo>
                <a:lnTo>
                  <a:pt x="87160" y="31140"/>
                </a:lnTo>
                <a:lnTo>
                  <a:pt x="96761" y="31140"/>
                </a:lnTo>
                <a:lnTo>
                  <a:pt x="96761" y="12966"/>
                </a:lnTo>
                <a:lnTo>
                  <a:pt x="94614" y="10807"/>
                </a:lnTo>
                <a:close/>
              </a:path>
            </a:pathLst>
          </a:custGeom>
          <a:solidFill>
            <a:srgbClr val="FFFFFF"/>
          </a:solidFill>
        </p:spPr>
        <p:txBody>
          <a:bodyPr wrap="square" lIns="0" tIns="0" rIns="0" bIns="0" rtlCol="0"/>
          <a:lstStyle/>
          <a:p>
            <a:endParaRPr sz="1227"/>
          </a:p>
        </p:txBody>
      </p:sp>
      <p:sp>
        <p:nvSpPr>
          <p:cNvPr id="13" name="object 13"/>
          <p:cNvSpPr/>
          <p:nvPr/>
        </p:nvSpPr>
        <p:spPr>
          <a:xfrm>
            <a:off x="7077985" y="6025350"/>
            <a:ext cx="6927" cy="36801"/>
          </a:xfrm>
          <a:custGeom>
            <a:avLst/>
            <a:gdLst/>
            <a:ahLst/>
            <a:cxnLst/>
            <a:rect l="l" t="t" r="r" b="b"/>
            <a:pathLst>
              <a:path w="10160" h="53975">
                <a:moveTo>
                  <a:pt x="7454" y="0"/>
                </a:moveTo>
                <a:lnTo>
                  <a:pt x="2146" y="0"/>
                </a:lnTo>
                <a:lnTo>
                  <a:pt x="0" y="2158"/>
                </a:lnTo>
                <a:lnTo>
                  <a:pt x="0" y="51650"/>
                </a:lnTo>
                <a:lnTo>
                  <a:pt x="2146" y="53809"/>
                </a:lnTo>
                <a:lnTo>
                  <a:pt x="7454" y="53809"/>
                </a:lnTo>
                <a:lnTo>
                  <a:pt x="9601" y="51650"/>
                </a:lnTo>
                <a:lnTo>
                  <a:pt x="9601" y="2158"/>
                </a:lnTo>
                <a:lnTo>
                  <a:pt x="7454" y="0"/>
                </a:lnTo>
                <a:close/>
              </a:path>
            </a:pathLst>
          </a:custGeom>
          <a:solidFill>
            <a:srgbClr val="FFFFFF"/>
          </a:solidFill>
        </p:spPr>
        <p:txBody>
          <a:bodyPr wrap="square" lIns="0" tIns="0" rIns="0" bIns="0" rtlCol="0"/>
          <a:lstStyle/>
          <a:p>
            <a:endParaRPr sz="1227"/>
          </a:p>
        </p:txBody>
      </p:sp>
      <p:sp>
        <p:nvSpPr>
          <p:cNvPr id="14" name="object 14"/>
          <p:cNvSpPr/>
          <p:nvPr/>
        </p:nvSpPr>
        <p:spPr>
          <a:xfrm>
            <a:off x="7034740" y="6032498"/>
            <a:ext cx="17750" cy="35502"/>
          </a:xfrm>
          <a:custGeom>
            <a:avLst/>
            <a:gdLst/>
            <a:ahLst/>
            <a:cxnLst/>
            <a:rect l="l" t="t" r="r" b="b"/>
            <a:pathLst>
              <a:path w="26035" h="52070">
                <a:moveTo>
                  <a:pt x="6261" y="0"/>
                </a:moveTo>
                <a:lnTo>
                  <a:pt x="1282" y="1790"/>
                </a:lnTo>
                <a:lnTo>
                  <a:pt x="0" y="4533"/>
                </a:lnTo>
                <a:lnTo>
                  <a:pt x="16725" y="50495"/>
                </a:lnTo>
                <a:lnTo>
                  <a:pt x="18567" y="51688"/>
                </a:lnTo>
                <a:lnTo>
                  <a:pt x="21069" y="51688"/>
                </a:lnTo>
                <a:lnTo>
                  <a:pt x="21628" y="51612"/>
                </a:lnTo>
                <a:lnTo>
                  <a:pt x="24669" y="50495"/>
                </a:lnTo>
                <a:lnTo>
                  <a:pt x="25946" y="47751"/>
                </a:lnTo>
                <a:lnTo>
                  <a:pt x="9029" y="1257"/>
                </a:lnTo>
                <a:lnTo>
                  <a:pt x="6261" y="0"/>
                </a:lnTo>
                <a:close/>
              </a:path>
            </a:pathLst>
          </a:custGeom>
          <a:solidFill>
            <a:srgbClr val="FFFFFF"/>
          </a:solidFill>
        </p:spPr>
        <p:txBody>
          <a:bodyPr wrap="square" lIns="0" tIns="0" rIns="0" bIns="0" rtlCol="0"/>
          <a:lstStyle/>
          <a:p>
            <a:endParaRPr sz="1227"/>
          </a:p>
        </p:txBody>
      </p:sp>
      <p:sp>
        <p:nvSpPr>
          <p:cNvPr id="15" name="object 15"/>
          <p:cNvSpPr/>
          <p:nvPr/>
        </p:nvSpPr>
        <p:spPr>
          <a:xfrm>
            <a:off x="6997105" y="6054245"/>
            <a:ext cx="26843" cy="30307"/>
          </a:xfrm>
          <a:custGeom>
            <a:avLst/>
            <a:gdLst/>
            <a:ahLst/>
            <a:cxnLst/>
            <a:rect l="l" t="t" r="r" b="b"/>
            <a:pathLst>
              <a:path w="39370" h="44450">
                <a:moveTo>
                  <a:pt x="4330" y="0"/>
                </a:moveTo>
                <a:lnTo>
                  <a:pt x="266" y="3416"/>
                </a:lnTo>
                <a:lnTo>
                  <a:pt x="0" y="6438"/>
                </a:lnTo>
                <a:lnTo>
                  <a:pt x="31076" y="43472"/>
                </a:lnTo>
                <a:lnTo>
                  <a:pt x="32435" y="44056"/>
                </a:lnTo>
                <a:lnTo>
                  <a:pt x="34899" y="44056"/>
                </a:lnTo>
                <a:lnTo>
                  <a:pt x="35991" y="43688"/>
                </a:lnTo>
                <a:lnTo>
                  <a:pt x="38925" y="41224"/>
                </a:lnTo>
                <a:lnTo>
                  <a:pt x="39192" y="38188"/>
                </a:lnTo>
                <a:lnTo>
                  <a:pt x="7366" y="266"/>
                </a:lnTo>
                <a:lnTo>
                  <a:pt x="4330" y="0"/>
                </a:lnTo>
                <a:close/>
              </a:path>
            </a:pathLst>
          </a:custGeom>
          <a:solidFill>
            <a:srgbClr val="FFFFFF"/>
          </a:solidFill>
        </p:spPr>
        <p:txBody>
          <a:bodyPr wrap="square" lIns="0" tIns="0" rIns="0" bIns="0" rtlCol="0"/>
          <a:lstStyle/>
          <a:p>
            <a:endParaRPr sz="1227"/>
          </a:p>
        </p:txBody>
      </p:sp>
      <p:sp>
        <p:nvSpPr>
          <p:cNvPr id="16" name="object 16"/>
          <p:cNvSpPr/>
          <p:nvPr/>
        </p:nvSpPr>
        <p:spPr>
          <a:xfrm>
            <a:off x="6969088" y="6087487"/>
            <a:ext cx="33770" cy="22080"/>
          </a:xfrm>
          <a:custGeom>
            <a:avLst/>
            <a:gdLst/>
            <a:ahLst/>
            <a:cxnLst/>
            <a:rect l="l" t="t" r="r" b="b"/>
            <a:pathLst>
              <a:path w="49529" h="32384">
                <a:moveTo>
                  <a:pt x="5600" y="0"/>
                </a:moveTo>
                <a:lnTo>
                  <a:pt x="2654" y="787"/>
                </a:lnTo>
                <a:lnTo>
                  <a:pt x="0" y="5372"/>
                </a:lnTo>
                <a:lnTo>
                  <a:pt x="787" y="8318"/>
                </a:lnTo>
                <a:lnTo>
                  <a:pt x="42087" y="32156"/>
                </a:lnTo>
                <a:lnTo>
                  <a:pt x="42913" y="32372"/>
                </a:lnTo>
                <a:lnTo>
                  <a:pt x="45389" y="32372"/>
                </a:lnTo>
                <a:lnTo>
                  <a:pt x="47015" y="31508"/>
                </a:lnTo>
                <a:lnTo>
                  <a:pt x="49225" y="27673"/>
                </a:lnTo>
                <a:lnTo>
                  <a:pt x="48437" y="24726"/>
                </a:lnTo>
                <a:lnTo>
                  <a:pt x="5600" y="0"/>
                </a:lnTo>
                <a:close/>
              </a:path>
            </a:pathLst>
          </a:custGeom>
          <a:solidFill>
            <a:srgbClr val="FFFFFF"/>
          </a:solidFill>
        </p:spPr>
        <p:txBody>
          <a:bodyPr wrap="square" lIns="0" tIns="0" rIns="0" bIns="0" rtlCol="0"/>
          <a:lstStyle/>
          <a:p>
            <a:endParaRPr sz="1227"/>
          </a:p>
        </p:txBody>
      </p:sp>
      <p:sp>
        <p:nvSpPr>
          <p:cNvPr id="17" name="object 17"/>
          <p:cNvSpPr/>
          <p:nvPr/>
        </p:nvSpPr>
        <p:spPr>
          <a:xfrm>
            <a:off x="6954414" y="6128544"/>
            <a:ext cx="36801" cy="12123"/>
          </a:xfrm>
          <a:custGeom>
            <a:avLst/>
            <a:gdLst/>
            <a:ahLst/>
            <a:cxnLst/>
            <a:rect l="l" t="t" r="r" b="b"/>
            <a:pathLst>
              <a:path w="53975" h="17779">
                <a:moveTo>
                  <a:pt x="3416" y="0"/>
                </a:moveTo>
                <a:lnTo>
                  <a:pt x="927" y="1752"/>
                </a:lnTo>
                <a:lnTo>
                  <a:pt x="0" y="6972"/>
                </a:lnTo>
                <a:lnTo>
                  <a:pt x="1752" y="9474"/>
                </a:lnTo>
                <a:lnTo>
                  <a:pt x="48158" y="17640"/>
                </a:lnTo>
                <a:lnTo>
                  <a:pt x="48437" y="17665"/>
                </a:lnTo>
                <a:lnTo>
                  <a:pt x="51003" y="17665"/>
                </a:lnTo>
                <a:lnTo>
                  <a:pt x="53022" y="16027"/>
                </a:lnTo>
                <a:lnTo>
                  <a:pt x="53898" y="11099"/>
                </a:lnTo>
                <a:lnTo>
                  <a:pt x="52158" y="8597"/>
                </a:lnTo>
                <a:lnTo>
                  <a:pt x="3416" y="0"/>
                </a:lnTo>
                <a:close/>
              </a:path>
            </a:pathLst>
          </a:custGeom>
          <a:solidFill>
            <a:srgbClr val="FFFFFF"/>
          </a:solidFill>
        </p:spPr>
        <p:txBody>
          <a:bodyPr wrap="square" lIns="0" tIns="0" rIns="0" bIns="0" rtlCol="0"/>
          <a:lstStyle/>
          <a:p>
            <a:endParaRPr sz="1227"/>
          </a:p>
        </p:txBody>
      </p:sp>
      <p:sp>
        <p:nvSpPr>
          <p:cNvPr id="18" name="object 18"/>
          <p:cNvSpPr/>
          <p:nvPr/>
        </p:nvSpPr>
        <p:spPr>
          <a:xfrm>
            <a:off x="7171357" y="6128553"/>
            <a:ext cx="36801" cy="12123"/>
          </a:xfrm>
          <a:custGeom>
            <a:avLst/>
            <a:gdLst/>
            <a:ahLst/>
            <a:cxnLst/>
            <a:rect l="l" t="t" r="r" b="b"/>
            <a:pathLst>
              <a:path w="53975" h="17779">
                <a:moveTo>
                  <a:pt x="50495" y="0"/>
                </a:moveTo>
                <a:lnTo>
                  <a:pt x="1739" y="8572"/>
                </a:lnTo>
                <a:lnTo>
                  <a:pt x="0" y="11074"/>
                </a:lnTo>
                <a:lnTo>
                  <a:pt x="863" y="16014"/>
                </a:lnTo>
                <a:lnTo>
                  <a:pt x="2895" y="17653"/>
                </a:lnTo>
                <a:lnTo>
                  <a:pt x="5461" y="17653"/>
                </a:lnTo>
                <a:lnTo>
                  <a:pt x="6019" y="17589"/>
                </a:lnTo>
                <a:lnTo>
                  <a:pt x="52146" y="9448"/>
                </a:lnTo>
                <a:lnTo>
                  <a:pt x="53886" y="6959"/>
                </a:lnTo>
                <a:lnTo>
                  <a:pt x="52971" y="1739"/>
                </a:lnTo>
                <a:lnTo>
                  <a:pt x="50495" y="0"/>
                </a:lnTo>
                <a:close/>
              </a:path>
            </a:pathLst>
          </a:custGeom>
          <a:solidFill>
            <a:srgbClr val="FFFFFF"/>
          </a:solidFill>
        </p:spPr>
        <p:txBody>
          <a:bodyPr wrap="square" lIns="0" tIns="0" rIns="0" bIns="0" rtlCol="0"/>
          <a:lstStyle/>
          <a:p>
            <a:endParaRPr sz="1227"/>
          </a:p>
        </p:txBody>
      </p:sp>
      <p:sp>
        <p:nvSpPr>
          <p:cNvPr id="19" name="object 19"/>
          <p:cNvSpPr/>
          <p:nvPr/>
        </p:nvSpPr>
        <p:spPr>
          <a:xfrm>
            <a:off x="7159864" y="6087486"/>
            <a:ext cx="33770" cy="22080"/>
          </a:xfrm>
          <a:custGeom>
            <a:avLst/>
            <a:gdLst/>
            <a:ahLst/>
            <a:cxnLst/>
            <a:rect l="l" t="t" r="r" b="b"/>
            <a:pathLst>
              <a:path w="49529" h="32384">
                <a:moveTo>
                  <a:pt x="43637" y="0"/>
                </a:moveTo>
                <a:lnTo>
                  <a:pt x="787" y="24739"/>
                </a:lnTo>
                <a:lnTo>
                  <a:pt x="0" y="27673"/>
                </a:lnTo>
                <a:lnTo>
                  <a:pt x="2209" y="31521"/>
                </a:lnTo>
                <a:lnTo>
                  <a:pt x="3822" y="32372"/>
                </a:lnTo>
                <a:lnTo>
                  <a:pt x="6299" y="32372"/>
                </a:lnTo>
                <a:lnTo>
                  <a:pt x="7124" y="32169"/>
                </a:lnTo>
                <a:lnTo>
                  <a:pt x="48425" y="8318"/>
                </a:lnTo>
                <a:lnTo>
                  <a:pt x="49225" y="5372"/>
                </a:lnTo>
                <a:lnTo>
                  <a:pt x="46570" y="800"/>
                </a:lnTo>
                <a:lnTo>
                  <a:pt x="43637" y="0"/>
                </a:lnTo>
                <a:close/>
              </a:path>
            </a:pathLst>
          </a:custGeom>
          <a:solidFill>
            <a:srgbClr val="FFFFFF"/>
          </a:solidFill>
        </p:spPr>
        <p:txBody>
          <a:bodyPr wrap="square" lIns="0" tIns="0" rIns="0" bIns="0" rtlCol="0"/>
          <a:lstStyle/>
          <a:p>
            <a:endParaRPr sz="1227"/>
          </a:p>
        </p:txBody>
      </p:sp>
      <p:sp>
        <p:nvSpPr>
          <p:cNvPr id="20" name="object 20"/>
          <p:cNvSpPr/>
          <p:nvPr/>
        </p:nvSpPr>
        <p:spPr>
          <a:xfrm>
            <a:off x="7138694" y="6054246"/>
            <a:ext cx="26843" cy="30307"/>
          </a:xfrm>
          <a:custGeom>
            <a:avLst/>
            <a:gdLst/>
            <a:ahLst/>
            <a:cxnLst/>
            <a:rect l="l" t="t" r="r" b="b"/>
            <a:pathLst>
              <a:path w="39370" h="44450">
                <a:moveTo>
                  <a:pt x="34861" y="0"/>
                </a:moveTo>
                <a:lnTo>
                  <a:pt x="31826" y="254"/>
                </a:lnTo>
                <a:lnTo>
                  <a:pt x="0" y="38188"/>
                </a:lnTo>
                <a:lnTo>
                  <a:pt x="266" y="41224"/>
                </a:lnTo>
                <a:lnTo>
                  <a:pt x="3200" y="43675"/>
                </a:lnTo>
                <a:lnTo>
                  <a:pt x="4292" y="44043"/>
                </a:lnTo>
                <a:lnTo>
                  <a:pt x="6756" y="44043"/>
                </a:lnTo>
                <a:lnTo>
                  <a:pt x="8102" y="43472"/>
                </a:lnTo>
                <a:lnTo>
                  <a:pt x="39179" y="6438"/>
                </a:lnTo>
                <a:lnTo>
                  <a:pt x="38912" y="3416"/>
                </a:lnTo>
                <a:lnTo>
                  <a:pt x="34861" y="0"/>
                </a:lnTo>
                <a:close/>
              </a:path>
            </a:pathLst>
          </a:custGeom>
          <a:solidFill>
            <a:srgbClr val="FFFFFF"/>
          </a:solidFill>
        </p:spPr>
        <p:txBody>
          <a:bodyPr wrap="square" lIns="0" tIns="0" rIns="0" bIns="0" rtlCol="0"/>
          <a:lstStyle/>
          <a:p>
            <a:endParaRPr sz="1227"/>
          </a:p>
        </p:txBody>
      </p:sp>
      <p:sp>
        <p:nvSpPr>
          <p:cNvPr id="21" name="object 21"/>
          <p:cNvSpPr/>
          <p:nvPr/>
        </p:nvSpPr>
        <p:spPr>
          <a:xfrm>
            <a:off x="7110084" y="6032494"/>
            <a:ext cx="17750" cy="35502"/>
          </a:xfrm>
          <a:custGeom>
            <a:avLst/>
            <a:gdLst/>
            <a:ahLst/>
            <a:cxnLst/>
            <a:rect l="l" t="t" r="r" b="b"/>
            <a:pathLst>
              <a:path w="26035" h="52070">
                <a:moveTo>
                  <a:pt x="19672" y="0"/>
                </a:moveTo>
                <a:lnTo>
                  <a:pt x="16916" y="1270"/>
                </a:lnTo>
                <a:lnTo>
                  <a:pt x="0" y="47752"/>
                </a:lnTo>
                <a:lnTo>
                  <a:pt x="1295" y="50507"/>
                </a:lnTo>
                <a:lnTo>
                  <a:pt x="4318" y="51612"/>
                </a:lnTo>
                <a:lnTo>
                  <a:pt x="4876" y="51701"/>
                </a:lnTo>
                <a:lnTo>
                  <a:pt x="7391" y="51701"/>
                </a:lnTo>
                <a:lnTo>
                  <a:pt x="9232" y="50495"/>
                </a:lnTo>
                <a:lnTo>
                  <a:pt x="25946" y="4546"/>
                </a:lnTo>
                <a:lnTo>
                  <a:pt x="24663" y="1790"/>
                </a:lnTo>
                <a:lnTo>
                  <a:pt x="19672" y="0"/>
                </a:lnTo>
                <a:close/>
              </a:path>
            </a:pathLst>
          </a:custGeom>
          <a:solidFill>
            <a:srgbClr val="FFFFFF"/>
          </a:solidFill>
        </p:spPr>
        <p:txBody>
          <a:bodyPr wrap="square" lIns="0" tIns="0" rIns="0" bIns="0" rtlCol="0"/>
          <a:lstStyle/>
          <a:p>
            <a:endParaRPr sz="1227"/>
          </a:p>
        </p:txBody>
      </p:sp>
      <p:sp>
        <p:nvSpPr>
          <p:cNvPr id="22" name="object 22"/>
          <p:cNvSpPr/>
          <p:nvPr/>
        </p:nvSpPr>
        <p:spPr>
          <a:xfrm>
            <a:off x="6999308" y="6071888"/>
            <a:ext cx="164090" cy="255010"/>
          </a:xfrm>
          <a:custGeom>
            <a:avLst/>
            <a:gdLst/>
            <a:ahLst/>
            <a:cxnLst/>
            <a:rect l="l" t="t" r="r" b="b"/>
            <a:pathLst>
              <a:path w="240664" h="374015">
                <a:moveTo>
                  <a:pt x="168782" y="318935"/>
                </a:moveTo>
                <a:lnTo>
                  <a:pt x="159169" y="318935"/>
                </a:lnTo>
                <a:lnTo>
                  <a:pt x="159169" y="353326"/>
                </a:lnTo>
                <a:lnTo>
                  <a:pt x="94589" y="364896"/>
                </a:lnTo>
                <a:lnTo>
                  <a:pt x="92849" y="367398"/>
                </a:lnTo>
                <a:lnTo>
                  <a:pt x="93738" y="372325"/>
                </a:lnTo>
                <a:lnTo>
                  <a:pt x="95757" y="373951"/>
                </a:lnTo>
                <a:lnTo>
                  <a:pt x="98602" y="373938"/>
                </a:lnTo>
                <a:lnTo>
                  <a:pt x="167106" y="361657"/>
                </a:lnTo>
                <a:lnTo>
                  <a:pt x="168782" y="359676"/>
                </a:lnTo>
                <a:lnTo>
                  <a:pt x="168782" y="318935"/>
                </a:lnTo>
                <a:close/>
              </a:path>
              <a:path w="240664" h="374015">
                <a:moveTo>
                  <a:pt x="120294" y="0"/>
                </a:moveTo>
                <a:lnTo>
                  <a:pt x="73514" y="9468"/>
                </a:lnTo>
                <a:lnTo>
                  <a:pt x="35272" y="35272"/>
                </a:lnTo>
                <a:lnTo>
                  <a:pt x="9468" y="73514"/>
                </a:lnTo>
                <a:lnTo>
                  <a:pt x="0" y="120294"/>
                </a:lnTo>
                <a:lnTo>
                  <a:pt x="546" y="131848"/>
                </a:lnTo>
                <a:lnTo>
                  <a:pt x="55956" y="295109"/>
                </a:lnTo>
                <a:lnTo>
                  <a:pt x="72021" y="316979"/>
                </a:lnTo>
                <a:lnTo>
                  <a:pt x="72021" y="347967"/>
                </a:lnTo>
                <a:lnTo>
                  <a:pt x="72643" y="349313"/>
                </a:lnTo>
                <a:lnTo>
                  <a:pt x="74612" y="350964"/>
                </a:lnTo>
                <a:lnTo>
                  <a:pt x="75704" y="351358"/>
                </a:lnTo>
                <a:lnTo>
                  <a:pt x="77101" y="351358"/>
                </a:lnTo>
                <a:lnTo>
                  <a:pt x="77673" y="351281"/>
                </a:lnTo>
                <a:lnTo>
                  <a:pt x="136122" y="340804"/>
                </a:lnTo>
                <a:lnTo>
                  <a:pt x="81622" y="340804"/>
                </a:lnTo>
                <a:lnTo>
                  <a:pt x="81622" y="318947"/>
                </a:lnTo>
                <a:lnTo>
                  <a:pt x="159169" y="318935"/>
                </a:lnTo>
                <a:lnTo>
                  <a:pt x="168782" y="318935"/>
                </a:lnTo>
                <a:lnTo>
                  <a:pt x="168782" y="316903"/>
                </a:lnTo>
                <a:lnTo>
                  <a:pt x="173836" y="313865"/>
                </a:lnTo>
                <a:lnTo>
                  <a:pt x="177705" y="309549"/>
                </a:lnTo>
                <a:lnTo>
                  <a:pt x="75653" y="309549"/>
                </a:lnTo>
                <a:lnTo>
                  <a:pt x="71996" y="308419"/>
                </a:lnTo>
                <a:lnTo>
                  <a:pt x="67462" y="298056"/>
                </a:lnTo>
                <a:lnTo>
                  <a:pt x="183437" y="298056"/>
                </a:lnTo>
                <a:lnTo>
                  <a:pt x="184721" y="294881"/>
                </a:lnTo>
                <a:lnTo>
                  <a:pt x="187065" y="288442"/>
                </a:lnTo>
                <a:lnTo>
                  <a:pt x="63741" y="288442"/>
                </a:lnTo>
                <a:lnTo>
                  <a:pt x="20040" y="168363"/>
                </a:lnTo>
                <a:lnTo>
                  <a:pt x="71005" y="168363"/>
                </a:lnTo>
                <a:lnTo>
                  <a:pt x="73151" y="166217"/>
                </a:lnTo>
                <a:lnTo>
                  <a:pt x="73151" y="160908"/>
                </a:lnTo>
                <a:lnTo>
                  <a:pt x="71005" y="158762"/>
                </a:lnTo>
                <a:lnTo>
                  <a:pt x="16586" y="158762"/>
                </a:lnTo>
                <a:lnTo>
                  <a:pt x="13573" y="149431"/>
                </a:lnTo>
                <a:lnTo>
                  <a:pt x="11390" y="139895"/>
                </a:lnTo>
                <a:lnTo>
                  <a:pt x="10062" y="130175"/>
                </a:lnTo>
                <a:lnTo>
                  <a:pt x="9613" y="120294"/>
                </a:lnTo>
                <a:lnTo>
                  <a:pt x="18324" y="77248"/>
                </a:lnTo>
                <a:lnTo>
                  <a:pt x="42065" y="42059"/>
                </a:lnTo>
                <a:lnTo>
                  <a:pt x="77250" y="18313"/>
                </a:lnTo>
                <a:lnTo>
                  <a:pt x="120294" y="9601"/>
                </a:lnTo>
                <a:lnTo>
                  <a:pt x="167273" y="9601"/>
                </a:lnTo>
                <a:lnTo>
                  <a:pt x="167076" y="9468"/>
                </a:lnTo>
                <a:lnTo>
                  <a:pt x="120294" y="0"/>
                </a:lnTo>
                <a:close/>
              </a:path>
              <a:path w="240664" h="374015">
                <a:moveTo>
                  <a:pt x="144030" y="329641"/>
                </a:moveTo>
                <a:lnTo>
                  <a:pt x="81622" y="340804"/>
                </a:lnTo>
                <a:lnTo>
                  <a:pt x="136122" y="340804"/>
                </a:lnTo>
                <a:lnTo>
                  <a:pt x="145757" y="339077"/>
                </a:lnTo>
                <a:lnTo>
                  <a:pt x="147497" y="336588"/>
                </a:lnTo>
                <a:lnTo>
                  <a:pt x="146557" y="331355"/>
                </a:lnTo>
                <a:lnTo>
                  <a:pt x="144030" y="329641"/>
                </a:lnTo>
                <a:close/>
              </a:path>
              <a:path w="240664" h="374015">
                <a:moveTo>
                  <a:pt x="159000" y="318947"/>
                </a:moveTo>
                <a:lnTo>
                  <a:pt x="81622" y="318947"/>
                </a:lnTo>
                <a:lnTo>
                  <a:pt x="84366" y="319150"/>
                </a:lnTo>
                <a:lnTo>
                  <a:pt x="156298" y="319150"/>
                </a:lnTo>
                <a:lnTo>
                  <a:pt x="159000" y="318947"/>
                </a:lnTo>
                <a:close/>
              </a:path>
              <a:path w="240664" h="374015">
                <a:moveTo>
                  <a:pt x="183437" y="298056"/>
                </a:moveTo>
                <a:lnTo>
                  <a:pt x="173126" y="298056"/>
                </a:lnTo>
                <a:lnTo>
                  <a:pt x="168592" y="308419"/>
                </a:lnTo>
                <a:lnTo>
                  <a:pt x="164947" y="309549"/>
                </a:lnTo>
                <a:lnTo>
                  <a:pt x="177705" y="309549"/>
                </a:lnTo>
                <a:lnTo>
                  <a:pt x="177919" y="309311"/>
                </a:lnTo>
                <a:lnTo>
                  <a:pt x="181418" y="303047"/>
                </a:lnTo>
                <a:lnTo>
                  <a:pt x="183437" y="298056"/>
                </a:lnTo>
                <a:close/>
              </a:path>
              <a:path w="240664" h="374015">
                <a:moveTo>
                  <a:pt x="58407" y="188810"/>
                </a:moveTo>
                <a:lnTo>
                  <a:pt x="53238" y="190030"/>
                </a:lnTo>
                <a:lnTo>
                  <a:pt x="51638" y="192620"/>
                </a:lnTo>
                <a:lnTo>
                  <a:pt x="52260" y="195198"/>
                </a:lnTo>
                <a:lnTo>
                  <a:pt x="74282" y="288442"/>
                </a:lnTo>
                <a:lnTo>
                  <a:pt x="84150" y="288442"/>
                </a:lnTo>
                <a:lnTo>
                  <a:pt x="60998" y="190411"/>
                </a:lnTo>
                <a:lnTo>
                  <a:pt x="58407" y="188810"/>
                </a:lnTo>
                <a:close/>
              </a:path>
              <a:path w="240664" h="374015">
                <a:moveTo>
                  <a:pt x="90881" y="189052"/>
                </a:moveTo>
                <a:lnTo>
                  <a:pt x="88264" y="189318"/>
                </a:lnTo>
                <a:lnTo>
                  <a:pt x="85623" y="189623"/>
                </a:lnTo>
                <a:lnTo>
                  <a:pt x="83731" y="192011"/>
                </a:lnTo>
                <a:lnTo>
                  <a:pt x="94932" y="288442"/>
                </a:lnTo>
                <a:lnTo>
                  <a:pt x="104597" y="288442"/>
                </a:lnTo>
                <a:lnTo>
                  <a:pt x="93281" y="190906"/>
                </a:lnTo>
                <a:lnTo>
                  <a:pt x="90881" y="189052"/>
                </a:lnTo>
                <a:close/>
              </a:path>
              <a:path w="240664" h="374015">
                <a:moveTo>
                  <a:pt x="122948" y="189293"/>
                </a:moveTo>
                <a:lnTo>
                  <a:pt x="117640" y="189293"/>
                </a:lnTo>
                <a:lnTo>
                  <a:pt x="115493" y="191439"/>
                </a:lnTo>
                <a:lnTo>
                  <a:pt x="115493" y="288442"/>
                </a:lnTo>
                <a:lnTo>
                  <a:pt x="125094" y="288442"/>
                </a:lnTo>
                <a:lnTo>
                  <a:pt x="125094" y="191439"/>
                </a:lnTo>
                <a:lnTo>
                  <a:pt x="122948" y="189293"/>
                </a:lnTo>
                <a:close/>
              </a:path>
              <a:path w="240664" h="374015">
                <a:moveTo>
                  <a:pt x="149682" y="189064"/>
                </a:moveTo>
                <a:lnTo>
                  <a:pt x="147319" y="190906"/>
                </a:lnTo>
                <a:lnTo>
                  <a:pt x="135991" y="288442"/>
                </a:lnTo>
                <a:lnTo>
                  <a:pt x="145656" y="288442"/>
                </a:lnTo>
                <a:lnTo>
                  <a:pt x="156857" y="192011"/>
                </a:lnTo>
                <a:lnTo>
                  <a:pt x="154978" y="189623"/>
                </a:lnTo>
                <a:lnTo>
                  <a:pt x="152336" y="189318"/>
                </a:lnTo>
                <a:lnTo>
                  <a:pt x="149682" y="189064"/>
                </a:lnTo>
                <a:close/>
              </a:path>
              <a:path w="240664" h="374015">
                <a:moveTo>
                  <a:pt x="182181" y="188823"/>
                </a:moveTo>
                <a:lnTo>
                  <a:pt x="179590" y="190411"/>
                </a:lnTo>
                <a:lnTo>
                  <a:pt x="156438" y="288442"/>
                </a:lnTo>
                <a:lnTo>
                  <a:pt x="166306" y="288442"/>
                </a:lnTo>
                <a:lnTo>
                  <a:pt x="188328" y="195198"/>
                </a:lnTo>
                <a:lnTo>
                  <a:pt x="188950" y="192620"/>
                </a:lnTo>
                <a:lnTo>
                  <a:pt x="187350" y="190030"/>
                </a:lnTo>
                <a:lnTo>
                  <a:pt x="182181" y="188823"/>
                </a:lnTo>
                <a:close/>
              </a:path>
              <a:path w="240664" h="374015">
                <a:moveTo>
                  <a:pt x="167273" y="9601"/>
                </a:moveTo>
                <a:lnTo>
                  <a:pt x="120294" y="9601"/>
                </a:lnTo>
                <a:lnTo>
                  <a:pt x="163339" y="18313"/>
                </a:lnTo>
                <a:lnTo>
                  <a:pt x="198529" y="42059"/>
                </a:lnTo>
                <a:lnTo>
                  <a:pt x="222275" y="77248"/>
                </a:lnTo>
                <a:lnTo>
                  <a:pt x="230987" y="120294"/>
                </a:lnTo>
                <a:lnTo>
                  <a:pt x="230539" y="130175"/>
                </a:lnTo>
                <a:lnTo>
                  <a:pt x="229211" y="139895"/>
                </a:lnTo>
                <a:lnTo>
                  <a:pt x="227028" y="149431"/>
                </a:lnTo>
                <a:lnTo>
                  <a:pt x="224015" y="158762"/>
                </a:lnTo>
                <a:lnTo>
                  <a:pt x="91922" y="158762"/>
                </a:lnTo>
                <a:lnTo>
                  <a:pt x="89776" y="160908"/>
                </a:lnTo>
                <a:lnTo>
                  <a:pt x="89776" y="166217"/>
                </a:lnTo>
                <a:lnTo>
                  <a:pt x="91922" y="168363"/>
                </a:lnTo>
                <a:lnTo>
                  <a:pt x="220548" y="168363"/>
                </a:lnTo>
                <a:lnTo>
                  <a:pt x="176847" y="288442"/>
                </a:lnTo>
                <a:lnTo>
                  <a:pt x="187065" y="288442"/>
                </a:lnTo>
                <a:lnTo>
                  <a:pt x="231936" y="165176"/>
                </a:lnTo>
                <a:lnTo>
                  <a:pt x="235704" y="154314"/>
                </a:lnTo>
                <a:lnTo>
                  <a:pt x="238417" y="143190"/>
                </a:lnTo>
                <a:lnTo>
                  <a:pt x="240051" y="131848"/>
                </a:lnTo>
                <a:lnTo>
                  <a:pt x="240601" y="120294"/>
                </a:lnTo>
                <a:lnTo>
                  <a:pt x="231131" y="73514"/>
                </a:lnTo>
                <a:lnTo>
                  <a:pt x="205322" y="35272"/>
                </a:lnTo>
                <a:lnTo>
                  <a:pt x="167273" y="9601"/>
                </a:lnTo>
                <a:close/>
              </a:path>
            </a:pathLst>
          </a:custGeom>
          <a:solidFill>
            <a:srgbClr val="FFFFFF"/>
          </a:solidFill>
        </p:spPr>
        <p:txBody>
          <a:bodyPr wrap="square" lIns="0" tIns="0" rIns="0" bIns="0" rtlCol="0"/>
          <a:lstStyle/>
          <a:p>
            <a:endParaRPr sz="1227"/>
          </a:p>
        </p:txBody>
      </p:sp>
      <p:sp>
        <p:nvSpPr>
          <p:cNvPr id="23" name="object 23"/>
          <p:cNvSpPr txBox="1"/>
          <p:nvPr/>
        </p:nvSpPr>
        <p:spPr>
          <a:xfrm>
            <a:off x="6807405" y="6101829"/>
            <a:ext cx="1575089" cy="145063"/>
          </a:xfrm>
          <a:prstGeom prst="rect">
            <a:avLst/>
          </a:prstGeom>
        </p:spPr>
        <p:txBody>
          <a:bodyPr vert="horz" wrap="square" lIns="0" tIns="8659" rIns="0" bIns="0" rtlCol="0">
            <a:spAutoFit/>
          </a:bodyPr>
          <a:lstStyle/>
          <a:p>
            <a:pPr marL="516501">
              <a:spcBef>
                <a:spcPts val="68"/>
              </a:spcBef>
            </a:pPr>
            <a:r>
              <a:rPr sz="886" b="1" spc="-24" dirty="0">
                <a:solidFill>
                  <a:srgbClr val="FFFFFF"/>
                </a:solidFill>
                <a:latin typeface="Arial"/>
                <a:cs typeface="Arial"/>
              </a:rPr>
              <a:t>Instructor </a:t>
            </a:r>
            <a:r>
              <a:rPr sz="886" b="1" spc="-10" dirty="0">
                <a:solidFill>
                  <a:srgbClr val="FFFFFF"/>
                </a:solidFill>
                <a:latin typeface="Arial"/>
                <a:cs typeface="Arial"/>
              </a:rPr>
              <a:t>Note</a:t>
            </a:r>
            <a:r>
              <a:rPr sz="886" b="1" spc="-136" dirty="0">
                <a:solidFill>
                  <a:srgbClr val="FFFFFF"/>
                </a:solidFill>
                <a:latin typeface="Arial"/>
                <a:cs typeface="Arial"/>
              </a:rPr>
              <a:t> </a:t>
            </a:r>
            <a:r>
              <a:rPr sz="886" b="1" spc="-92" dirty="0">
                <a:solidFill>
                  <a:srgbClr val="FFFFFF"/>
                </a:solidFill>
                <a:latin typeface="Arial"/>
                <a:cs typeface="Arial"/>
              </a:rPr>
              <a:t>5</a:t>
            </a:r>
            <a:endParaRPr sz="886" dirty="0">
              <a:latin typeface="Arial"/>
              <a:cs typeface="Arial"/>
            </a:endParaRPr>
          </a:p>
        </p:txBody>
      </p:sp>
      <p:sp>
        <p:nvSpPr>
          <p:cNvPr id="2" name="Title 1"/>
          <p:cNvSpPr>
            <a:spLocks noGrp="1"/>
          </p:cNvSpPr>
          <p:nvPr>
            <p:ph type="title"/>
          </p:nvPr>
        </p:nvSpPr>
        <p:spPr/>
        <p:txBody>
          <a:bodyPr/>
          <a:lstStyle/>
          <a:p>
            <a:r>
              <a:rPr lang="en-US" dirty="0" smtClean="0"/>
              <a:t>Warm-up Statements</a:t>
            </a:r>
            <a:endParaRPr lang="en-US" dirty="0"/>
          </a:p>
        </p:txBody>
      </p:sp>
      <p:sp>
        <p:nvSpPr>
          <p:cNvPr id="3" name="Content Placeholder 2"/>
          <p:cNvSpPr>
            <a:spLocks noGrp="1"/>
          </p:cNvSpPr>
          <p:nvPr>
            <p:ph idx="1"/>
          </p:nvPr>
        </p:nvSpPr>
        <p:spPr/>
        <p:txBody>
          <a:bodyPr>
            <a:normAutofit/>
          </a:bodyPr>
          <a:lstStyle/>
          <a:p>
            <a:pPr marL="0" indent="0">
              <a:spcBef>
                <a:spcPts val="3"/>
              </a:spcBef>
              <a:buNone/>
            </a:pPr>
            <a:endParaRPr lang="en-US" sz="2000" dirty="0">
              <a:cs typeface="Times New Roman"/>
            </a:endParaRPr>
          </a:p>
          <a:p>
            <a:pPr marL="164518" indent="-155859">
              <a:buChar char="•"/>
              <a:tabLst>
                <a:tab pos="164085" algn="l"/>
                <a:tab pos="164518" algn="l"/>
              </a:tabLst>
            </a:pPr>
            <a:r>
              <a:rPr lang="en-US" sz="2000" spc="-31" dirty="0">
                <a:solidFill>
                  <a:srgbClr val="231F20"/>
                </a:solidFill>
                <a:cs typeface="Arial"/>
              </a:rPr>
              <a:t>Chocolate </a:t>
            </a:r>
            <a:r>
              <a:rPr lang="en-US" sz="2000" spc="-27" dirty="0">
                <a:solidFill>
                  <a:srgbClr val="231F20"/>
                </a:solidFill>
                <a:cs typeface="Arial"/>
              </a:rPr>
              <a:t>is </a:t>
            </a:r>
            <a:r>
              <a:rPr lang="en-US" sz="2000" spc="-7" dirty="0">
                <a:solidFill>
                  <a:srgbClr val="231F20"/>
                </a:solidFill>
                <a:cs typeface="Arial"/>
              </a:rPr>
              <a:t>the </a:t>
            </a:r>
            <a:r>
              <a:rPr lang="en-US" sz="2000" spc="-24" dirty="0">
                <a:solidFill>
                  <a:srgbClr val="231F20"/>
                </a:solidFill>
                <a:cs typeface="Arial"/>
              </a:rPr>
              <a:t>single best </a:t>
            </a:r>
            <a:r>
              <a:rPr lang="en-US" sz="2000" spc="-27" dirty="0">
                <a:solidFill>
                  <a:srgbClr val="231F20"/>
                </a:solidFill>
                <a:cs typeface="Arial"/>
              </a:rPr>
              <a:t>ice </a:t>
            </a:r>
            <a:r>
              <a:rPr lang="en-US" sz="2000" spc="-37" dirty="0">
                <a:solidFill>
                  <a:srgbClr val="231F20"/>
                </a:solidFill>
                <a:cs typeface="Arial"/>
              </a:rPr>
              <a:t>cream</a:t>
            </a:r>
            <a:r>
              <a:rPr lang="en-US" sz="2000" spc="-150" dirty="0">
                <a:solidFill>
                  <a:srgbClr val="231F20"/>
                </a:solidFill>
                <a:cs typeface="Arial"/>
              </a:rPr>
              <a:t> </a:t>
            </a:r>
            <a:r>
              <a:rPr lang="en-US" sz="2000" spc="-17" dirty="0">
                <a:solidFill>
                  <a:srgbClr val="231F20"/>
                </a:solidFill>
                <a:cs typeface="Arial"/>
              </a:rPr>
              <a:t>flavor</a:t>
            </a:r>
            <a:endParaRPr lang="en-US" sz="2000" dirty="0">
              <a:cs typeface="Arial"/>
            </a:endParaRPr>
          </a:p>
          <a:p>
            <a:pPr>
              <a:spcBef>
                <a:spcPts val="3"/>
              </a:spcBef>
              <a:buClr>
                <a:srgbClr val="231F20"/>
              </a:buClr>
              <a:buFont typeface="Arial"/>
              <a:buChar char="•"/>
            </a:pPr>
            <a:endParaRPr lang="en-US" sz="2000" dirty="0">
              <a:cs typeface="Times New Roman"/>
            </a:endParaRPr>
          </a:p>
          <a:p>
            <a:pPr marL="164518" indent="-155859">
              <a:buChar char="•"/>
              <a:tabLst>
                <a:tab pos="164085" algn="l"/>
                <a:tab pos="164518" algn="l"/>
              </a:tabLst>
            </a:pPr>
            <a:r>
              <a:rPr lang="en-US" sz="2000" spc="-44" dirty="0">
                <a:solidFill>
                  <a:srgbClr val="231F20"/>
                </a:solidFill>
                <a:cs typeface="Arial"/>
              </a:rPr>
              <a:t>Rainy </a:t>
            </a:r>
            <a:r>
              <a:rPr lang="en-US" sz="2000" spc="-51" dirty="0">
                <a:solidFill>
                  <a:srgbClr val="231F20"/>
                </a:solidFill>
                <a:cs typeface="Arial"/>
              </a:rPr>
              <a:t>days </a:t>
            </a:r>
            <a:r>
              <a:rPr lang="en-US" sz="2000" spc="-37" dirty="0">
                <a:solidFill>
                  <a:srgbClr val="231F20"/>
                </a:solidFill>
                <a:cs typeface="Arial"/>
              </a:rPr>
              <a:t>are </a:t>
            </a:r>
            <a:r>
              <a:rPr lang="en-US" sz="2000" spc="-41" dirty="0">
                <a:solidFill>
                  <a:srgbClr val="231F20"/>
                </a:solidFill>
                <a:cs typeface="Arial"/>
              </a:rPr>
              <a:t>way </a:t>
            </a:r>
            <a:r>
              <a:rPr lang="en-US" sz="2000" spc="-27" dirty="0">
                <a:solidFill>
                  <a:srgbClr val="231F20"/>
                </a:solidFill>
                <a:cs typeface="Arial"/>
              </a:rPr>
              <a:t>more </a:t>
            </a:r>
            <a:r>
              <a:rPr lang="en-US" sz="2000" spc="-10" dirty="0">
                <a:solidFill>
                  <a:srgbClr val="231F20"/>
                </a:solidFill>
                <a:cs typeface="Arial"/>
              </a:rPr>
              <a:t>fun </a:t>
            </a:r>
            <a:r>
              <a:rPr lang="en-US" sz="2000" spc="-14" dirty="0">
                <a:solidFill>
                  <a:srgbClr val="231F20"/>
                </a:solidFill>
                <a:cs typeface="Arial"/>
              </a:rPr>
              <a:t>than </a:t>
            </a:r>
            <a:r>
              <a:rPr lang="en-US" sz="2000" spc="-34" dirty="0">
                <a:solidFill>
                  <a:srgbClr val="231F20"/>
                </a:solidFill>
                <a:cs typeface="Arial"/>
              </a:rPr>
              <a:t>sunny</a:t>
            </a:r>
            <a:r>
              <a:rPr lang="en-US" sz="2000" spc="-106" dirty="0">
                <a:solidFill>
                  <a:srgbClr val="231F20"/>
                </a:solidFill>
                <a:cs typeface="Arial"/>
              </a:rPr>
              <a:t> </a:t>
            </a:r>
            <a:r>
              <a:rPr lang="en-US" sz="2000" spc="-51" dirty="0">
                <a:solidFill>
                  <a:srgbClr val="231F20"/>
                </a:solidFill>
                <a:cs typeface="Arial"/>
              </a:rPr>
              <a:t>days</a:t>
            </a:r>
            <a:endParaRPr lang="en-US" sz="2000" dirty="0">
              <a:cs typeface="Arial"/>
            </a:endParaRPr>
          </a:p>
          <a:p>
            <a:pPr>
              <a:spcBef>
                <a:spcPts val="3"/>
              </a:spcBef>
              <a:buClr>
                <a:srgbClr val="231F20"/>
              </a:buClr>
              <a:buFont typeface="Arial"/>
              <a:buChar char="•"/>
            </a:pPr>
            <a:endParaRPr lang="en-US" sz="2000" dirty="0">
              <a:cs typeface="Times New Roman"/>
            </a:endParaRPr>
          </a:p>
          <a:p>
            <a:pPr marL="164518" indent="-155859">
              <a:spcBef>
                <a:spcPts val="3"/>
              </a:spcBef>
              <a:buChar char="•"/>
              <a:tabLst>
                <a:tab pos="164085" algn="l"/>
                <a:tab pos="164518" algn="l"/>
              </a:tabLst>
            </a:pPr>
            <a:r>
              <a:rPr lang="en-US" sz="2000" spc="-34" dirty="0">
                <a:solidFill>
                  <a:srgbClr val="231F20"/>
                </a:solidFill>
                <a:cs typeface="Arial"/>
              </a:rPr>
              <a:t>Being</a:t>
            </a:r>
            <a:r>
              <a:rPr lang="en-US" sz="2000" spc="-41" dirty="0">
                <a:solidFill>
                  <a:srgbClr val="231F20"/>
                </a:solidFill>
                <a:cs typeface="Arial"/>
              </a:rPr>
              <a:t> </a:t>
            </a:r>
            <a:r>
              <a:rPr lang="en-US" sz="2000" spc="-34" dirty="0">
                <a:solidFill>
                  <a:srgbClr val="231F20"/>
                </a:solidFill>
                <a:cs typeface="Arial"/>
              </a:rPr>
              <a:t>happy</a:t>
            </a:r>
            <a:r>
              <a:rPr lang="en-US" sz="2000" spc="-41" dirty="0">
                <a:solidFill>
                  <a:srgbClr val="231F20"/>
                </a:solidFill>
                <a:cs typeface="Arial"/>
              </a:rPr>
              <a:t> </a:t>
            </a:r>
            <a:r>
              <a:rPr lang="en-US" sz="2000" spc="-27" dirty="0">
                <a:solidFill>
                  <a:srgbClr val="231F20"/>
                </a:solidFill>
                <a:cs typeface="Arial"/>
              </a:rPr>
              <a:t>is</a:t>
            </a:r>
            <a:r>
              <a:rPr lang="en-US" sz="2000" spc="-41" dirty="0">
                <a:solidFill>
                  <a:srgbClr val="231F20"/>
                </a:solidFill>
                <a:cs typeface="Arial"/>
              </a:rPr>
              <a:t> </a:t>
            </a:r>
            <a:r>
              <a:rPr lang="en-US" sz="2000" spc="-7" dirty="0">
                <a:solidFill>
                  <a:srgbClr val="231F20"/>
                </a:solidFill>
                <a:cs typeface="Arial"/>
              </a:rPr>
              <a:t>the</a:t>
            </a:r>
            <a:r>
              <a:rPr lang="en-US" sz="2000" spc="-41" dirty="0">
                <a:solidFill>
                  <a:srgbClr val="231F20"/>
                </a:solidFill>
                <a:cs typeface="Arial"/>
              </a:rPr>
              <a:t> </a:t>
            </a:r>
            <a:r>
              <a:rPr lang="en-US" sz="2000" spc="-7" dirty="0">
                <a:solidFill>
                  <a:srgbClr val="231F20"/>
                </a:solidFill>
                <a:cs typeface="Arial"/>
              </a:rPr>
              <a:t>ultimate</a:t>
            </a:r>
            <a:r>
              <a:rPr lang="en-US" sz="2000" spc="-41" dirty="0">
                <a:solidFill>
                  <a:srgbClr val="231F20"/>
                </a:solidFill>
                <a:cs typeface="Arial"/>
              </a:rPr>
              <a:t> </a:t>
            </a:r>
            <a:r>
              <a:rPr lang="en-US" sz="2000" spc="-17" dirty="0">
                <a:solidFill>
                  <a:srgbClr val="231F20"/>
                </a:solidFill>
                <a:cs typeface="Arial"/>
              </a:rPr>
              <a:t>most</a:t>
            </a:r>
            <a:r>
              <a:rPr lang="en-US" sz="2000" spc="-41" dirty="0">
                <a:solidFill>
                  <a:srgbClr val="231F20"/>
                </a:solidFill>
                <a:cs typeface="Arial"/>
              </a:rPr>
              <a:t> </a:t>
            </a:r>
            <a:r>
              <a:rPr lang="en-US" sz="2000" spc="-31" dirty="0">
                <a:solidFill>
                  <a:srgbClr val="231F20"/>
                </a:solidFill>
                <a:cs typeface="Arial"/>
              </a:rPr>
              <a:t>valuable</a:t>
            </a:r>
            <a:r>
              <a:rPr lang="en-US" sz="2000" spc="-41" dirty="0">
                <a:solidFill>
                  <a:srgbClr val="231F20"/>
                </a:solidFill>
                <a:cs typeface="Arial"/>
              </a:rPr>
              <a:t> </a:t>
            </a:r>
            <a:r>
              <a:rPr lang="en-US" sz="2000" spc="-31" dirty="0">
                <a:solidFill>
                  <a:srgbClr val="231F20"/>
                </a:solidFill>
                <a:cs typeface="Arial"/>
              </a:rPr>
              <a:t>goal</a:t>
            </a:r>
            <a:r>
              <a:rPr lang="en-US" sz="2000" spc="-41" dirty="0">
                <a:solidFill>
                  <a:srgbClr val="231F20"/>
                </a:solidFill>
                <a:cs typeface="Arial"/>
              </a:rPr>
              <a:t> </a:t>
            </a:r>
            <a:r>
              <a:rPr lang="en-US" sz="2000" dirty="0">
                <a:solidFill>
                  <a:srgbClr val="231F20"/>
                </a:solidFill>
                <a:cs typeface="Arial"/>
              </a:rPr>
              <a:t>in</a:t>
            </a:r>
            <a:r>
              <a:rPr lang="en-US" sz="2000" spc="-41" dirty="0">
                <a:solidFill>
                  <a:srgbClr val="231F20"/>
                </a:solidFill>
                <a:cs typeface="Arial"/>
              </a:rPr>
              <a:t> </a:t>
            </a:r>
            <a:r>
              <a:rPr lang="en-US" sz="2000" spc="-3" dirty="0">
                <a:solidFill>
                  <a:srgbClr val="231F20"/>
                </a:solidFill>
                <a:cs typeface="Arial"/>
              </a:rPr>
              <a:t>life</a:t>
            </a:r>
            <a:endParaRPr lang="en-US" sz="2000" dirty="0">
              <a:cs typeface="Arial"/>
            </a:endParaRPr>
          </a:p>
          <a:p>
            <a:pPr>
              <a:spcBef>
                <a:spcPts val="3"/>
              </a:spcBef>
              <a:buClr>
                <a:srgbClr val="231F20"/>
              </a:buClr>
              <a:buFont typeface="Arial"/>
              <a:buChar char="•"/>
            </a:pPr>
            <a:endParaRPr lang="en-US" sz="2000" dirty="0">
              <a:cs typeface="Times New Roman"/>
            </a:endParaRPr>
          </a:p>
          <a:p>
            <a:pPr marL="164518" indent="-155859">
              <a:buChar char="•"/>
              <a:tabLst>
                <a:tab pos="164085" algn="l"/>
                <a:tab pos="164518" algn="l"/>
              </a:tabLst>
            </a:pPr>
            <a:r>
              <a:rPr lang="en-US" sz="2000" spc="-37" dirty="0">
                <a:solidFill>
                  <a:srgbClr val="231F20"/>
                </a:solidFill>
                <a:cs typeface="Arial"/>
              </a:rPr>
              <a:t>Humans are </a:t>
            </a:r>
            <a:r>
              <a:rPr lang="en-US" sz="2000" spc="-3" dirty="0">
                <a:solidFill>
                  <a:srgbClr val="231F20"/>
                </a:solidFill>
                <a:cs typeface="Arial"/>
              </a:rPr>
              <a:t>part </a:t>
            </a:r>
            <a:r>
              <a:rPr lang="en-US" sz="2000" dirty="0">
                <a:solidFill>
                  <a:srgbClr val="231F20"/>
                </a:solidFill>
                <a:cs typeface="Arial"/>
              </a:rPr>
              <a:t>of </a:t>
            </a:r>
            <a:r>
              <a:rPr lang="en-US" sz="2000" spc="-7" dirty="0">
                <a:solidFill>
                  <a:srgbClr val="231F20"/>
                </a:solidFill>
                <a:cs typeface="Arial"/>
              </a:rPr>
              <a:t>the</a:t>
            </a:r>
            <a:r>
              <a:rPr lang="en-US" sz="2000" spc="-147" dirty="0">
                <a:solidFill>
                  <a:srgbClr val="231F20"/>
                </a:solidFill>
                <a:cs typeface="Arial"/>
              </a:rPr>
              <a:t> </a:t>
            </a:r>
            <a:r>
              <a:rPr lang="en-US" sz="2000" spc="-24" dirty="0">
                <a:solidFill>
                  <a:srgbClr val="231F20"/>
                </a:solidFill>
                <a:cs typeface="Arial"/>
              </a:rPr>
              <a:t>animal kingdom</a:t>
            </a:r>
            <a:endParaRPr lang="en-US" sz="2000" dirty="0">
              <a:cs typeface="Arial"/>
            </a:endParaRPr>
          </a:p>
          <a:p>
            <a:pPr marL="0" indent="0">
              <a:buNone/>
            </a:pPr>
            <a:endParaRPr lang="en-US" sz="2000" dirty="0"/>
          </a:p>
        </p:txBody>
      </p:sp>
      <p:pic>
        <p:nvPicPr>
          <p:cNvPr id="9" name="Picture Placeholder 8"/>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t="157" b="157"/>
          <a:stretch>
            <a:fillRect/>
          </a:stretch>
        </p:blipFill>
        <p:spPr/>
      </p:pic>
    </p:spTree>
    <p:custDataLst>
      <p:tags r:id="rId1"/>
    </p:custDataLst>
    <p:extLst>
      <p:ext uri="{BB962C8B-B14F-4D97-AF65-F5344CB8AC3E}">
        <p14:creationId xmlns:p14="http://schemas.microsoft.com/office/powerpoint/2010/main" val="23712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4128089" y="706119"/>
            <a:ext cx="106900" cy="17251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27"/>
          </a:p>
        </p:txBody>
      </p:sp>
      <p:sp>
        <p:nvSpPr>
          <p:cNvPr id="7" name="object 7"/>
          <p:cNvSpPr/>
          <p:nvPr/>
        </p:nvSpPr>
        <p:spPr>
          <a:xfrm>
            <a:off x="4176038" y="868422"/>
            <a:ext cx="226868" cy="137247"/>
          </a:xfrm>
          <a:custGeom>
            <a:avLst/>
            <a:gdLst/>
            <a:ahLst/>
            <a:cxnLst/>
            <a:rect l="l" t="t" r="r" b="b"/>
            <a:pathLst>
              <a:path w="332740" h="201294">
                <a:moveTo>
                  <a:pt x="87210" y="0"/>
                </a:moveTo>
                <a:lnTo>
                  <a:pt x="84327" y="0"/>
                </a:lnTo>
                <a:lnTo>
                  <a:pt x="39042" y="15526"/>
                </a:lnTo>
                <a:lnTo>
                  <a:pt x="13622" y="52758"/>
                </a:lnTo>
                <a:lnTo>
                  <a:pt x="2473" y="97672"/>
                </a:lnTo>
                <a:lnTo>
                  <a:pt x="0" y="136245"/>
                </a:lnTo>
                <a:lnTo>
                  <a:pt x="4693" y="162832"/>
                </a:lnTo>
                <a:lnTo>
                  <a:pt x="18037" y="183148"/>
                </a:lnTo>
                <a:lnTo>
                  <a:pt x="38929" y="196122"/>
                </a:lnTo>
                <a:lnTo>
                  <a:pt x="66268" y="200685"/>
                </a:lnTo>
                <a:lnTo>
                  <a:pt x="266128" y="200685"/>
                </a:lnTo>
                <a:lnTo>
                  <a:pt x="293467" y="196122"/>
                </a:lnTo>
                <a:lnTo>
                  <a:pt x="302910" y="190258"/>
                </a:lnTo>
                <a:lnTo>
                  <a:pt x="66268" y="190258"/>
                </a:lnTo>
                <a:lnTo>
                  <a:pt x="43007" y="186503"/>
                </a:lnTo>
                <a:lnTo>
                  <a:pt x="25426" y="175744"/>
                </a:lnTo>
                <a:lnTo>
                  <a:pt x="14306" y="158738"/>
                </a:lnTo>
                <a:lnTo>
                  <a:pt x="10426" y="136245"/>
                </a:lnTo>
                <a:lnTo>
                  <a:pt x="12931" y="96762"/>
                </a:lnTo>
                <a:lnTo>
                  <a:pt x="23264" y="55714"/>
                </a:lnTo>
                <a:lnTo>
                  <a:pt x="45654" y="23477"/>
                </a:lnTo>
                <a:lnTo>
                  <a:pt x="84327" y="10426"/>
                </a:lnTo>
                <a:lnTo>
                  <a:pt x="87210" y="10426"/>
                </a:lnTo>
                <a:lnTo>
                  <a:pt x="89547" y="8089"/>
                </a:lnTo>
                <a:lnTo>
                  <a:pt x="89547" y="2336"/>
                </a:lnTo>
                <a:lnTo>
                  <a:pt x="87210" y="0"/>
                </a:lnTo>
                <a:close/>
              </a:path>
              <a:path w="332740" h="201294">
                <a:moveTo>
                  <a:pt x="248056" y="0"/>
                </a:moveTo>
                <a:lnTo>
                  <a:pt x="245186" y="0"/>
                </a:lnTo>
                <a:lnTo>
                  <a:pt x="242849" y="2336"/>
                </a:lnTo>
                <a:lnTo>
                  <a:pt x="242849" y="8089"/>
                </a:lnTo>
                <a:lnTo>
                  <a:pt x="245186" y="10426"/>
                </a:lnTo>
                <a:lnTo>
                  <a:pt x="248056" y="10426"/>
                </a:lnTo>
                <a:lnTo>
                  <a:pt x="286737" y="23477"/>
                </a:lnTo>
                <a:lnTo>
                  <a:pt x="309130" y="55714"/>
                </a:lnTo>
                <a:lnTo>
                  <a:pt x="319465" y="96762"/>
                </a:lnTo>
                <a:lnTo>
                  <a:pt x="321970" y="136245"/>
                </a:lnTo>
                <a:lnTo>
                  <a:pt x="318090" y="158738"/>
                </a:lnTo>
                <a:lnTo>
                  <a:pt x="306970" y="175744"/>
                </a:lnTo>
                <a:lnTo>
                  <a:pt x="289389" y="186503"/>
                </a:lnTo>
                <a:lnTo>
                  <a:pt x="266128" y="190258"/>
                </a:lnTo>
                <a:lnTo>
                  <a:pt x="302910" y="190258"/>
                </a:lnTo>
                <a:lnTo>
                  <a:pt x="314359" y="183148"/>
                </a:lnTo>
                <a:lnTo>
                  <a:pt x="327704" y="162832"/>
                </a:lnTo>
                <a:lnTo>
                  <a:pt x="332397" y="136245"/>
                </a:lnTo>
                <a:lnTo>
                  <a:pt x="329923" y="97672"/>
                </a:lnTo>
                <a:lnTo>
                  <a:pt x="318773" y="52758"/>
                </a:lnTo>
                <a:lnTo>
                  <a:pt x="293349" y="15526"/>
                </a:lnTo>
                <a:lnTo>
                  <a:pt x="248056" y="0"/>
                </a:lnTo>
                <a:close/>
              </a:path>
            </a:pathLst>
          </a:custGeom>
          <a:solidFill>
            <a:srgbClr val="FFFFFF"/>
          </a:solidFill>
        </p:spPr>
        <p:txBody>
          <a:bodyPr wrap="square" lIns="0" tIns="0" rIns="0" bIns="0" rtlCol="0"/>
          <a:lstStyle/>
          <a:p>
            <a:endParaRPr sz="1227"/>
          </a:p>
        </p:txBody>
      </p:sp>
      <p:sp>
        <p:nvSpPr>
          <p:cNvPr id="8" name="object 8"/>
          <p:cNvSpPr/>
          <p:nvPr/>
        </p:nvSpPr>
        <p:spPr>
          <a:xfrm>
            <a:off x="4225928" y="706119"/>
            <a:ext cx="223546" cy="17251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27"/>
          </a:p>
        </p:txBody>
      </p:sp>
      <p:sp>
        <p:nvSpPr>
          <p:cNvPr id="10" name="object 10"/>
          <p:cNvSpPr/>
          <p:nvPr/>
        </p:nvSpPr>
        <p:spPr>
          <a:xfrm>
            <a:off x="7015809" y="6088045"/>
            <a:ext cx="67541" cy="55418"/>
          </a:xfrm>
          <a:custGeom>
            <a:avLst/>
            <a:gdLst/>
            <a:ahLst/>
            <a:cxnLst/>
            <a:rect l="l" t="t" r="r" b="b"/>
            <a:pathLst>
              <a:path w="99060" h="81279">
                <a:moveTo>
                  <a:pt x="96329" y="0"/>
                </a:moveTo>
                <a:lnTo>
                  <a:pt x="34329" y="21813"/>
                </a:lnTo>
                <a:lnTo>
                  <a:pt x="622" y="75260"/>
                </a:lnTo>
                <a:lnTo>
                  <a:pt x="0" y="77838"/>
                </a:lnTo>
                <a:lnTo>
                  <a:pt x="1600" y="80429"/>
                </a:lnTo>
                <a:lnTo>
                  <a:pt x="4559" y="81127"/>
                </a:lnTo>
                <a:lnTo>
                  <a:pt x="4927" y="81178"/>
                </a:lnTo>
                <a:lnTo>
                  <a:pt x="7467" y="81178"/>
                </a:lnTo>
                <a:lnTo>
                  <a:pt x="9436" y="79692"/>
                </a:lnTo>
                <a:lnTo>
                  <a:pt x="9956" y="77482"/>
                </a:lnTo>
                <a:lnTo>
                  <a:pt x="21351" y="50553"/>
                </a:lnTo>
                <a:lnTo>
                  <a:pt x="40366" y="29279"/>
                </a:lnTo>
                <a:lnTo>
                  <a:pt x="65163" y="15149"/>
                </a:lnTo>
                <a:lnTo>
                  <a:pt x="93903" y="9651"/>
                </a:lnTo>
                <a:lnTo>
                  <a:pt x="96558" y="9575"/>
                </a:lnTo>
                <a:lnTo>
                  <a:pt x="98653" y="7378"/>
                </a:lnTo>
                <a:lnTo>
                  <a:pt x="98539" y="2070"/>
                </a:lnTo>
                <a:lnTo>
                  <a:pt x="96329" y="0"/>
                </a:lnTo>
                <a:close/>
              </a:path>
            </a:pathLst>
          </a:custGeom>
          <a:solidFill>
            <a:srgbClr val="FFFFFF"/>
          </a:solidFill>
        </p:spPr>
        <p:txBody>
          <a:bodyPr wrap="square" lIns="0" tIns="0" rIns="0" bIns="0" rtlCol="0"/>
          <a:lstStyle/>
          <a:p>
            <a:endParaRPr sz="1227"/>
          </a:p>
        </p:txBody>
      </p:sp>
      <p:sp>
        <p:nvSpPr>
          <p:cNvPr id="11" name="object 11"/>
          <p:cNvSpPr/>
          <p:nvPr/>
        </p:nvSpPr>
        <p:spPr>
          <a:xfrm>
            <a:off x="7089757" y="6088878"/>
            <a:ext cx="36801" cy="21648"/>
          </a:xfrm>
          <a:custGeom>
            <a:avLst/>
            <a:gdLst/>
            <a:ahLst/>
            <a:cxnLst/>
            <a:rect l="l" t="t" r="r" b="b"/>
            <a:pathLst>
              <a:path w="53975" h="31750">
                <a:moveTo>
                  <a:pt x="3492" y="0"/>
                </a:moveTo>
                <a:lnTo>
                  <a:pt x="990" y="1752"/>
                </a:lnTo>
                <a:lnTo>
                  <a:pt x="0" y="6972"/>
                </a:lnTo>
                <a:lnTo>
                  <a:pt x="1701" y="9486"/>
                </a:lnTo>
                <a:lnTo>
                  <a:pt x="4305" y="9982"/>
                </a:lnTo>
                <a:lnTo>
                  <a:pt x="15485" y="12909"/>
                </a:lnTo>
                <a:lnTo>
                  <a:pt x="26165" y="17265"/>
                </a:lnTo>
                <a:lnTo>
                  <a:pt x="36202" y="22983"/>
                </a:lnTo>
                <a:lnTo>
                  <a:pt x="45453" y="29997"/>
                </a:lnTo>
                <a:lnTo>
                  <a:pt x="46354" y="30772"/>
                </a:lnTo>
                <a:lnTo>
                  <a:pt x="47472" y="31165"/>
                </a:lnTo>
                <a:lnTo>
                  <a:pt x="49936" y="31165"/>
                </a:lnTo>
                <a:lnTo>
                  <a:pt x="51269" y="30607"/>
                </a:lnTo>
                <a:lnTo>
                  <a:pt x="53962" y="27508"/>
                </a:lnTo>
                <a:lnTo>
                  <a:pt x="53746" y="24472"/>
                </a:lnTo>
                <a:lnTo>
                  <a:pt x="18524" y="3793"/>
                </a:lnTo>
                <a:lnTo>
                  <a:pt x="6121" y="558"/>
                </a:lnTo>
                <a:lnTo>
                  <a:pt x="3492" y="0"/>
                </a:lnTo>
                <a:close/>
              </a:path>
            </a:pathLst>
          </a:custGeom>
          <a:solidFill>
            <a:srgbClr val="FFFFFF"/>
          </a:solidFill>
        </p:spPr>
        <p:txBody>
          <a:bodyPr wrap="square" lIns="0" tIns="0" rIns="0" bIns="0" rtlCol="0"/>
          <a:lstStyle/>
          <a:p>
            <a:endParaRPr sz="1227"/>
          </a:p>
        </p:txBody>
      </p:sp>
      <p:sp>
        <p:nvSpPr>
          <p:cNvPr id="12" name="object 12"/>
          <p:cNvSpPr/>
          <p:nvPr/>
        </p:nvSpPr>
        <p:spPr>
          <a:xfrm>
            <a:off x="7048411" y="6315761"/>
            <a:ext cx="66242" cy="39831"/>
          </a:xfrm>
          <a:custGeom>
            <a:avLst/>
            <a:gdLst/>
            <a:ahLst/>
            <a:cxnLst/>
            <a:rect l="l" t="t" r="r" b="b"/>
            <a:pathLst>
              <a:path w="97154" h="58420">
                <a:moveTo>
                  <a:pt x="24142" y="40754"/>
                </a:moveTo>
                <a:lnTo>
                  <a:pt x="11696" y="40754"/>
                </a:lnTo>
                <a:lnTo>
                  <a:pt x="25438" y="57454"/>
                </a:lnTo>
                <a:lnTo>
                  <a:pt x="26796" y="58102"/>
                </a:lnTo>
                <a:lnTo>
                  <a:pt x="69964" y="58102"/>
                </a:lnTo>
                <a:lnTo>
                  <a:pt x="71323" y="57454"/>
                </a:lnTo>
                <a:lnTo>
                  <a:pt x="78700" y="48488"/>
                </a:lnTo>
                <a:lnTo>
                  <a:pt x="30505" y="48488"/>
                </a:lnTo>
                <a:lnTo>
                  <a:pt x="24142" y="40754"/>
                </a:lnTo>
                <a:close/>
              </a:path>
              <a:path w="97154" h="58420">
                <a:moveTo>
                  <a:pt x="85064" y="40754"/>
                </a:moveTo>
                <a:lnTo>
                  <a:pt x="72631" y="40754"/>
                </a:lnTo>
                <a:lnTo>
                  <a:pt x="66255" y="48488"/>
                </a:lnTo>
                <a:lnTo>
                  <a:pt x="78700" y="48488"/>
                </a:lnTo>
                <a:lnTo>
                  <a:pt x="85064" y="40754"/>
                </a:lnTo>
                <a:close/>
              </a:path>
              <a:path w="97154" h="58420">
                <a:moveTo>
                  <a:pt x="7454" y="0"/>
                </a:moveTo>
                <a:lnTo>
                  <a:pt x="2158" y="0"/>
                </a:lnTo>
                <a:lnTo>
                  <a:pt x="0" y="2159"/>
                </a:lnTo>
                <a:lnTo>
                  <a:pt x="0" y="38595"/>
                </a:lnTo>
                <a:lnTo>
                  <a:pt x="2158" y="40754"/>
                </a:lnTo>
                <a:lnTo>
                  <a:pt x="94614" y="40754"/>
                </a:lnTo>
                <a:lnTo>
                  <a:pt x="96761" y="38595"/>
                </a:lnTo>
                <a:lnTo>
                  <a:pt x="96761" y="31140"/>
                </a:lnTo>
                <a:lnTo>
                  <a:pt x="9613" y="31140"/>
                </a:lnTo>
                <a:lnTo>
                  <a:pt x="9613" y="2159"/>
                </a:lnTo>
                <a:lnTo>
                  <a:pt x="7454" y="0"/>
                </a:lnTo>
                <a:close/>
              </a:path>
              <a:path w="97154" h="58420">
                <a:moveTo>
                  <a:pt x="94614" y="10807"/>
                </a:moveTo>
                <a:lnTo>
                  <a:pt x="89306" y="10807"/>
                </a:lnTo>
                <a:lnTo>
                  <a:pt x="87160" y="12966"/>
                </a:lnTo>
                <a:lnTo>
                  <a:pt x="87160" y="31140"/>
                </a:lnTo>
                <a:lnTo>
                  <a:pt x="96761" y="31140"/>
                </a:lnTo>
                <a:lnTo>
                  <a:pt x="96761" y="12966"/>
                </a:lnTo>
                <a:lnTo>
                  <a:pt x="94614" y="10807"/>
                </a:lnTo>
                <a:close/>
              </a:path>
            </a:pathLst>
          </a:custGeom>
          <a:solidFill>
            <a:srgbClr val="FFFFFF"/>
          </a:solidFill>
        </p:spPr>
        <p:txBody>
          <a:bodyPr wrap="square" lIns="0" tIns="0" rIns="0" bIns="0" rtlCol="0"/>
          <a:lstStyle/>
          <a:p>
            <a:endParaRPr sz="1227"/>
          </a:p>
        </p:txBody>
      </p:sp>
      <p:sp>
        <p:nvSpPr>
          <p:cNvPr id="13" name="object 13"/>
          <p:cNvSpPr/>
          <p:nvPr/>
        </p:nvSpPr>
        <p:spPr>
          <a:xfrm>
            <a:off x="7077985" y="6025350"/>
            <a:ext cx="6927" cy="36801"/>
          </a:xfrm>
          <a:custGeom>
            <a:avLst/>
            <a:gdLst/>
            <a:ahLst/>
            <a:cxnLst/>
            <a:rect l="l" t="t" r="r" b="b"/>
            <a:pathLst>
              <a:path w="10160" h="53975">
                <a:moveTo>
                  <a:pt x="7454" y="0"/>
                </a:moveTo>
                <a:lnTo>
                  <a:pt x="2146" y="0"/>
                </a:lnTo>
                <a:lnTo>
                  <a:pt x="0" y="2158"/>
                </a:lnTo>
                <a:lnTo>
                  <a:pt x="0" y="51650"/>
                </a:lnTo>
                <a:lnTo>
                  <a:pt x="2146" y="53809"/>
                </a:lnTo>
                <a:lnTo>
                  <a:pt x="7454" y="53809"/>
                </a:lnTo>
                <a:lnTo>
                  <a:pt x="9601" y="51650"/>
                </a:lnTo>
                <a:lnTo>
                  <a:pt x="9601" y="2158"/>
                </a:lnTo>
                <a:lnTo>
                  <a:pt x="7454" y="0"/>
                </a:lnTo>
                <a:close/>
              </a:path>
            </a:pathLst>
          </a:custGeom>
          <a:solidFill>
            <a:srgbClr val="FFFFFF"/>
          </a:solidFill>
        </p:spPr>
        <p:txBody>
          <a:bodyPr wrap="square" lIns="0" tIns="0" rIns="0" bIns="0" rtlCol="0"/>
          <a:lstStyle/>
          <a:p>
            <a:endParaRPr sz="1227"/>
          </a:p>
        </p:txBody>
      </p:sp>
      <p:sp>
        <p:nvSpPr>
          <p:cNvPr id="14" name="object 14"/>
          <p:cNvSpPr/>
          <p:nvPr/>
        </p:nvSpPr>
        <p:spPr>
          <a:xfrm>
            <a:off x="7034740" y="6032498"/>
            <a:ext cx="17750" cy="35502"/>
          </a:xfrm>
          <a:custGeom>
            <a:avLst/>
            <a:gdLst/>
            <a:ahLst/>
            <a:cxnLst/>
            <a:rect l="l" t="t" r="r" b="b"/>
            <a:pathLst>
              <a:path w="26035" h="52070">
                <a:moveTo>
                  <a:pt x="6261" y="0"/>
                </a:moveTo>
                <a:lnTo>
                  <a:pt x="1282" y="1790"/>
                </a:lnTo>
                <a:lnTo>
                  <a:pt x="0" y="4533"/>
                </a:lnTo>
                <a:lnTo>
                  <a:pt x="16725" y="50495"/>
                </a:lnTo>
                <a:lnTo>
                  <a:pt x="18567" y="51688"/>
                </a:lnTo>
                <a:lnTo>
                  <a:pt x="21069" y="51688"/>
                </a:lnTo>
                <a:lnTo>
                  <a:pt x="21628" y="51612"/>
                </a:lnTo>
                <a:lnTo>
                  <a:pt x="24669" y="50495"/>
                </a:lnTo>
                <a:lnTo>
                  <a:pt x="25946" y="47751"/>
                </a:lnTo>
                <a:lnTo>
                  <a:pt x="9029" y="1257"/>
                </a:lnTo>
                <a:lnTo>
                  <a:pt x="6261" y="0"/>
                </a:lnTo>
                <a:close/>
              </a:path>
            </a:pathLst>
          </a:custGeom>
          <a:solidFill>
            <a:srgbClr val="FFFFFF"/>
          </a:solidFill>
        </p:spPr>
        <p:txBody>
          <a:bodyPr wrap="square" lIns="0" tIns="0" rIns="0" bIns="0" rtlCol="0"/>
          <a:lstStyle/>
          <a:p>
            <a:endParaRPr sz="1227"/>
          </a:p>
        </p:txBody>
      </p:sp>
      <p:sp>
        <p:nvSpPr>
          <p:cNvPr id="15" name="object 15"/>
          <p:cNvSpPr/>
          <p:nvPr/>
        </p:nvSpPr>
        <p:spPr>
          <a:xfrm>
            <a:off x="6997105" y="6054245"/>
            <a:ext cx="26843" cy="30307"/>
          </a:xfrm>
          <a:custGeom>
            <a:avLst/>
            <a:gdLst/>
            <a:ahLst/>
            <a:cxnLst/>
            <a:rect l="l" t="t" r="r" b="b"/>
            <a:pathLst>
              <a:path w="39370" h="44450">
                <a:moveTo>
                  <a:pt x="4330" y="0"/>
                </a:moveTo>
                <a:lnTo>
                  <a:pt x="266" y="3416"/>
                </a:lnTo>
                <a:lnTo>
                  <a:pt x="0" y="6438"/>
                </a:lnTo>
                <a:lnTo>
                  <a:pt x="31076" y="43472"/>
                </a:lnTo>
                <a:lnTo>
                  <a:pt x="32435" y="44056"/>
                </a:lnTo>
                <a:lnTo>
                  <a:pt x="34899" y="44056"/>
                </a:lnTo>
                <a:lnTo>
                  <a:pt x="35991" y="43688"/>
                </a:lnTo>
                <a:lnTo>
                  <a:pt x="38925" y="41224"/>
                </a:lnTo>
                <a:lnTo>
                  <a:pt x="39192" y="38188"/>
                </a:lnTo>
                <a:lnTo>
                  <a:pt x="7366" y="266"/>
                </a:lnTo>
                <a:lnTo>
                  <a:pt x="4330" y="0"/>
                </a:lnTo>
                <a:close/>
              </a:path>
            </a:pathLst>
          </a:custGeom>
          <a:solidFill>
            <a:srgbClr val="FFFFFF"/>
          </a:solidFill>
        </p:spPr>
        <p:txBody>
          <a:bodyPr wrap="square" lIns="0" tIns="0" rIns="0" bIns="0" rtlCol="0"/>
          <a:lstStyle/>
          <a:p>
            <a:endParaRPr sz="1227"/>
          </a:p>
        </p:txBody>
      </p:sp>
      <p:sp>
        <p:nvSpPr>
          <p:cNvPr id="16" name="object 16"/>
          <p:cNvSpPr/>
          <p:nvPr/>
        </p:nvSpPr>
        <p:spPr>
          <a:xfrm>
            <a:off x="6969088" y="6087487"/>
            <a:ext cx="33770" cy="22080"/>
          </a:xfrm>
          <a:custGeom>
            <a:avLst/>
            <a:gdLst/>
            <a:ahLst/>
            <a:cxnLst/>
            <a:rect l="l" t="t" r="r" b="b"/>
            <a:pathLst>
              <a:path w="49529" h="32384">
                <a:moveTo>
                  <a:pt x="5600" y="0"/>
                </a:moveTo>
                <a:lnTo>
                  <a:pt x="2654" y="787"/>
                </a:lnTo>
                <a:lnTo>
                  <a:pt x="0" y="5372"/>
                </a:lnTo>
                <a:lnTo>
                  <a:pt x="787" y="8318"/>
                </a:lnTo>
                <a:lnTo>
                  <a:pt x="42087" y="32156"/>
                </a:lnTo>
                <a:lnTo>
                  <a:pt x="42913" y="32372"/>
                </a:lnTo>
                <a:lnTo>
                  <a:pt x="45389" y="32372"/>
                </a:lnTo>
                <a:lnTo>
                  <a:pt x="47015" y="31508"/>
                </a:lnTo>
                <a:lnTo>
                  <a:pt x="49225" y="27673"/>
                </a:lnTo>
                <a:lnTo>
                  <a:pt x="48437" y="24726"/>
                </a:lnTo>
                <a:lnTo>
                  <a:pt x="5600" y="0"/>
                </a:lnTo>
                <a:close/>
              </a:path>
            </a:pathLst>
          </a:custGeom>
          <a:solidFill>
            <a:srgbClr val="FFFFFF"/>
          </a:solidFill>
        </p:spPr>
        <p:txBody>
          <a:bodyPr wrap="square" lIns="0" tIns="0" rIns="0" bIns="0" rtlCol="0"/>
          <a:lstStyle/>
          <a:p>
            <a:endParaRPr sz="1227"/>
          </a:p>
        </p:txBody>
      </p:sp>
      <p:sp>
        <p:nvSpPr>
          <p:cNvPr id="17" name="object 17"/>
          <p:cNvSpPr/>
          <p:nvPr/>
        </p:nvSpPr>
        <p:spPr>
          <a:xfrm>
            <a:off x="6954414" y="6128544"/>
            <a:ext cx="36801" cy="12123"/>
          </a:xfrm>
          <a:custGeom>
            <a:avLst/>
            <a:gdLst/>
            <a:ahLst/>
            <a:cxnLst/>
            <a:rect l="l" t="t" r="r" b="b"/>
            <a:pathLst>
              <a:path w="53975" h="17779">
                <a:moveTo>
                  <a:pt x="3416" y="0"/>
                </a:moveTo>
                <a:lnTo>
                  <a:pt x="927" y="1752"/>
                </a:lnTo>
                <a:lnTo>
                  <a:pt x="0" y="6972"/>
                </a:lnTo>
                <a:lnTo>
                  <a:pt x="1752" y="9474"/>
                </a:lnTo>
                <a:lnTo>
                  <a:pt x="48158" y="17640"/>
                </a:lnTo>
                <a:lnTo>
                  <a:pt x="48437" y="17665"/>
                </a:lnTo>
                <a:lnTo>
                  <a:pt x="51003" y="17665"/>
                </a:lnTo>
                <a:lnTo>
                  <a:pt x="53022" y="16027"/>
                </a:lnTo>
                <a:lnTo>
                  <a:pt x="53898" y="11099"/>
                </a:lnTo>
                <a:lnTo>
                  <a:pt x="52158" y="8597"/>
                </a:lnTo>
                <a:lnTo>
                  <a:pt x="3416" y="0"/>
                </a:lnTo>
                <a:close/>
              </a:path>
            </a:pathLst>
          </a:custGeom>
          <a:solidFill>
            <a:srgbClr val="FFFFFF"/>
          </a:solidFill>
        </p:spPr>
        <p:txBody>
          <a:bodyPr wrap="square" lIns="0" tIns="0" rIns="0" bIns="0" rtlCol="0"/>
          <a:lstStyle/>
          <a:p>
            <a:endParaRPr sz="1227"/>
          </a:p>
        </p:txBody>
      </p:sp>
      <p:sp>
        <p:nvSpPr>
          <p:cNvPr id="18" name="object 18"/>
          <p:cNvSpPr/>
          <p:nvPr/>
        </p:nvSpPr>
        <p:spPr>
          <a:xfrm>
            <a:off x="7171357" y="6128553"/>
            <a:ext cx="36801" cy="12123"/>
          </a:xfrm>
          <a:custGeom>
            <a:avLst/>
            <a:gdLst/>
            <a:ahLst/>
            <a:cxnLst/>
            <a:rect l="l" t="t" r="r" b="b"/>
            <a:pathLst>
              <a:path w="53975" h="17779">
                <a:moveTo>
                  <a:pt x="50495" y="0"/>
                </a:moveTo>
                <a:lnTo>
                  <a:pt x="1739" y="8572"/>
                </a:lnTo>
                <a:lnTo>
                  <a:pt x="0" y="11074"/>
                </a:lnTo>
                <a:lnTo>
                  <a:pt x="863" y="16014"/>
                </a:lnTo>
                <a:lnTo>
                  <a:pt x="2895" y="17653"/>
                </a:lnTo>
                <a:lnTo>
                  <a:pt x="5461" y="17653"/>
                </a:lnTo>
                <a:lnTo>
                  <a:pt x="6019" y="17589"/>
                </a:lnTo>
                <a:lnTo>
                  <a:pt x="52146" y="9448"/>
                </a:lnTo>
                <a:lnTo>
                  <a:pt x="53886" y="6959"/>
                </a:lnTo>
                <a:lnTo>
                  <a:pt x="52971" y="1739"/>
                </a:lnTo>
                <a:lnTo>
                  <a:pt x="50495" y="0"/>
                </a:lnTo>
                <a:close/>
              </a:path>
            </a:pathLst>
          </a:custGeom>
          <a:solidFill>
            <a:srgbClr val="FFFFFF"/>
          </a:solidFill>
        </p:spPr>
        <p:txBody>
          <a:bodyPr wrap="square" lIns="0" tIns="0" rIns="0" bIns="0" rtlCol="0"/>
          <a:lstStyle/>
          <a:p>
            <a:endParaRPr sz="1227"/>
          </a:p>
        </p:txBody>
      </p:sp>
      <p:sp>
        <p:nvSpPr>
          <p:cNvPr id="19" name="object 19"/>
          <p:cNvSpPr/>
          <p:nvPr/>
        </p:nvSpPr>
        <p:spPr>
          <a:xfrm>
            <a:off x="7159864" y="6087486"/>
            <a:ext cx="33770" cy="22080"/>
          </a:xfrm>
          <a:custGeom>
            <a:avLst/>
            <a:gdLst/>
            <a:ahLst/>
            <a:cxnLst/>
            <a:rect l="l" t="t" r="r" b="b"/>
            <a:pathLst>
              <a:path w="49529" h="32384">
                <a:moveTo>
                  <a:pt x="43637" y="0"/>
                </a:moveTo>
                <a:lnTo>
                  <a:pt x="787" y="24739"/>
                </a:lnTo>
                <a:lnTo>
                  <a:pt x="0" y="27673"/>
                </a:lnTo>
                <a:lnTo>
                  <a:pt x="2209" y="31521"/>
                </a:lnTo>
                <a:lnTo>
                  <a:pt x="3822" y="32372"/>
                </a:lnTo>
                <a:lnTo>
                  <a:pt x="6299" y="32372"/>
                </a:lnTo>
                <a:lnTo>
                  <a:pt x="7124" y="32169"/>
                </a:lnTo>
                <a:lnTo>
                  <a:pt x="48425" y="8318"/>
                </a:lnTo>
                <a:lnTo>
                  <a:pt x="49225" y="5372"/>
                </a:lnTo>
                <a:lnTo>
                  <a:pt x="46570" y="800"/>
                </a:lnTo>
                <a:lnTo>
                  <a:pt x="43637" y="0"/>
                </a:lnTo>
                <a:close/>
              </a:path>
            </a:pathLst>
          </a:custGeom>
          <a:solidFill>
            <a:srgbClr val="FFFFFF"/>
          </a:solidFill>
        </p:spPr>
        <p:txBody>
          <a:bodyPr wrap="square" lIns="0" tIns="0" rIns="0" bIns="0" rtlCol="0"/>
          <a:lstStyle/>
          <a:p>
            <a:endParaRPr sz="1227"/>
          </a:p>
        </p:txBody>
      </p:sp>
      <p:sp>
        <p:nvSpPr>
          <p:cNvPr id="20" name="object 20"/>
          <p:cNvSpPr/>
          <p:nvPr/>
        </p:nvSpPr>
        <p:spPr>
          <a:xfrm>
            <a:off x="7138694" y="6054246"/>
            <a:ext cx="26843" cy="30307"/>
          </a:xfrm>
          <a:custGeom>
            <a:avLst/>
            <a:gdLst/>
            <a:ahLst/>
            <a:cxnLst/>
            <a:rect l="l" t="t" r="r" b="b"/>
            <a:pathLst>
              <a:path w="39370" h="44450">
                <a:moveTo>
                  <a:pt x="34861" y="0"/>
                </a:moveTo>
                <a:lnTo>
                  <a:pt x="31826" y="254"/>
                </a:lnTo>
                <a:lnTo>
                  <a:pt x="0" y="38188"/>
                </a:lnTo>
                <a:lnTo>
                  <a:pt x="266" y="41224"/>
                </a:lnTo>
                <a:lnTo>
                  <a:pt x="3200" y="43675"/>
                </a:lnTo>
                <a:lnTo>
                  <a:pt x="4292" y="44043"/>
                </a:lnTo>
                <a:lnTo>
                  <a:pt x="6756" y="44043"/>
                </a:lnTo>
                <a:lnTo>
                  <a:pt x="8102" y="43472"/>
                </a:lnTo>
                <a:lnTo>
                  <a:pt x="39179" y="6438"/>
                </a:lnTo>
                <a:lnTo>
                  <a:pt x="38912" y="3416"/>
                </a:lnTo>
                <a:lnTo>
                  <a:pt x="34861" y="0"/>
                </a:lnTo>
                <a:close/>
              </a:path>
            </a:pathLst>
          </a:custGeom>
          <a:solidFill>
            <a:srgbClr val="FFFFFF"/>
          </a:solidFill>
        </p:spPr>
        <p:txBody>
          <a:bodyPr wrap="square" lIns="0" tIns="0" rIns="0" bIns="0" rtlCol="0"/>
          <a:lstStyle/>
          <a:p>
            <a:endParaRPr sz="1227"/>
          </a:p>
        </p:txBody>
      </p:sp>
      <p:sp>
        <p:nvSpPr>
          <p:cNvPr id="21" name="object 21"/>
          <p:cNvSpPr/>
          <p:nvPr/>
        </p:nvSpPr>
        <p:spPr>
          <a:xfrm>
            <a:off x="7110084" y="6032494"/>
            <a:ext cx="17750" cy="35502"/>
          </a:xfrm>
          <a:custGeom>
            <a:avLst/>
            <a:gdLst/>
            <a:ahLst/>
            <a:cxnLst/>
            <a:rect l="l" t="t" r="r" b="b"/>
            <a:pathLst>
              <a:path w="26035" h="52070">
                <a:moveTo>
                  <a:pt x="19672" y="0"/>
                </a:moveTo>
                <a:lnTo>
                  <a:pt x="16916" y="1270"/>
                </a:lnTo>
                <a:lnTo>
                  <a:pt x="0" y="47752"/>
                </a:lnTo>
                <a:lnTo>
                  <a:pt x="1295" y="50507"/>
                </a:lnTo>
                <a:lnTo>
                  <a:pt x="4318" y="51612"/>
                </a:lnTo>
                <a:lnTo>
                  <a:pt x="4876" y="51701"/>
                </a:lnTo>
                <a:lnTo>
                  <a:pt x="7391" y="51701"/>
                </a:lnTo>
                <a:lnTo>
                  <a:pt x="9232" y="50495"/>
                </a:lnTo>
                <a:lnTo>
                  <a:pt x="25946" y="4546"/>
                </a:lnTo>
                <a:lnTo>
                  <a:pt x="24663" y="1790"/>
                </a:lnTo>
                <a:lnTo>
                  <a:pt x="19672" y="0"/>
                </a:lnTo>
                <a:close/>
              </a:path>
            </a:pathLst>
          </a:custGeom>
          <a:solidFill>
            <a:srgbClr val="FFFFFF"/>
          </a:solidFill>
        </p:spPr>
        <p:txBody>
          <a:bodyPr wrap="square" lIns="0" tIns="0" rIns="0" bIns="0" rtlCol="0"/>
          <a:lstStyle/>
          <a:p>
            <a:endParaRPr sz="1227"/>
          </a:p>
        </p:txBody>
      </p:sp>
      <p:sp>
        <p:nvSpPr>
          <p:cNvPr id="22" name="object 22"/>
          <p:cNvSpPr/>
          <p:nvPr/>
        </p:nvSpPr>
        <p:spPr>
          <a:xfrm>
            <a:off x="6999308" y="6071888"/>
            <a:ext cx="164090" cy="255010"/>
          </a:xfrm>
          <a:custGeom>
            <a:avLst/>
            <a:gdLst/>
            <a:ahLst/>
            <a:cxnLst/>
            <a:rect l="l" t="t" r="r" b="b"/>
            <a:pathLst>
              <a:path w="240664" h="374015">
                <a:moveTo>
                  <a:pt x="168782" y="318935"/>
                </a:moveTo>
                <a:lnTo>
                  <a:pt x="159169" y="318935"/>
                </a:lnTo>
                <a:lnTo>
                  <a:pt x="159169" y="353326"/>
                </a:lnTo>
                <a:lnTo>
                  <a:pt x="94589" y="364896"/>
                </a:lnTo>
                <a:lnTo>
                  <a:pt x="92849" y="367398"/>
                </a:lnTo>
                <a:lnTo>
                  <a:pt x="93738" y="372325"/>
                </a:lnTo>
                <a:lnTo>
                  <a:pt x="95757" y="373951"/>
                </a:lnTo>
                <a:lnTo>
                  <a:pt x="98602" y="373938"/>
                </a:lnTo>
                <a:lnTo>
                  <a:pt x="167106" y="361657"/>
                </a:lnTo>
                <a:lnTo>
                  <a:pt x="168782" y="359676"/>
                </a:lnTo>
                <a:lnTo>
                  <a:pt x="168782" y="318935"/>
                </a:lnTo>
                <a:close/>
              </a:path>
              <a:path w="240664" h="374015">
                <a:moveTo>
                  <a:pt x="120294" y="0"/>
                </a:moveTo>
                <a:lnTo>
                  <a:pt x="73514" y="9468"/>
                </a:lnTo>
                <a:lnTo>
                  <a:pt x="35272" y="35272"/>
                </a:lnTo>
                <a:lnTo>
                  <a:pt x="9468" y="73514"/>
                </a:lnTo>
                <a:lnTo>
                  <a:pt x="0" y="120294"/>
                </a:lnTo>
                <a:lnTo>
                  <a:pt x="546" y="131848"/>
                </a:lnTo>
                <a:lnTo>
                  <a:pt x="55956" y="295109"/>
                </a:lnTo>
                <a:lnTo>
                  <a:pt x="72021" y="316979"/>
                </a:lnTo>
                <a:lnTo>
                  <a:pt x="72021" y="347967"/>
                </a:lnTo>
                <a:lnTo>
                  <a:pt x="72643" y="349313"/>
                </a:lnTo>
                <a:lnTo>
                  <a:pt x="74612" y="350964"/>
                </a:lnTo>
                <a:lnTo>
                  <a:pt x="75704" y="351358"/>
                </a:lnTo>
                <a:lnTo>
                  <a:pt x="77101" y="351358"/>
                </a:lnTo>
                <a:lnTo>
                  <a:pt x="77673" y="351281"/>
                </a:lnTo>
                <a:lnTo>
                  <a:pt x="136122" y="340804"/>
                </a:lnTo>
                <a:lnTo>
                  <a:pt x="81622" y="340804"/>
                </a:lnTo>
                <a:lnTo>
                  <a:pt x="81622" y="318947"/>
                </a:lnTo>
                <a:lnTo>
                  <a:pt x="159169" y="318935"/>
                </a:lnTo>
                <a:lnTo>
                  <a:pt x="168782" y="318935"/>
                </a:lnTo>
                <a:lnTo>
                  <a:pt x="168782" y="316903"/>
                </a:lnTo>
                <a:lnTo>
                  <a:pt x="173836" y="313865"/>
                </a:lnTo>
                <a:lnTo>
                  <a:pt x="177705" y="309549"/>
                </a:lnTo>
                <a:lnTo>
                  <a:pt x="75653" y="309549"/>
                </a:lnTo>
                <a:lnTo>
                  <a:pt x="71996" y="308419"/>
                </a:lnTo>
                <a:lnTo>
                  <a:pt x="67462" y="298056"/>
                </a:lnTo>
                <a:lnTo>
                  <a:pt x="183437" y="298056"/>
                </a:lnTo>
                <a:lnTo>
                  <a:pt x="184721" y="294881"/>
                </a:lnTo>
                <a:lnTo>
                  <a:pt x="187065" y="288442"/>
                </a:lnTo>
                <a:lnTo>
                  <a:pt x="63741" y="288442"/>
                </a:lnTo>
                <a:lnTo>
                  <a:pt x="20040" y="168363"/>
                </a:lnTo>
                <a:lnTo>
                  <a:pt x="71005" y="168363"/>
                </a:lnTo>
                <a:lnTo>
                  <a:pt x="73151" y="166217"/>
                </a:lnTo>
                <a:lnTo>
                  <a:pt x="73151" y="160908"/>
                </a:lnTo>
                <a:lnTo>
                  <a:pt x="71005" y="158762"/>
                </a:lnTo>
                <a:lnTo>
                  <a:pt x="16586" y="158762"/>
                </a:lnTo>
                <a:lnTo>
                  <a:pt x="13573" y="149431"/>
                </a:lnTo>
                <a:lnTo>
                  <a:pt x="11390" y="139895"/>
                </a:lnTo>
                <a:lnTo>
                  <a:pt x="10062" y="130175"/>
                </a:lnTo>
                <a:lnTo>
                  <a:pt x="9613" y="120294"/>
                </a:lnTo>
                <a:lnTo>
                  <a:pt x="18324" y="77248"/>
                </a:lnTo>
                <a:lnTo>
                  <a:pt x="42065" y="42059"/>
                </a:lnTo>
                <a:lnTo>
                  <a:pt x="77250" y="18313"/>
                </a:lnTo>
                <a:lnTo>
                  <a:pt x="120294" y="9601"/>
                </a:lnTo>
                <a:lnTo>
                  <a:pt x="167273" y="9601"/>
                </a:lnTo>
                <a:lnTo>
                  <a:pt x="167076" y="9468"/>
                </a:lnTo>
                <a:lnTo>
                  <a:pt x="120294" y="0"/>
                </a:lnTo>
                <a:close/>
              </a:path>
              <a:path w="240664" h="374015">
                <a:moveTo>
                  <a:pt x="144030" y="329641"/>
                </a:moveTo>
                <a:lnTo>
                  <a:pt x="81622" y="340804"/>
                </a:lnTo>
                <a:lnTo>
                  <a:pt x="136122" y="340804"/>
                </a:lnTo>
                <a:lnTo>
                  <a:pt x="145757" y="339077"/>
                </a:lnTo>
                <a:lnTo>
                  <a:pt x="147497" y="336588"/>
                </a:lnTo>
                <a:lnTo>
                  <a:pt x="146557" y="331355"/>
                </a:lnTo>
                <a:lnTo>
                  <a:pt x="144030" y="329641"/>
                </a:lnTo>
                <a:close/>
              </a:path>
              <a:path w="240664" h="374015">
                <a:moveTo>
                  <a:pt x="159000" y="318947"/>
                </a:moveTo>
                <a:lnTo>
                  <a:pt x="81622" y="318947"/>
                </a:lnTo>
                <a:lnTo>
                  <a:pt x="84366" y="319150"/>
                </a:lnTo>
                <a:lnTo>
                  <a:pt x="156298" y="319150"/>
                </a:lnTo>
                <a:lnTo>
                  <a:pt x="159000" y="318947"/>
                </a:lnTo>
                <a:close/>
              </a:path>
              <a:path w="240664" h="374015">
                <a:moveTo>
                  <a:pt x="183437" y="298056"/>
                </a:moveTo>
                <a:lnTo>
                  <a:pt x="173126" y="298056"/>
                </a:lnTo>
                <a:lnTo>
                  <a:pt x="168592" y="308419"/>
                </a:lnTo>
                <a:lnTo>
                  <a:pt x="164947" y="309549"/>
                </a:lnTo>
                <a:lnTo>
                  <a:pt x="177705" y="309549"/>
                </a:lnTo>
                <a:lnTo>
                  <a:pt x="177919" y="309311"/>
                </a:lnTo>
                <a:lnTo>
                  <a:pt x="181418" y="303047"/>
                </a:lnTo>
                <a:lnTo>
                  <a:pt x="183437" y="298056"/>
                </a:lnTo>
                <a:close/>
              </a:path>
              <a:path w="240664" h="374015">
                <a:moveTo>
                  <a:pt x="58407" y="188810"/>
                </a:moveTo>
                <a:lnTo>
                  <a:pt x="53238" y="190030"/>
                </a:lnTo>
                <a:lnTo>
                  <a:pt x="51638" y="192620"/>
                </a:lnTo>
                <a:lnTo>
                  <a:pt x="52260" y="195198"/>
                </a:lnTo>
                <a:lnTo>
                  <a:pt x="74282" y="288442"/>
                </a:lnTo>
                <a:lnTo>
                  <a:pt x="84150" y="288442"/>
                </a:lnTo>
                <a:lnTo>
                  <a:pt x="60998" y="190411"/>
                </a:lnTo>
                <a:lnTo>
                  <a:pt x="58407" y="188810"/>
                </a:lnTo>
                <a:close/>
              </a:path>
              <a:path w="240664" h="374015">
                <a:moveTo>
                  <a:pt x="90881" y="189052"/>
                </a:moveTo>
                <a:lnTo>
                  <a:pt x="88264" y="189318"/>
                </a:lnTo>
                <a:lnTo>
                  <a:pt x="85623" y="189623"/>
                </a:lnTo>
                <a:lnTo>
                  <a:pt x="83731" y="192011"/>
                </a:lnTo>
                <a:lnTo>
                  <a:pt x="94932" y="288442"/>
                </a:lnTo>
                <a:lnTo>
                  <a:pt x="104597" y="288442"/>
                </a:lnTo>
                <a:lnTo>
                  <a:pt x="93281" y="190906"/>
                </a:lnTo>
                <a:lnTo>
                  <a:pt x="90881" y="189052"/>
                </a:lnTo>
                <a:close/>
              </a:path>
              <a:path w="240664" h="374015">
                <a:moveTo>
                  <a:pt x="122948" y="189293"/>
                </a:moveTo>
                <a:lnTo>
                  <a:pt x="117640" y="189293"/>
                </a:lnTo>
                <a:lnTo>
                  <a:pt x="115493" y="191439"/>
                </a:lnTo>
                <a:lnTo>
                  <a:pt x="115493" y="288442"/>
                </a:lnTo>
                <a:lnTo>
                  <a:pt x="125094" y="288442"/>
                </a:lnTo>
                <a:lnTo>
                  <a:pt x="125094" y="191439"/>
                </a:lnTo>
                <a:lnTo>
                  <a:pt x="122948" y="189293"/>
                </a:lnTo>
                <a:close/>
              </a:path>
              <a:path w="240664" h="374015">
                <a:moveTo>
                  <a:pt x="149682" y="189064"/>
                </a:moveTo>
                <a:lnTo>
                  <a:pt x="147319" y="190906"/>
                </a:lnTo>
                <a:lnTo>
                  <a:pt x="135991" y="288442"/>
                </a:lnTo>
                <a:lnTo>
                  <a:pt x="145656" y="288442"/>
                </a:lnTo>
                <a:lnTo>
                  <a:pt x="156857" y="192011"/>
                </a:lnTo>
                <a:lnTo>
                  <a:pt x="154978" y="189623"/>
                </a:lnTo>
                <a:lnTo>
                  <a:pt x="152336" y="189318"/>
                </a:lnTo>
                <a:lnTo>
                  <a:pt x="149682" y="189064"/>
                </a:lnTo>
                <a:close/>
              </a:path>
              <a:path w="240664" h="374015">
                <a:moveTo>
                  <a:pt x="182181" y="188823"/>
                </a:moveTo>
                <a:lnTo>
                  <a:pt x="179590" y="190411"/>
                </a:lnTo>
                <a:lnTo>
                  <a:pt x="156438" y="288442"/>
                </a:lnTo>
                <a:lnTo>
                  <a:pt x="166306" y="288442"/>
                </a:lnTo>
                <a:lnTo>
                  <a:pt x="188328" y="195198"/>
                </a:lnTo>
                <a:lnTo>
                  <a:pt x="188950" y="192620"/>
                </a:lnTo>
                <a:lnTo>
                  <a:pt x="187350" y="190030"/>
                </a:lnTo>
                <a:lnTo>
                  <a:pt x="182181" y="188823"/>
                </a:lnTo>
                <a:close/>
              </a:path>
              <a:path w="240664" h="374015">
                <a:moveTo>
                  <a:pt x="167273" y="9601"/>
                </a:moveTo>
                <a:lnTo>
                  <a:pt x="120294" y="9601"/>
                </a:lnTo>
                <a:lnTo>
                  <a:pt x="163339" y="18313"/>
                </a:lnTo>
                <a:lnTo>
                  <a:pt x="198529" y="42059"/>
                </a:lnTo>
                <a:lnTo>
                  <a:pt x="222275" y="77248"/>
                </a:lnTo>
                <a:lnTo>
                  <a:pt x="230987" y="120294"/>
                </a:lnTo>
                <a:lnTo>
                  <a:pt x="230539" y="130175"/>
                </a:lnTo>
                <a:lnTo>
                  <a:pt x="229211" y="139895"/>
                </a:lnTo>
                <a:lnTo>
                  <a:pt x="227028" y="149431"/>
                </a:lnTo>
                <a:lnTo>
                  <a:pt x="224015" y="158762"/>
                </a:lnTo>
                <a:lnTo>
                  <a:pt x="91922" y="158762"/>
                </a:lnTo>
                <a:lnTo>
                  <a:pt x="89776" y="160908"/>
                </a:lnTo>
                <a:lnTo>
                  <a:pt x="89776" y="166217"/>
                </a:lnTo>
                <a:lnTo>
                  <a:pt x="91922" y="168363"/>
                </a:lnTo>
                <a:lnTo>
                  <a:pt x="220548" y="168363"/>
                </a:lnTo>
                <a:lnTo>
                  <a:pt x="176847" y="288442"/>
                </a:lnTo>
                <a:lnTo>
                  <a:pt x="187065" y="288442"/>
                </a:lnTo>
                <a:lnTo>
                  <a:pt x="231936" y="165176"/>
                </a:lnTo>
                <a:lnTo>
                  <a:pt x="235704" y="154314"/>
                </a:lnTo>
                <a:lnTo>
                  <a:pt x="238417" y="143190"/>
                </a:lnTo>
                <a:lnTo>
                  <a:pt x="240051" y="131848"/>
                </a:lnTo>
                <a:lnTo>
                  <a:pt x="240601" y="120294"/>
                </a:lnTo>
                <a:lnTo>
                  <a:pt x="231131" y="73514"/>
                </a:lnTo>
                <a:lnTo>
                  <a:pt x="205322" y="35272"/>
                </a:lnTo>
                <a:lnTo>
                  <a:pt x="167273" y="9601"/>
                </a:lnTo>
                <a:close/>
              </a:path>
            </a:pathLst>
          </a:custGeom>
          <a:solidFill>
            <a:srgbClr val="FFFFFF"/>
          </a:solidFill>
        </p:spPr>
        <p:txBody>
          <a:bodyPr wrap="square" lIns="0" tIns="0" rIns="0" bIns="0" rtlCol="0"/>
          <a:lstStyle/>
          <a:p>
            <a:endParaRPr sz="1227"/>
          </a:p>
        </p:txBody>
      </p:sp>
      <p:sp>
        <p:nvSpPr>
          <p:cNvPr id="23" name="object 23"/>
          <p:cNvSpPr txBox="1"/>
          <p:nvPr/>
        </p:nvSpPr>
        <p:spPr>
          <a:xfrm>
            <a:off x="6807405" y="6101829"/>
            <a:ext cx="1575089" cy="145063"/>
          </a:xfrm>
          <a:prstGeom prst="rect">
            <a:avLst/>
          </a:prstGeom>
        </p:spPr>
        <p:txBody>
          <a:bodyPr vert="horz" wrap="square" lIns="0" tIns="8659" rIns="0" bIns="0" rtlCol="0">
            <a:spAutoFit/>
          </a:bodyPr>
          <a:lstStyle/>
          <a:p>
            <a:pPr marL="516501">
              <a:spcBef>
                <a:spcPts val="68"/>
              </a:spcBef>
            </a:pPr>
            <a:r>
              <a:rPr sz="886" b="1" spc="-24" dirty="0">
                <a:solidFill>
                  <a:srgbClr val="FFFFFF"/>
                </a:solidFill>
                <a:latin typeface="Arial"/>
                <a:cs typeface="Arial"/>
              </a:rPr>
              <a:t>Instructor </a:t>
            </a:r>
            <a:r>
              <a:rPr sz="886" b="1" spc="-10" dirty="0">
                <a:solidFill>
                  <a:srgbClr val="FFFFFF"/>
                </a:solidFill>
                <a:latin typeface="Arial"/>
                <a:cs typeface="Arial"/>
              </a:rPr>
              <a:t>Note</a:t>
            </a:r>
            <a:r>
              <a:rPr sz="886" b="1" spc="-136" dirty="0">
                <a:solidFill>
                  <a:srgbClr val="FFFFFF"/>
                </a:solidFill>
                <a:latin typeface="Arial"/>
                <a:cs typeface="Arial"/>
              </a:rPr>
              <a:t> </a:t>
            </a:r>
            <a:r>
              <a:rPr sz="886" b="1" spc="-92" dirty="0">
                <a:solidFill>
                  <a:srgbClr val="FFFFFF"/>
                </a:solidFill>
                <a:latin typeface="Arial"/>
                <a:cs typeface="Arial"/>
              </a:rPr>
              <a:t>5</a:t>
            </a:r>
            <a:endParaRPr sz="886" dirty="0">
              <a:latin typeface="Arial"/>
              <a:cs typeface="Arial"/>
            </a:endParaRPr>
          </a:p>
        </p:txBody>
      </p:sp>
      <p:sp>
        <p:nvSpPr>
          <p:cNvPr id="2" name="Title 1"/>
          <p:cNvSpPr>
            <a:spLocks noGrp="1"/>
          </p:cNvSpPr>
          <p:nvPr>
            <p:ph type="title"/>
          </p:nvPr>
        </p:nvSpPr>
        <p:spPr/>
        <p:txBody>
          <a:bodyPr/>
          <a:lstStyle/>
          <a:p>
            <a:r>
              <a:rPr lang="en-US" dirty="0" smtClean="0"/>
              <a:t>Follow-up Statements</a:t>
            </a:r>
            <a:endParaRPr lang="en-US" dirty="0"/>
          </a:p>
        </p:txBody>
      </p:sp>
      <p:sp>
        <p:nvSpPr>
          <p:cNvPr id="3" name="Content Placeholder 2"/>
          <p:cNvSpPr>
            <a:spLocks noGrp="1"/>
          </p:cNvSpPr>
          <p:nvPr>
            <p:ph idx="1"/>
          </p:nvPr>
        </p:nvSpPr>
        <p:spPr/>
        <p:txBody>
          <a:bodyPr>
            <a:normAutofit lnSpcReduction="10000"/>
          </a:bodyPr>
          <a:lstStyle/>
          <a:p>
            <a:pPr marL="164518" marR="286608" indent="-155859">
              <a:lnSpc>
                <a:spcPct val="106100"/>
              </a:lnSpc>
              <a:spcBef>
                <a:spcPts val="774"/>
              </a:spcBef>
              <a:buChar char="•"/>
              <a:tabLst>
                <a:tab pos="164085" algn="l"/>
                <a:tab pos="164518" algn="l"/>
              </a:tabLst>
            </a:pPr>
            <a:r>
              <a:rPr lang="en-US" sz="2000" spc="-10" dirty="0">
                <a:solidFill>
                  <a:srgbClr val="231F20"/>
                </a:solidFill>
                <a:cs typeface="Arial"/>
              </a:rPr>
              <a:t>In</a:t>
            </a:r>
            <a:r>
              <a:rPr lang="en-US" sz="2000" spc="-37" dirty="0">
                <a:solidFill>
                  <a:srgbClr val="231F20"/>
                </a:solidFill>
                <a:cs typeface="Arial"/>
              </a:rPr>
              <a:t> </a:t>
            </a:r>
            <a:r>
              <a:rPr lang="en-US" sz="2000" spc="-7" dirty="0">
                <a:solidFill>
                  <a:srgbClr val="231F20"/>
                </a:solidFill>
                <a:cs typeface="Arial"/>
              </a:rPr>
              <a:t>today´s</a:t>
            </a:r>
            <a:r>
              <a:rPr lang="en-US" sz="2000" spc="-37" dirty="0">
                <a:solidFill>
                  <a:srgbClr val="231F20"/>
                </a:solidFill>
                <a:cs typeface="Arial"/>
              </a:rPr>
              <a:t> </a:t>
            </a:r>
            <a:r>
              <a:rPr lang="en-US" sz="2000" spc="-20" dirty="0">
                <a:solidFill>
                  <a:srgbClr val="231F20"/>
                </a:solidFill>
                <a:cs typeface="Arial"/>
              </a:rPr>
              <a:t>society</a:t>
            </a:r>
            <a:r>
              <a:rPr lang="en-US" sz="2000" spc="-34" dirty="0">
                <a:solidFill>
                  <a:srgbClr val="231F20"/>
                </a:solidFill>
                <a:cs typeface="Arial"/>
              </a:rPr>
              <a:t> schools</a:t>
            </a:r>
            <a:r>
              <a:rPr lang="en-US" sz="2000" spc="-37" dirty="0">
                <a:solidFill>
                  <a:srgbClr val="231F20"/>
                </a:solidFill>
                <a:cs typeface="Arial"/>
              </a:rPr>
              <a:t> </a:t>
            </a:r>
            <a:r>
              <a:rPr lang="en-US" sz="2000" dirty="0">
                <a:solidFill>
                  <a:srgbClr val="231F20"/>
                </a:solidFill>
                <a:cs typeface="Arial"/>
              </a:rPr>
              <a:t>in</a:t>
            </a:r>
            <a:r>
              <a:rPr lang="en-US" sz="2000" spc="-34" dirty="0">
                <a:solidFill>
                  <a:srgbClr val="231F20"/>
                </a:solidFill>
                <a:cs typeface="Arial"/>
              </a:rPr>
              <a:t> </a:t>
            </a:r>
            <a:r>
              <a:rPr lang="en-US" sz="2000" spc="-7" dirty="0">
                <a:solidFill>
                  <a:srgbClr val="231F20"/>
                </a:solidFill>
                <a:cs typeface="Arial"/>
              </a:rPr>
              <a:t>the</a:t>
            </a:r>
            <a:r>
              <a:rPr lang="en-US" sz="2000" spc="-37" dirty="0">
                <a:solidFill>
                  <a:srgbClr val="231F20"/>
                </a:solidFill>
                <a:cs typeface="Arial"/>
              </a:rPr>
              <a:t> </a:t>
            </a:r>
            <a:r>
              <a:rPr lang="en-US" sz="2000" spc="-14" dirty="0">
                <a:solidFill>
                  <a:srgbClr val="231F20"/>
                </a:solidFill>
                <a:cs typeface="Arial"/>
              </a:rPr>
              <a:t>United</a:t>
            </a:r>
            <a:r>
              <a:rPr lang="en-US" sz="2000" spc="-34" dirty="0">
                <a:solidFill>
                  <a:srgbClr val="231F20"/>
                </a:solidFill>
                <a:cs typeface="Arial"/>
              </a:rPr>
              <a:t> </a:t>
            </a:r>
            <a:r>
              <a:rPr lang="en-US" sz="2000" spc="-41" dirty="0">
                <a:solidFill>
                  <a:srgbClr val="231F20"/>
                </a:solidFill>
                <a:cs typeface="Arial"/>
              </a:rPr>
              <a:t>States</a:t>
            </a:r>
            <a:r>
              <a:rPr lang="en-US" sz="2000" spc="-37" dirty="0">
                <a:solidFill>
                  <a:srgbClr val="231F20"/>
                </a:solidFill>
                <a:cs typeface="Arial"/>
              </a:rPr>
              <a:t> </a:t>
            </a:r>
            <a:r>
              <a:rPr lang="en-US" sz="2000" spc="-20" dirty="0">
                <a:solidFill>
                  <a:srgbClr val="231F20"/>
                </a:solidFill>
                <a:cs typeface="Arial"/>
              </a:rPr>
              <a:t>provide</a:t>
            </a:r>
            <a:r>
              <a:rPr lang="en-US" sz="2000" spc="-37" dirty="0">
                <a:solidFill>
                  <a:srgbClr val="231F20"/>
                </a:solidFill>
                <a:cs typeface="Arial"/>
              </a:rPr>
              <a:t> </a:t>
            </a:r>
            <a:r>
              <a:rPr lang="en-US" sz="2000" spc="-34" dirty="0">
                <a:solidFill>
                  <a:srgbClr val="231F20"/>
                </a:solidFill>
                <a:cs typeface="Arial"/>
              </a:rPr>
              <a:t>equal </a:t>
            </a:r>
            <a:r>
              <a:rPr lang="en-US" sz="2000" spc="-3" dirty="0">
                <a:solidFill>
                  <a:srgbClr val="231F20"/>
                </a:solidFill>
                <a:cs typeface="Arial"/>
              </a:rPr>
              <a:t>opportunity</a:t>
            </a:r>
            <a:r>
              <a:rPr lang="en-US" sz="2000" spc="-37" dirty="0">
                <a:solidFill>
                  <a:srgbClr val="231F20"/>
                </a:solidFill>
                <a:cs typeface="Arial"/>
              </a:rPr>
              <a:t> </a:t>
            </a:r>
            <a:r>
              <a:rPr lang="en-US" sz="2000" spc="14" dirty="0">
                <a:solidFill>
                  <a:srgbClr val="231F20"/>
                </a:solidFill>
                <a:cs typeface="Arial"/>
              </a:rPr>
              <a:t>to  </a:t>
            </a:r>
            <a:r>
              <a:rPr lang="en-US" sz="2000" spc="-34" dirty="0">
                <a:solidFill>
                  <a:srgbClr val="231F20"/>
                </a:solidFill>
                <a:cs typeface="Arial"/>
              </a:rPr>
              <a:t>everyone</a:t>
            </a:r>
            <a:endParaRPr lang="en-US" sz="2000" dirty="0">
              <a:cs typeface="Arial"/>
            </a:endParaRPr>
          </a:p>
          <a:p>
            <a:pPr>
              <a:spcBef>
                <a:spcPts val="3"/>
              </a:spcBef>
              <a:buClr>
                <a:srgbClr val="231F20"/>
              </a:buClr>
              <a:buFont typeface="Arial"/>
              <a:buChar char="•"/>
            </a:pPr>
            <a:endParaRPr lang="en-US" sz="2000" dirty="0">
              <a:cs typeface="Times New Roman"/>
            </a:endParaRPr>
          </a:p>
          <a:p>
            <a:pPr marL="164518" indent="-155859">
              <a:buChar char="•"/>
              <a:tabLst>
                <a:tab pos="164085" algn="l"/>
                <a:tab pos="164518" algn="l"/>
              </a:tabLst>
            </a:pPr>
            <a:r>
              <a:rPr lang="en-US" sz="2000" spc="-10" dirty="0">
                <a:solidFill>
                  <a:srgbClr val="231F20"/>
                </a:solidFill>
                <a:cs typeface="Arial"/>
              </a:rPr>
              <a:t>Most </a:t>
            </a:r>
            <a:r>
              <a:rPr lang="en-US" sz="2000" spc="-27" dirty="0">
                <a:solidFill>
                  <a:srgbClr val="231F20"/>
                </a:solidFill>
                <a:cs typeface="Arial"/>
              </a:rPr>
              <a:t>people </a:t>
            </a:r>
            <a:r>
              <a:rPr lang="en-US" sz="2000" dirty="0">
                <a:solidFill>
                  <a:srgbClr val="231F20"/>
                </a:solidFill>
                <a:cs typeface="Arial"/>
              </a:rPr>
              <a:t>in</a:t>
            </a:r>
            <a:r>
              <a:rPr lang="en-US" sz="2000" spc="-153" dirty="0">
                <a:solidFill>
                  <a:srgbClr val="231F20"/>
                </a:solidFill>
                <a:cs typeface="Arial"/>
              </a:rPr>
              <a:t> </a:t>
            </a:r>
            <a:r>
              <a:rPr lang="en-US" sz="2000" spc="-7" dirty="0">
                <a:solidFill>
                  <a:srgbClr val="231F20"/>
                </a:solidFill>
                <a:cs typeface="Arial"/>
              </a:rPr>
              <a:t>the </a:t>
            </a:r>
            <a:r>
              <a:rPr lang="en-US" sz="2000" spc="-10" dirty="0">
                <a:solidFill>
                  <a:srgbClr val="231F20"/>
                </a:solidFill>
                <a:cs typeface="Arial"/>
              </a:rPr>
              <a:t>world </a:t>
            </a:r>
            <a:r>
              <a:rPr lang="en-US" sz="2000" spc="-41" dirty="0">
                <a:solidFill>
                  <a:srgbClr val="231F20"/>
                </a:solidFill>
                <a:cs typeface="Arial"/>
              </a:rPr>
              <a:t>mean </a:t>
            </a:r>
            <a:r>
              <a:rPr lang="en-US" sz="2000" spc="-14" dirty="0">
                <a:solidFill>
                  <a:srgbClr val="231F20"/>
                </a:solidFill>
                <a:cs typeface="Arial"/>
              </a:rPr>
              <a:t>well</a:t>
            </a:r>
            <a:endParaRPr lang="en-US" sz="2000" dirty="0">
              <a:cs typeface="Arial"/>
            </a:endParaRPr>
          </a:p>
          <a:p>
            <a:pPr>
              <a:spcBef>
                <a:spcPts val="3"/>
              </a:spcBef>
              <a:buClr>
                <a:srgbClr val="231F20"/>
              </a:buClr>
              <a:buFont typeface="Arial"/>
              <a:buChar char="•"/>
            </a:pPr>
            <a:endParaRPr lang="en-US" sz="2000" dirty="0">
              <a:cs typeface="Times New Roman"/>
            </a:endParaRPr>
          </a:p>
          <a:p>
            <a:pPr marL="164518" indent="-155859">
              <a:buChar char="•"/>
              <a:tabLst>
                <a:tab pos="164085" algn="l"/>
                <a:tab pos="164518" algn="l"/>
              </a:tabLst>
            </a:pPr>
            <a:r>
              <a:rPr lang="en-US" sz="2000" spc="-55" dirty="0">
                <a:solidFill>
                  <a:srgbClr val="231F20"/>
                </a:solidFill>
                <a:cs typeface="Arial"/>
              </a:rPr>
              <a:t>The </a:t>
            </a:r>
            <a:r>
              <a:rPr lang="en-US" sz="2000" spc="-10" dirty="0">
                <a:solidFill>
                  <a:srgbClr val="231F20"/>
                </a:solidFill>
                <a:cs typeface="Arial"/>
              </a:rPr>
              <a:t>world </a:t>
            </a:r>
            <a:r>
              <a:rPr lang="en-US" sz="2000" spc="-27" dirty="0">
                <a:solidFill>
                  <a:srgbClr val="231F20"/>
                </a:solidFill>
                <a:cs typeface="Arial"/>
              </a:rPr>
              <a:t>is </a:t>
            </a:r>
            <a:r>
              <a:rPr lang="en-US" sz="2000" spc="-65" dirty="0">
                <a:solidFill>
                  <a:srgbClr val="231F20"/>
                </a:solidFill>
                <a:cs typeface="Arial"/>
              </a:rPr>
              <a:t>a </a:t>
            </a:r>
            <a:r>
              <a:rPr lang="en-US" sz="2000" spc="-17" dirty="0">
                <a:solidFill>
                  <a:srgbClr val="231F20"/>
                </a:solidFill>
                <a:cs typeface="Arial"/>
              </a:rPr>
              <a:t>fundamentally </a:t>
            </a:r>
            <a:r>
              <a:rPr lang="en-US" sz="2000" spc="-37" dirty="0">
                <a:solidFill>
                  <a:srgbClr val="231F20"/>
                </a:solidFill>
                <a:cs typeface="Arial"/>
              </a:rPr>
              <a:t>dangerous</a:t>
            </a:r>
            <a:r>
              <a:rPr lang="en-US" sz="2000" spc="-75" dirty="0">
                <a:solidFill>
                  <a:srgbClr val="231F20"/>
                </a:solidFill>
                <a:cs typeface="Arial"/>
              </a:rPr>
              <a:t> </a:t>
            </a:r>
            <a:r>
              <a:rPr lang="en-US" sz="2000" spc="-37" dirty="0">
                <a:solidFill>
                  <a:srgbClr val="231F20"/>
                </a:solidFill>
                <a:cs typeface="Arial"/>
              </a:rPr>
              <a:t>place</a:t>
            </a:r>
            <a:endParaRPr lang="en-US" sz="2000" dirty="0">
              <a:cs typeface="Arial"/>
            </a:endParaRPr>
          </a:p>
          <a:p>
            <a:pPr>
              <a:spcBef>
                <a:spcPts val="3"/>
              </a:spcBef>
              <a:buClr>
                <a:srgbClr val="231F20"/>
              </a:buClr>
              <a:buFont typeface="Arial"/>
              <a:buChar char="•"/>
            </a:pPr>
            <a:endParaRPr lang="en-US" sz="2000" dirty="0">
              <a:cs typeface="Times New Roman"/>
            </a:endParaRPr>
          </a:p>
          <a:p>
            <a:pPr marL="164518" indent="-155859">
              <a:spcBef>
                <a:spcPts val="3"/>
              </a:spcBef>
              <a:buChar char="•"/>
              <a:tabLst>
                <a:tab pos="164085" algn="l"/>
                <a:tab pos="164518" algn="l"/>
              </a:tabLst>
            </a:pPr>
            <a:r>
              <a:rPr lang="en-US" sz="2000" spc="-34" dirty="0">
                <a:solidFill>
                  <a:srgbClr val="231F20"/>
                </a:solidFill>
                <a:cs typeface="Arial"/>
              </a:rPr>
              <a:t>Gender </a:t>
            </a:r>
            <a:r>
              <a:rPr lang="en-US" sz="2000" dirty="0">
                <a:solidFill>
                  <a:srgbClr val="231F20"/>
                </a:solidFill>
                <a:cs typeface="Arial"/>
              </a:rPr>
              <a:t>identity </a:t>
            </a:r>
            <a:r>
              <a:rPr lang="en-US" sz="2000" spc="-27" dirty="0">
                <a:solidFill>
                  <a:srgbClr val="231F20"/>
                </a:solidFill>
                <a:cs typeface="Arial"/>
              </a:rPr>
              <a:t>is </a:t>
            </a:r>
            <a:r>
              <a:rPr lang="en-US" sz="2000" spc="-44" dirty="0">
                <a:solidFill>
                  <a:srgbClr val="231F20"/>
                </a:solidFill>
                <a:cs typeface="Arial"/>
              </a:rPr>
              <a:t>made </a:t>
            </a:r>
            <a:r>
              <a:rPr lang="en-US" sz="2000" spc="-24" dirty="0">
                <a:solidFill>
                  <a:srgbClr val="231F20"/>
                </a:solidFill>
                <a:cs typeface="Arial"/>
              </a:rPr>
              <a:t>up </a:t>
            </a:r>
            <a:r>
              <a:rPr lang="en-US" sz="2000" spc="-34" dirty="0">
                <a:solidFill>
                  <a:srgbClr val="231F20"/>
                </a:solidFill>
                <a:cs typeface="Arial"/>
              </a:rPr>
              <a:t>by </a:t>
            </a:r>
            <a:r>
              <a:rPr lang="en-US" sz="2000" spc="-37" dirty="0">
                <a:solidFill>
                  <a:srgbClr val="231F20"/>
                </a:solidFill>
                <a:cs typeface="Arial"/>
              </a:rPr>
              <a:t>humans </a:t>
            </a:r>
            <a:r>
              <a:rPr lang="en-US" sz="2000" spc="-7" dirty="0">
                <a:solidFill>
                  <a:srgbClr val="231F20"/>
                </a:solidFill>
                <a:cs typeface="Arial"/>
              </a:rPr>
              <a:t>or</a:t>
            </a:r>
            <a:r>
              <a:rPr lang="en-US" sz="2000" spc="-126" dirty="0">
                <a:solidFill>
                  <a:srgbClr val="231F20"/>
                </a:solidFill>
                <a:cs typeface="Arial"/>
              </a:rPr>
              <a:t> </a:t>
            </a:r>
            <a:r>
              <a:rPr lang="en-US" sz="2000" spc="-20" dirty="0">
                <a:solidFill>
                  <a:srgbClr val="231F20"/>
                </a:solidFill>
                <a:cs typeface="Arial"/>
              </a:rPr>
              <a:t>society</a:t>
            </a:r>
            <a:endParaRPr lang="en-US" sz="2000" dirty="0">
              <a:cs typeface="Arial"/>
            </a:endParaRPr>
          </a:p>
          <a:p>
            <a:pPr marL="164518" marR="3464" indent="-155859">
              <a:lnSpc>
                <a:spcPct val="106100"/>
              </a:lnSpc>
              <a:spcBef>
                <a:spcPts val="770"/>
              </a:spcBef>
              <a:buChar char="•"/>
              <a:tabLst>
                <a:tab pos="164085" algn="l"/>
                <a:tab pos="164518" algn="l"/>
              </a:tabLst>
            </a:pPr>
            <a:r>
              <a:rPr lang="en-US" sz="2000" spc="-34" dirty="0">
                <a:solidFill>
                  <a:srgbClr val="231F20"/>
                </a:solidFill>
                <a:cs typeface="Arial"/>
              </a:rPr>
              <a:t>Sometimes </a:t>
            </a:r>
            <a:r>
              <a:rPr lang="en-US" sz="2000" spc="-31" dirty="0">
                <a:solidFill>
                  <a:srgbClr val="231F20"/>
                </a:solidFill>
                <a:cs typeface="Arial"/>
              </a:rPr>
              <a:t>teammates </a:t>
            </a:r>
            <a:r>
              <a:rPr lang="en-US" sz="2000" spc="-51" dirty="0">
                <a:solidFill>
                  <a:srgbClr val="231F20"/>
                </a:solidFill>
                <a:cs typeface="Arial"/>
              </a:rPr>
              <a:t>assume </a:t>
            </a:r>
            <a:r>
              <a:rPr lang="en-US" sz="2000" dirty="0">
                <a:solidFill>
                  <a:srgbClr val="231F20"/>
                </a:solidFill>
                <a:cs typeface="Arial"/>
              </a:rPr>
              <a:t>I </a:t>
            </a:r>
            <a:r>
              <a:rPr lang="en-US" sz="2000" spc="-20" dirty="0">
                <a:solidFill>
                  <a:srgbClr val="231F20"/>
                </a:solidFill>
                <a:cs typeface="Arial"/>
              </a:rPr>
              <a:t>can’t </a:t>
            </a:r>
            <a:r>
              <a:rPr lang="en-US" sz="2000" spc="-24" dirty="0">
                <a:solidFill>
                  <a:srgbClr val="231F20"/>
                </a:solidFill>
                <a:cs typeface="Arial"/>
              </a:rPr>
              <a:t>do </a:t>
            </a:r>
            <a:r>
              <a:rPr lang="en-US" sz="2000" spc="-44" dirty="0">
                <a:solidFill>
                  <a:srgbClr val="231F20"/>
                </a:solidFill>
                <a:cs typeface="Arial"/>
              </a:rPr>
              <a:t>some </a:t>
            </a:r>
            <a:r>
              <a:rPr lang="en-US" sz="2000" spc="-34" dirty="0">
                <a:solidFill>
                  <a:srgbClr val="231F20"/>
                </a:solidFill>
                <a:cs typeface="Arial"/>
              </a:rPr>
              <a:t>tasks </a:t>
            </a:r>
            <a:r>
              <a:rPr lang="en-US" sz="2000" spc="-48" dirty="0">
                <a:solidFill>
                  <a:srgbClr val="231F20"/>
                </a:solidFill>
                <a:cs typeface="Arial"/>
              </a:rPr>
              <a:t>because </a:t>
            </a:r>
            <a:r>
              <a:rPr lang="en-US" sz="2000" dirty="0">
                <a:solidFill>
                  <a:srgbClr val="231F20"/>
                </a:solidFill>
                <a:cs typeface="Arial"/>
              </a:rPr>
              <a:t>of </a:t>
            </a:r>
            <a:r>
              <a:rPr lang="en-US" sz="2000" spc="-31" dirty="0">
                <a:solidFill>
                  <a:srgbClr val="231F20"/>
                </a:solidFill>
                <a:cs typeface="Arial"/>
              </a:rPr>
              <a:t>my</a:t>
            </a:r>
            <a:r>
              <a:rPr lang="en-US" sz="2000" spc="-150" dirty="0">
                <a:solidFill>
                  <a:srgbClr val="231F20"/>
                </a:solidFill>
                <a:cs typeface="Arial"/>
              </a:rPr>
              <a:t> </a:t>
            </a:r>
            <a:r>
              <a:rPr lang="en-US" sz="2000" spc="-41" dirty="0">
                <a:solidFill>
                  <a:srgbClr val="231F20"/>
                </a:solidFill>
                <a:cs typeface="Arial"/>
              </a:rPr>
              <a:t>gender, </a:t>
            </a:r>
            <a:r>
              <a:rPr lang="en-US" sz="2000" spc="-44" dirty="0">
                <a:solidFill>
                  <a:srgbClr val="231F20"/>
                </a:solidFill>
                <a:cs typeface="Arial"/>
              </a:rPr>
              <a:t>race, </a:t>
            </a:r>
            <a:r>
              <a:rPr lang="en-US" sz="2000" spc="-7" dirty="0">
                <a:solidFill>
                  <a:srgbClr val="231F20"/>
                </a:solidFill>
                <a:cs typeface="Arial"/>
              </a:rPr>
              <a:t>or  </a:t>
            </a:r>
            <a:r>
              <a:rPr lang="en-US" sz="2000" spc="-44" dirty="0">
                <a:solidFill>
                  <a:srgbClr val="231F20"/>
                </a:solidFill>
                <a:cs typeface="Arial"/>
              </a:rPr>
              <a:t>some </a:t>
            </a:r>
            <a:r>
              <a:rPr lang="en-US" sz="2000" spc="-7" dirty="0">
                <a:solidFill>
                  <a:srgbClr val="231F20"/>
                </a:solidFill>
                <a:cs typeface="Arial"/>
              </a:rPr>
              <a:t>other </a:t>
            </a:r>
            <a:r>
              <a:rPr lang="en-US" sz="2000" spc="-10" dirty="0">
                <a:solidFill>
                  <a:srgbClr val="231F20"/>
                </a:solidFill>
                <a:cs typeface="Arial"/>
              </a:rPr>
              <a:t>form </a:t>
            </a:r>
            <a:r>
              <a:rPr lang="en-US" sz="2000" dirty="0">
                <a:solidFill>
                  <a:srgbClr val="231F20"/>
                </a:solidFill>
                <a:cs typeface="Arial"/>
              </a:rPr>
              <a:t>of</a:t>
            </a:r>
            <a:r>
              <a:rPr lang="en-US" sz="2000" spc="-106" dirty="0">
                <a:solidFill>
                  <a:srgbClr val="231F20"/>
                </a:solidFill>
                <a:cs typeface="Arial"/>
              </a:rPr>
              <a:t> </a:t>
            </a:r>
            <a:r>
              <a:rPr lang="en-US" sz="2000" spc="-24" dirty="0">
                <a:solidFill>
                  <a:srgbClr val="231F20"/>
                </a:solidFill>
                <a:cs typeface="Arial"/>
              </a:rPr>
              <a:t>difference</a:t>
            </a:r>
            <a:endParaRPr lang="en-US" sz="2000" dirty="0">
              <a:cs typeface="Arial"/>
            </a:endParaRPr>
          </a:p>
          <a:p>
            <a:pPr>
              <a:spcBef>
                <a:spcPts val="3"/>
              </a:spcBef>
              <a:buClr>
                <a:srgbClr val="231F20"/>
              </a:buClr>
              <a:buFont typeface="Arial"/>
              <a:buChar char="•"/>
            </a:pPr>
            <a:endParaRPr lang="en-US" sz="2000" dirty="0">
              <a:cs typeface="Times New Roman"/>
            </a:endParaRPr>
          </a:p>
          <a:p>
            <a:pPr marL="164518" indent="-155859">
              <a:spcBef>
                <a:spcPts val="3"/>
              </a:spcBef>
              <a:buChar char="•"/>
              <a:tabLst>
                <a:tab pos="164085" algn="l"/>
                <a:tab pos="164518" algn="l"/>
              </a:tabLst>
            </a:pPr>
            <a:r>
              <a:rPr lang="en-US" sz="2000" spc="-51" dirty="0">
                <a:solidFill>
                  <a:srgbClr val="231F20"/>
                </a:solidFill>
                <a:cs typeface="Arial"/>
              </a:rPr>
              <a:t>Teammates </a:t>
            </a:r>
            <a:r>
              <a:rPr lang="en-US" sz="2000" spc="-7" dirty="0">
                <a:solidFill>
                  <a:srgbClr val="231F20"/>
                </a:solidFill>
                <a:cs typeface="Arial"/>
              </a:rPr>
              <a:t>often </a:t>
            </a:r>
            <a:r>
              <a:rPr lang="en-US" sz="2000" spc="-48" dirty="0">
                <a:solidFill>
                  <a:srgbClr val="231F20"/>
                </a:solidFill>
                <a:cs typeface="Arial"/>
              </a:rPr>
              <a:t>make </a:t>
            </a:r>
            <a:r>
              <a:rPr lang="en-US" sz="2000" spc="-31" dirty="0">
                <a:solidFill>
                  <a:srgbClr val="231F20"/>
                </a:solidFill>
                <a:cs typeface="Arial"/>
              </a:rPr>
              <a:t>comments </a:t>
            </a:r>
            <a:r>
              <a:rPr lang="en-US" sz="2000" spc="-17" dirty="0">
                <a:solidFill>
                  <a:srgbClr val="231F20"/>
                </a:solidFill>
                <a:cs typeface="Arial"/>
              </a:rPr>
              <a:t>about </a:t>
            </a:r>
            <a:r>
              <a:rPr lang="en-US" sz="2000" spc="-31" dirty="0">
                <a:solidFill>
                  <a:srgbClr val="231F20"/>
                </a:solidFill>
                <a:cs typeface="Arial"/>
              </a:rPr>
              <a:t>my</a:t>
            </a:r>
            <a:r>
              <a:rPr lang="en-US" sz="2000" spc="-92" dirty="0">
                <a:solidFill>
                  <a:srgbClr val="231F20"/>
                </a:solidFill>
                <a:cs typeface="Arial"/>
              </a:rPr>
              <a:t> </a:t>
            </a:r>
            <a:r>
              <a:rPr lang="en-US" sz="2000" spc="-41" dirty="0">
                <a:solidFill>
                  <a:srgbClr val="231F20"/>
                </a:solidFill>
                <a:cs typeface="Arial"/>
              </a:rPr>
              <a:t>appearance</a:t>
            </a:r>
            <a:endParaRPr lang="en-US" sz="2000" dirty="0">
              <a:cs typeface="Arial"/>
            </a:endParaRPr>
          </a:p>
          <a:p>
            <a:pPr>
              <a:spcBef>
                <a:spcPts val="3"/>
              </a:spcBef>
              <a:buClr>
                <a:srgbClr val="231F20"/>
              </a:buClr>
              <a:buFont typeface="Arial"/>
              <a:buChar char="•"/>
            </a:pPr>
            <a:endParaRPr lang="en-US" sz="2000" dirty="0">
              <a:cs typeface="Times New Roman"/>
            </a:endParaRPr>
          </a:p>
          <a:p>
            <a:pPr marL="164518" indent="-155859">
              <a:buChar char="•"/>
              <a:tabLst>
                <a:tab pos="164085" algn="l"/>
                <a:tab pos="164518" algn="l"/>
              </a:tabLst>
            </a:pPr>
            <a:r>
              <a:rPr lang="en-US" sz="2000" spc="-55" dirty="0">
                <a:solidFill>
                  <a:srgbClr val="231F20"/>
                </a:solidFill>
                <a:cs typeface="Arial"/>
              </a:rPr>
              <a:t>The </a:t>
            </a:r>
            <a:r>
              <a:rPr lang="en-US" sz="2000" spc="-24" dirty="0">
                <a:solidFill>
                  <a:srgbClr val="231F20"/>
                </a:solidFill>
                <a:cs typeface="Arial"/>
              </a:rPr>
              <a:t>concept </a:t>
            </a:r>
            <a:r>
              <a:rPr lang="en-US" sz="2000" dirty="0">
                <a:solidFill>
                  <a:srgbClr val="231F20"/>
                </a:solidFill>
                <a:cs typeface="Arial"/>
              </a:rPr>
              <a:t>of </a:t>
            </a:r>
            <a:r>
              <a:rPr lang="en-US" sz="2000" spc="-41" dirty="0">
                <a:solidFill>
                  <a:srgbClr val="231F20"/>
                </a:solidFill>
                <a:cs typeface="Arial"/>
              </a:rPr>
              <a:t>race </a:t>
            </a:r>
            <a:r>
              <a:rPr lang="en-US" sz="2000" spc="-55" dirty="0">
                <a:solidFill>
                  <a:srgbClr val="231F20"/>
                </a:solidFill>
                <a:cs typeface="Arial"/>
              </a:rPr>
              <a:t>was </a:t>
            </a:r>
            <a:r>
              <a:rPr lang="en-US" sz="2000" spc="-44" dirty="0">
                <a:solidFill>
                  <a:srgbClr val="231F20"/>
                </a:solidFill>
                <a:cs typeface="Arial"/>
              </a:rPr>
              <a:t>made </a:t>
            </a:r>
            <a:r>
              <a:rPr lang="en-US" sz="2000" spc="-24" dirty="0">
                <a:solidFill>
                  <a:srgbClr val="231F20"/>
                </a:solidFill>
                <a:cs typeface="Arial"/>
              </a:rPr>
              <a:t>up </a:t>
            </a:r>
            <a:r>
              <a:rPr lang="en-US" sz="2000" spc="-34" dirty="0">
                <a:solidFill>
                  <a:srgbClr val="231F20"/>
                </a:solidFill>
                <a:cs typeface="Arial"/>
              </a:rPr>
              <a:t>by </a:t>
            </a:r>
            <a:r>
              <a:rPr lang="en-US" sz="2000" spc="-37" dirty="0">
                <a:solidFill>
                  <a:srgbClr val="231F20"/>
                </a:solidFill>
                <a:cs typeface="Arial"/>
              </a:rPr>
              <a:t>humans </a:t>
            </a:r>
            <a:r>
              <a:rPr lang="en-US" sz="2000" spc="-7" dirty="0">
                <a:solidFill>
                  <a:srgbClr val="231F20"/>
                </a:solidFill>
                <a:cs typeface="Arial"/>
              </a:rPr>
              <a:t>or</a:t>
            </a:r>
            <a:r>
              <a:rPr lang="en-US" sz="2000" spc="-102" dirty="0">
                <a:solidFill>
                  <a:srgbClr val="231F20"/>
                </a:solidFill>
                <a:cs typeface="Arial"/>
              </a:rPr>
              <a:t> </a:t>
            </a:r>
            <a:r>
              <a:rPr lang="en-US" sz="2000" spc="-20" dirty="0">
                <a:solidFill>
                  <a:srgbClr val="231F20"/>
                </a:solidFill>
                <a:cs typeface="Arial"/>
              </a:rPr>
              <a:t>society</a:t>
            </a:r>
            <a:endParaRPr lang="en-US" sz="2000" dirty="0">
              <a:cs typeface="Arial"/>
            </a:endParaRPr>
          </a:p>
          <a:p>
            <a:pPr marL="164518" marR="32904" indent="-155859">
              <a:lnSpc>
                <a:spcPct val="106100"/>
              </a:lnSpc>
              <a:spcBef>
                <a:spcPts val="774"/>
              </a:spcBef>
              <a:buChar char="•"/>
              <a:tabLst>
                <a:tab pos="164085" algn="l"/>
                <a:tab pos="164518" algn="l"/>
              </a:tabLst>
            </a:pPr>
            <a:r>
              <a:rPr lang="en-US" sz="2000" dirty="0">
                <a:solidFill>
                  <a:srgbClr val="231F20"/>
                </a:solidFill>
                <a:cs typeface="Arial"/>
              </a:rPr>
              <a:t>All</a:t>
            </a:r>
            <a:r>
              <a:rPr lang="en-US" sz="2000" spc="-37" dirty="0">
                <a:solidFill>
                  <a:srgbClr val="231F20"/>
                </a:solidFill>
                <a:cs typeface="Arial"/>
              </a:rPr>
              <a:t> members </a:t>
            </a:r>
            <a:r>
              <a:rPr lang="en-US" sz="2000" dirty="0">
                <a:solidFill>
                  <a:srgbClr val="231F20"/>
                </a:solidFill>
                <a:cs typeface="Arial"/>
              </a:rPr>
              <a:t>of</a:t>
            </a:r>
            <a:r>
              <a:rPr lang="en-US" sz="2000" spc="-37" dirty="0">
                <a:solidFill>
                  <a:srgbClr val="231F20"/>
                </a:solidFill>
                <a:cs typeface="Arial"/>
              </a:rPr>
              <a:t> </a:t>
            </a:r>
            <a:r>
              <a:rPr lang="en-US" sz="2000" spc="-20" dirty="0">
                <a:solidFill>
                  <a:srgbClr val="231F20"/>
                </a:solidFill>
                <a:cs typeface="Arial"/>
              </a:rPr>
              <a:t>society</a:t>
            </a:r>
            <a:r>
              <a:rPr lang="en-US" sz="2000" spc="-37" dirty="0">
                <a:solidFill>
                  <a:srgbClr val="231F20"/>
                </a:solidFill>
                <a:cs typeface="Arial"/>
              </a:rPr>
              <a:t> </a:t>
            </a:r>
            <a:r>
              <a:rPr lang="en-US" sz="2000" spc="-48" dirty="0">
                <a:solidFill>
                  <a:srgbClr val="231F20"/>
                </a:solidFill>
                <a:cs typeface="Arial"/>
              </a:rPr>
              <a:t>have</a:t>
            </a:r>
            <a:r>
              <a:rPr lang="en-US" sz="2000" spc="-37" dirty="0">
                <a:solidFill>
                  <a:srgbClr val="231F20"/>
                </a:solidFill>
                <a:cs typeface="Arial"/>
              </a:rPr>
              <a:t> </a:t>
            </a:r>
            <a:r>
              <a:rPr lang="en-US" sz="2000" spc="-34" dirty="0">
                <a:solidFill>
                  <a:srgbClr val="231F20"/>
                </a:solidFill>
                <a:cs typeface="Arial"/>
              </a:rPr>
              <a:t>equal</a:t>
            </a:r>
            <a:r>
              <a:rPr lang="en-US" sz="2000" spc="-41" dirty="0">
                <a:solidFill>
                  <a:srgbClr val="231F20"/>
                </a:solidFill>
                <a:cs typeface="Arial"/>
              </a:rPr>
              <a:t> </a:t>
            </a:r>
            <a:r>
              <a:rPr lang="en-US" sz="2000" spc="-7" dirty="0">
                <a:solidFill>
                  <a:srgbClr val="231F20"/>
                </a:solidFill>
                <a:cs typeface="Arial"/>
              </a:rPr>
              <a:t>opportunities</a:t>
            </a:r>
            <a:r>
              <a:rPr lang="en-US" sz="2000" spc="-37" dirty="0">
                <a:solidFill>
                  <a:srgbClr val="231F20"/>
                </a:solidFill>
                <a:cs typeface="Arial"/>
              </a:rPr>
              <a:t> </a:t>
            </a:r>
            <a:r>
              <a:rPr lang="en-US" sz="2000" spc="14" dirty="0">
                <a:solidFill>
                  <a:srgbClr val="231F20"/>
                </a:solidFill>
                <a:cs typeface="Arial"/>
              </a:rPr>
              <a:t>to</a:t>
            </a:r>
            <a:r>
              <a:rPr lang="en-US" sz="2000" spc="-37" dirty="0">
                <a:solidFill>
                  <a:srgbClr val="231F20"/>
                </a:solidFill>
                <a:cs typeface="Arial"/>
              </a:rPr>
              <a:t> </a:t>
            </a:r>
            <a:r>
              <a:rPr lang="en-US" sz="2000" spc="-48" dirty="0">
                <a:solidFill>
                  <a:srgbClr val="231F20"/>
                </a:solidFill>
                <a:cs typeface="Arial"/>
              </a:rPr>
              <a:t>succeed.</a:t>
            </a:r>
            <a:r>
              <a:rPr lang="en-US" sz="2000" spc="-37" dirty="0">
                <a:solidFill>
                  <a:srgbClr val="231F20"/>
                </a:solidFill>
                <a:cs typeface="Arial"/>
              </a:rPr>
              <a:t> </a:t>
            </a:r>
            <a:r>
              <a:rPr lang="en-US" sz="2000" spc="-14" dirty="0">
                <a:solidFill>
                  <a:srgbClr val="231F20"/>
                </a:solidFill>
                <a:cs typeface="Arial"/>
              </a:rPr>
              <a:t>It’s</a:t>
            </a:r>
            <a:r>
              <a:rPr lang="en-US" sz="2000" spc="-37" dirty="0">
                <a:solidFill>
                  <a:srgbClr val="231F20"/>
                </a:solidFill>
                <a:cs typeface="Arial"/>
              </a:rPr>
              <a:t> </a:t>
            </a:r>
            <a:r>
              <a:rPr lang="en-US" sz="2000" spc="-20" dirty="0">
                <a:solidFill>
                  <a:srgbClr val="231F20"/>
                </a:solidFill>
                <a:cs typeface="Arial"/>
              </a:rPr>
              <a:t>simply</a:t>
            </a:r>
            <a:r>
              <a:rPr lang="en-US" sz="2000" spc="-37" dirty="0">
                <a:solidFill>
                  <a:srgbClr val="231F20"/>
                </a:solidFill>
                <a:cs typeface="Arial"/>
              </a:rPr>
              <a:t> </a:t>
            </a:r>
            <a:r>
              <a:rPr lang="en-US" sz="2000" spc="-65" dirty="0">
                <a:solidFill>
                  <a:srgbClr val="231F20"/>
                </a:solidFill>
                <a:cs typeface="Arial"/>
              </a:rPr>
              <a:t>a</a:t>
            </a:r>
            <a:r>
              <a:rPr lang="en-US" sz="2000" spc="-37" dirty="0">
                <a:solidFill>
                  <a:srgbClr val="231F20"/>
                </a:solidFill>
                <a:cs typeface="Arial"/>
              </a:rPr>
              <a:t> </a:t>
            </a:r>
            <a:r>
              <a:rPr lang="en-US" sz="2000" spc="-7" dirty="0">
                <a:solidFill>
                  <a:srgbClr val="231F20"/>
                </a:solidFill>
                <a:cs typeface="Arial"/>
              </a:rPr>
              <a:t>matter</a:t>
            </a:r>
            <a:r>
              <a:rPr lang="en-US" sz="2000" spc="-37" dirty="0">
                <a:solidFill>
                  <a:srgbClr val="231F20"/>
                </a:solidFill>
                <a:cs typeface="Arial"/>
              </a:rPr>
              <a:t> </a:t>
            </a:r>
            <a:r>
              <a:rPr lang="en-US" sz="2000" dirty="0">
                <a:solidFill>
                  <a:srgbClr val="231F20"/>
                </a:solidFill>
                <a:cs typeface="Arial"/>
              </a:rPr>
              <a:t>of  </a:t>
            </a:r>
            <a:r>
              <a:rPr lang="en-US" sz="2000" spc="-7" dirty="0">
                <a:solidFill>
                  <a:srgbClr val="231F20"/>
                </a:solidFill>
                <a:cs typeface="Arial"/>
              </a:rPr>
              <a:t>“pulling </a:t>
            </a:r>
            <a:r>
              <a:rPr lang="en-US" sz="2000" spc="-34" dirty="0">
                <a:solidFill>
                  <a:srgbClr val="231F20"/>
                </a:solidFill>
                <a:cs typeface="Arial"/>
              </a:rPr>
              <a:t>themselves </a:t>
            </a:r>
            <a:r>
              <a:rPr lang="en-US" sz="2000" spc="-24" dirty="0">
                <a:solidFill>
                  <a:srgbClr val="231F20"/>
                </a:solidFill>
                <a:cs typeface="Arial"/>
              </a:rPr>
              <a:t>up </a:t>
            </a:r>
            <a:r>
              <a:rPr lang="en-US" sz="2000" spc="-34" dirty="0">
                <a:solidFill>
                  <a:srgbClr val="231F20"/>
                </a:solidFill>
                <a:cs typeface="Arial"/>
              </a:rPr>
              <a:t>by </a:t>
            </a:r>
            <a:r>
              <a:rPr lang="en-US" sz="2000" dirty="0">
                <a:solidFill>
                  <a:srgbClr val="231F20"/>
                </a:solidFill>
                <a:cs typeface="Arial"/>
              </a:rPr>
              <a:t>their</a:t>
            </a:r>
            <a:r>
              <a:rPr lang="en-US" sz="2000" spc="-106" dirty="0">
                <a:solidFill>
                  <a:srgbClr val="231F20"/>
                </a:solidFill>
                <a:cs typeface="Arial"/>
              </a:rPr>
              <a:t> </a:t>
            </a:r>
            <a:r>
              <a:rPr lang="en-US" sz="2000" spc="-24" dirty="0">
                <a:solidFill>
                  <a:srgbClr val="231F20"/>
                </a:solidFill>
                <a:cs typeface="Arial"/>
              </a:rPr>
              <a:t>bootstraps.”</a:t>
            </a:r>
            <a:endParaRPr lang="en-US" sz="2000" dirty="0">
              <a:cs typeface="Arial"/>
            </a:endParaRPr>
          </a:p>
        </p:txBody>
      </p:sp>
      <p:pic>
        <p:nvPicPr>
          <p:cNvPr id="9" name="Picture Placeholder 8"/>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t="157" b="157"/>
          <a:stretch>
            <a:fillRect/>
          </a:stretch>
        </p:blipFill>
        <p:spPr/>
      </p:pic>
    </p:spTree>
    <p:custDataLst>
      <p:tags r:id="rId1"/>
    </p:custDataLst>
    <p:extLst>
      <p:ext uri="{BB962C8B-B14F-4D97-AF65-F5344CB8AC3E}">
        <p14:creationId xmlns:p14="http://schemas.microsoft.com/office/powerpoint/2010/main" val="2301251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My view of the world</a:t>
            </a:r>
          </a:p>
        </p:txBody>
      </p:sp>
      <p:sp>
        <p:nvSpPr>
          <p:cNvPr id="3" name="Content Placeholder 2"/>
          <p:cNvSpPr>
            <a:spLocks noGrp="1"/>
          </p:cNvSpPr>
          <p:nvPr>
            <p:ph idx="1"/>
          </p:nvPr>
        </p:nvSpPr>
        <p:spPr>
          <a:xfrm>
            <a:off x="1474236" y="2854336"/>
            <a:ext cx="9879564" cy="1149327"/>
          </a:xfrm>
        </p:spPr>
        <p:txBody>
          <a:bodyPr>
            <a:noAutofit/>
          </a:bodyPr>
          <a:lstStyle/>
          <a:p>
            <a:pPr marL="285750" indent="-285750">
              <a:spcBef>
                <a:spcPts val="1200"/>
              </a:spcBef>
              <a:buSzPct val="100000"/>
              <a:buBlip>
                <a:blip r:embed="rId4"/>
              </a:buBlip>
            </a:pPr>
            <a:r>
              <a:rPr lang="en-US" sz="2600" dirty="0">
                <a:latin typeface="Arial" panose="020B0604020202020204" pitchFamily="34" charset="0"/>
              </a:rPr>
              <a:t>How does where I am on the continuum affect my values, beliefs, customs and behaviors (view of the world) and how I interact with those around me?</a:t>
            </a:r>
          </a:p>
        </p:txBody>
      </p:sp>
      <p:pic>
        <p:nvPicPr>
          <p:cNvPr id="5" name="Picture Placeholder 4"/>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t="63" b="63"/>
          <a:stretch>
            <a:fillRect/>
          </a:stretch>
        </p:blipFill>
        <p:spPr/>
      </p:pic>
    </p:spTree>
    <p:custDataLst>
      <p:tags r:id="rId1"/>
    </p:custDataLst>
    <p:extLst>
      <p:ext uri="{BB962C8B-B14F-4D97-AF65-F5344CB8AC3E}">
        <p14:creationId xmlns:p14="http://schemas.microsoft.com/office/powerpoint/2010/main" val="15146952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257&quot;&gt;&lt;object type=&quot;3&quot; unique_id=&quot;11746&quot;&gt;&lt;property id=&quot;20148&quot; value=&quot;5&quot;/&gt;&lt;property id=&quot;20300&quot; value=&quot;Slide 1&quot;/&gt;&lt;property id=&quot;20307&quot; value=&quot;265&quot;/&gt;&lt;/object&gt;&lt;object type=&quot;3&quot; unique_id=&quot;11747&quot;&gt;&lt;property id=&quot;20148&quot; value=&quot;5&quot;/&gt;&lt;property id=&quot;20300&quot; value=&quot;Slide 2 - &amp;quot;TITLE OF YOUR PRESENTATION&amp;quot;&quot;/&gt;&lt;property id=&quot;20307&quot; value=&quot;266&quot;/&gt;&lt;/object&gt;&lt;object type=&quot;3&quot; unique_id=&quot;11887&quot;&gt;&lt;property id=&quot;20148&quot; value=&quot;5&quot;/&gt;&lt;property id=&quot;20300&quot; value=&quot;Slide 3 - &amp;quot;Title for Single Column Slide&amp;quot;&quot;/&gt;&lt;property id=&quot;20307&quot; value=&quot;267&quot;/&gt;&lt;/object&gt;&lt;object type=&quot;3&quot; unique_id=&quot;11915&quot;&gt;&lt;property id=&quot;20148&quot; value=&quot;5&quot;/&gt;&lt;property id=&quot;20300&quot; value=&quot;Slide 4 - &amp;quot;Title for Single Column Slide&amp;quot;&quot;/&gt;&lt;property id=&quot;20307&quot; value=&quot;268&quot;/&gt;&lt;/object&gt;&lt;object type=&quot;3&quot; unique_id=&quot;11916&quot;&gt;&lt;property id=&quot;20148&quot; value=&quot;5&quot;/&gt;&lt;property id=&quot;20300&quot; value=&quot;Slide 5 - &amp;quot;Title of Three Major Concepts&amp;quot;&quot;/&gt;&lt;property id=&quot;20307&quot; value=&quot;269&quot;/&gt;&lt;/object&gt;&lt;object type=&quot;3&quot; unique_id=&quot;11966&quot;&gt;&lt;property id=&quot;20148&quot; value=&quot;5&quot;/&gt;&lt;property id=&quot;20300&quot; value=&quot;Slide 6 - &amp;quot;Title of Three Major Concepts&amp;quot;&quot;/&gt;&lt;property id=&quot;20307&quot; value=&quot;270&quot;/&gt;&lt;/object&gt;&lt;object type=&quot;3&quot; unique_id=&quot;11967&quot;&gt;&lt;property id=&quot;20148&quot; value=&quot;5&quot;/&gt;&lt;property id=&quot;20300&quot; value=&quot;Slide 7 - &amp;quot;Transition To Next Section&amp;quot;&quot;/&gt;&lt;property id=&quot;20307&quot; value=&quot;271&quot;/&gt;&lt;/object&gt;&lt;object type=&quot;3&quot; unique_id=&quot;11968&quot;&gt;&lt;property id=&quot;20148&quot; value=&quot;5&quot;/&gt;&lt;property id=&quot;20300&quot; value=&quot;Slide 8 - &amp;quot;A Vertical Picture is Worth a Thousand Words&amp;quot;&quot;/&gt;&lt;property id=&quot;20307&quot; value=&quot;272&quot;/&gt;&lt;/object&gt;&lt;object type=&quot;3&quot; unique_id=&quot;12109&quot;&gt;&lt;property id=&quot;20148&quot; value=&quot;5&quot;/&gt;&lt;property id=&quot;20300&quot; value=&quot;Slide 9 - &amp;quot;A Vertical Picture is Worth a Thousand Words&amp;quot;&quot;/&gt;&lt;property id=&quot;20307&quot; value=&quot;273&quot;/&gt;&lt;/object&gt;&lt;object type=&quot;3&quot; unique_id=&quot;12110&quot;&gt;&lt;property id=&quot;20148&quot; value=&quot;5&quot;/&gt;&lt;property id=&quot;20300&quot; value=&quot;Slide 10 - &amp;quot;A Horizontal Image&amp;quot;&quot;/&gt;&lt;property id=&quot;20307&quot; value=&quot;274&quot;/&gt;&lt;/object&gt;&lt;object type=&quot;3&quot; unique_id=&quot;12111&quot;&gt;&lt;property id=&quot;20148&quot; value=&quot;5&quot;/&gt;&lt;property id=&quot;20300&quot; value=&quot;Slide 11 - &amp;quot;A Horizontal Image&amp;quot;&quot;/&gt;&lt;property id=&quot;20307&quot; value=&quot;275&quot;/&gt;&lt;/object&gt;&lt;object type=&quot;3&quot; unique_id=&quot;12112&quot;&gt;&lt;property id=&quot;20148&quot; value=&quot;5&quot;/&gt;&lt;property id=&quot;20300&quot; value=&quot;Slide 12 - &amp;quot;Title for Three Column Slide with Icons&amp;quot;&quot;/&gt;&lt;property id=&quot;20307&quot; value=&quot;276&quot;/&gt;&lt;/object&gt;&lt;object type=&quot;3&quot; unique_id=&quot;12113&quot;&gt;&lt;property id=&quot;20148&quot; value=&quot;5&quot;/&gt;&lt;property id=&quot;20300&quot; value=&quot;Slide 13 - &amp;quot;Title for Three Column Slide&amp;quot;&quot;/&gt;&lt;property id=&quot;20307&quot; value=&quot;277&quot;/&gt;&lt;/object&gt;&lt;object type=&quot;3&quot; unique_id=&quot;12114&quot;&gt;&lt;property id=&quot;20148&quot; value=&quot;5&quot;/&gt;&lt;property id=&quot;20300&quot; value=&quot;Slide 14 - &amp;quot;Three Columns Without Icons&amp;quot;&quot;/&gt;&lt;property id=&quot;20307&quot; value=&quot;278&quot;/&gt;&lt;/object&gt;&lt;object type=&quot;3&quot; unique_id=&quot;12664&quot;&gt;&lt;property id=&quot;20148&quot; value=&quot;5&quot;/&gt;&lt;property id=&quot;20300&quot; value=&quot;Slide 15 - &amp;quot;Three Columns Without Icons&amp;quot;&quot;/&gt;&lt;property id=&quot;20307&quot; value=&quot;279&quot;/&gt;&lt;/object&gt;&lt;object type=&quot;3&quot; unique_id=&quot;12665&quot;&gt;&lt;property id=&quot;20148&quot; value=&quot;5&quot;/&gt;&lt;property id=&quot;20300&quot; value=&quot;Slide 16 - &amp;quot;Title for Two Column Slide&amp;quot;&quot;/&gt;&lt;property id=&quot;20307&quot; value=&quot;280&quot;/&gt;&lt;/object&gt;&lt;object type=&quot;3&quot; unique_id=&quot;12666&quot;&gt;&lt;property id=&quot;20148&quot; value=&quot;5&quot;/&gt;&lt;property id=&quot;20300&quot; value=&quot;Slide 17 - &amp;quot;Title for Two Column Slide&amp;quot;&quot;/&gt;&lt;property id=&quot;20307&quot; value=&quot;281&quot;/&gt;&lt;/object&gt;&lt;object type=&quot;3&quot; unique_id=&quot;12667&quot;&gt;&lt;property id=&quot;20148&quot; value=&quot;5&quot;/&gt;&lt;property id=&quot;20300&quot; value=&quot;Slide 18&quot;/&gt;&lt;property id=&quot;20307&quot; value=&quot;282&quot;/&gt;&lt;/object&gt;&lt;object type=&quot;3&quot; unique_id=&quot;12668&quot;&gt;&lt;property id=&quot;20148&quot; value=&quot;5&quot;/&gt;&lt;property id=&quot;20300&quot; value=&quot;Slide 19&quot;/&gt;&lt;property id=&quot;20307&quot; value=&quot;283&quot;/&gt;&lt;/object&gt;&lt;object type=&quot;3&quot; unique_id=&quot;12669&quot;&gt;&lt;property id=&quot;20148&quot; value=&quot;5&quot;/&gt;&lt;property id=&quot;20300&quot; value=&quot;Slide 20&quot;/&gt;&lt;property id=&quot;20307&quot; value=&quot;284&quot;/&gt;&lt;/object&gt;&lt;object type=&quot;3&quot; unique_id=&quot;12670&quot;&gt;&lt;property id=&quot;20148&quot; value=&quot;5&quot;/&gt;&lt;property id=&quot;20300&quot; value=&quot;Slide 21&quot;/&gt;&lt;property id=&quot;20307&quot; value=&quot;285&quot;/&gt;&lt;/object&gt;&lt;object type=&quot;3&quot; unique_id=&quot;12671&quot;&gt;&lt;property id=&quot;20148&quot; value=&quot;5&quot;/&gt;&lt;property id=&quot;20300&quot; value=&quot;Slide 22&quot;/&gt;&lt;property id=&quot;20307&quot; value=&quot;286&quot;/&gt;&lt;/object&gt;&lt;object type=&quot;3&quot; unique_id=&quot;12672&quot;&gt;&lt;property id=&quot;20148&quot; value=&quot;5&quot;/&gt;&lt;property id=&quot;20300&quot; value=&quot;Slide 23&quot;/&gt;&lt;property id=&quot;20307&quot; value=&quot;287&quot;/&gt;&lt;/object&gt;&lt;object type=&quot;3&quot; unique_id=&quot;12673&quot;&gt;&lt;property id=&quot;20148&quot; value=&quot;5&quot;/&gt;&lt;property id=&quot;20300&quot; value=&quot;Slide 24&quot;/&gt;&lt;property id=&quot;20307&quot; value=&quot;288&quot;/&gt;&lt;/object&gt;&lt;object type=&quot;3&quot; unique_id=&quot;12674&quot;&gt;&lt;property id=&quot;20148&quot; value=&quot;5&quot;/&gt;&lt;property id=&quot;20300&quot; value=&quot;Slide 25&quot;/&gt;&lt;property id=&quot;20307&quot; value=&quot;289&quot;/&gt;&lt;/object&gt;&lt;object type=&quot;3&quot; unique_id=&quot;12675&quot;&gt;&lt;property id=&quot;20148&quot; value=&quot;5&quot;/&gt;&lt;property id=&quot;20300&quot; value=&quot;Slide 26 - &amp;quot;Title for Quantifiable Figures&amp;quot;&quot;/&gt;&lt;property id=&quot;20307&quot; value=&quot;290&quot;/&gt;&lt;/object&gt;&lt;object type=&quot;3&quot; unique_id=&quot;12676&quot;&gt;&lt;property id=&quot;20148&quot; value=&quot;5&quot;/&gt;&lt;property id=&quot;20300&quot; value=&quot;Slide 27 - &amp;quot;Timeline Title&amp;quot;&quot;/&gt;&lt;property id=&quot;20307&quot; value=&quot;291&quot;/&gt;&lt;/object&gt;&lt;object type=&quot;3&quot; unique_id=&quot;12677&quot;&gt;&lt;property id=&quot;20148&quot; value=&quot;5&quot;/&gt;&lt;property id=&quot;20300&quot; value=&quot;Slide 28 - &amp;quot;Timeline Title&amp;quot;&quot;/&gt;&lt;property id=&quot;20307&quot; value=&quot;292&quot;/&gt;&lt;/object&gt;&lt;object type=&quot;3&quot; unique_id=&quot;12678&quot;&gt;&lt;property id=&quot;20148&quot; value=&quot;5&quot;/&gt;&lt;property id=&quot;20300&quot; value=&quot;Slide 29 - &amp;quot;Timeline Title&amp;quot;&quot;/&gt;&lt;property id=&quot;20307&quot; value=&quot;293&quot;/&gt;&lt;/object&gt;&lt;object type=&quot;3&quot; unique_id=&quot;12679&quot;&gt;&lt;property id=&quot;20148&quot; value=&quot;5&quot;/&gt;&lt;property id=&quot;20300&quot; value=&quot;Slide 30 - &amp;quot;Timeline Title&amp;quot;&quot;/&gt;&lt;property id=&quot;20307&quot; value=&quot;294&quot;/&gt;&lt;/object&gt;&lt;object type=&quot;3&quot; unique_id=&quot;12680&quot;&gt;&lt;property id=&quot;20148&quot; value=&quot;5&quot;/&gt;&lt;property id=&quot;20300&quot; value=&quot;Slide 31 - &amp;quot;Citations&amp;quot;&quot;/&gt;&lt;property id=&quot;20307&quot; value=&quot;295&quot;/&gt;&lt;/object&gt;&lt;object type=&quot;3&quot; unique_id=&quot;12681&quot;&gt;&lt;property id=&quot;20148&quot; value=&quot;5&quot;/&gt;&lt;property id=&quot;20300&quot; value=&quot;Slide 32 - &amp;quot;THANK YOU&amp;quot;&quot;/&gt;&lt;property id=&quot;20307&quot; value=&quot;296&quot;/&gt;&lt;/object&gt;&lt;object type=&quot;3&quot; unique_id=&quot;12682&quot;&gt;&lt;property id=&quot;20148&quot; value=&quot;5&quot;/&gt;&lt;property id=&quot;20300&quot; value=&quot;Slide 33&quot;/&gt;&lt;property id=&quot;20307&quot; value=&quot;297&quot;/&gt;&lt;/object&gt;&lt;object type=&quot;3&quot; unique_id=&quot;12683&quot;&gt;&lt;property id=&quot;20148&quot; value=&quot;5&quot;/&gt;&lt;property id=&quot;20300&quot; value=&quot;Slide 34&quot;/&gt;&lt;property id=&quot;20307&quot; value=&quot;298&quot;/&gt;&lt;/object&gt;&lt;/object&gt;&lt;object type=&quot;8&quot; unique_id=&quot;11263&quot;&gt;&lt;/object&gt;&lt;/object&gt;&lt;/database&gt;"/>
  <p:tag name="SECTOMILLISECCONVERTED" val="1"/>
  <p:tag name="ARTICULATE_DESIGN_ID_OFFICE THEME" val="aatZP9K0"/>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Verdana"/>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13628</TotalTime>
  <Words>3512</Words>
  <Application>Microsoft Office PowerPoint</Application>
  <PresentationFormat>Widescreen</PresentationFormat>
  <Paragraphs>302</Paragraphs>
  <Slides>43</Slides>
  <Notes>37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43</vt:i4>
      </vt:variant>
    </vt:vector>
  </HeadingPairs>
  <TitlesOfParts>
    <vt:vector size="58" baseType="lpstr">
      <vt:lpstr>ＭＳ Ｐゴシック</vt:lpstr>
      <vt:lpstr>Arial</vt:lpstr>
      <vt:lpstr>Calibri</vt:lpstr>
      <vt:lpstr>Calibri Light</vt:lpstr>
      <vt:lpstr>Courier New</vt:lpstr>
      <vt:lpstr>Georgia</vt:lpstr>
      <vt:lpstr>Gill Sans</vt:lpstr>
      <vt:lpstr>Gill Sans Light</vt:lpstr>
      <vt:lpstr>Kievit Offc Medium</vt:lpstr>
      <vt:lpstr>MV Boli</vt:lpstr>
      <vt:lpstr>Stratum2 Regular</vt:lpstr>
      <vt:lpstr>Times</vt:lpstr>
      <vt:lpstr>Times New Roman</vt:lpstr>
      <vt:lpstr>Verdana</vt:lpstr>
      <vt:lpstr>Office Theme</vt:lpstr>
      <vt:lpstr>MODULE 2 HIGH-5 TEAMS: SKILLFUL USE  OF COMMUNICATION TOOLS</vt:lpstr>
      <vt:lpstr>PowerPoint Presentation</vt:lpstr>
      <vt:lpstr>PowerPoint Presentation</vt:lpstr>
      <vt:lpstr>Group Engagement</vt:lpstr>
      <vt:lpstr>Take a Stand Activity</vt:lpstr>
      <vt:lpstr>Where do you stand? </vt:lpstr>
      <vt:lpstr>Warm-up Statements</vt:lpstr>
      <vt:lpstr>Follow-up Statements</vt:lpstr>
      <vt:lpstr>My view of the world</vt:lpstr>
      <vt:lpstr>What came up for you?</vt:lpstr>
      <vt:lpstr>PowerPoint Presentation</vt:lpstr>
      <vt:lpstr>BREAKOUT GROUPS…. REPORT BACK</vt:lpstr>
      <vt:lpstr>Reflect in Small Teams:</vt:lpstr>
      <vt:lpstr>BREAKOUT GROUPS…. REPORT BACK</vt:lpstr>
      <vt:lpstr>PowerPoint Presentation</vt:lpstr>
      <vt:lpstr>Tools of the Trade</vt:lpstr>
      <vt:lpstr>PowerPoint Presentation</vt:lpstr>
      <vt:lpstr>Evaluate</vt:lpstr>
      <vt:lpstr>PowerPoint Presentation</vt:lpstr>
      <vt:lpstr>Navigate</vt:lpstr>
      <vt:lpstr>PowerPoint Presentation</vt:lpstr>
      <vt:lpstr>Difference between stereotypes and generalizations?</vt:lpstr>
      <vt:lpstr>Rapid, mostly unconscious</vt:lpstr>
      <vt:lpstr>PowerPoint Presentation</vt:lpstr>
      <vt:lpstr>Stereotypes:</vt:lpstr>
      <vt:lpstr>Generalizations:</vt:lpstr>
      <vt:lpstr>PowerPoint Presentation</vt:lpstr>
      <vt:lpstr>PowerPoint Presentation</vt:lpstr>
      <vt:lpstr>Cognitive and Structural Biases Reinforce  Each Other</vt:lpstr>
      <vt:lpstr>PowerPoint Presentation</vt:lpstr>
      <vt:lpstr>PowerPoint Presentation</vt:lpstr>
      <vt:lpstr>PowerPoint Presentation</vt:lpstr>
      <vt:lpstr>BREAKOUT GROUPS…. REPORT BACK</vt:lpstr>
      <vt:lpstr>PowerPoint Presentation</vt:lpstr>
      <vt:lpstr>PowerPoint Presentation</vt:lpstr>
      <vt:lpstr>PowerPoint Presentation</vt:lpstr>
      <vt:lpstr>PowerPoint Presentation</vt:lpstr>
      <vt:lpstr>BREAKOUT GROUPS…. REPORT BACK</vt:lpstr>
      <vt:lpstr>PowerPoint Presentation</vt:lpstr>
      <vt:lpstr>PowerPoint Presentation</vt:lpstr>
      <vt:lpstr>PowerPoint Presentation</vt:lpstr>
      <vt:lpstr>Activity: Where do you stand?</vt:lpstr>
      <vt:lpstr>THANK YOU</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 Services</dc:creator>
  <cp:lastModifiedBy>Buzzard, John</cp:lastModifiedBy>
  <cp:revision>619</cp:revision>
  <dcterms:created xsi:type="dcterms:W3CDTF">2017-12-19T21:24:25Z</dcterms:created>
  <dcterms:modified xsi:type="dcterms:W3CDTF">2021-02-26T18:40:12Z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530515E4-7DCB-4D18-AF15-D46C60D09F12</vt:lpwstr>
  </property>
  <property fmtid="{D5CDD505-2E9C-101B-9397-08002B2CF9AE}" pid="3" name="ArticulatePath">
    <vt:lpwstr>beaver_template</vt:lpwstr>
  </property>
</Properties>
</file>