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embedTrueType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8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337" r:id="rId26"/>
  </p:sldIdLst>
  <p:sldSz cx="12192000" cy="6858000"/>
  <p:notesSz cx="7023100" cy="93091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eorgia" panose="02040502050405020303" pitchFamily="18" charset="0"/>
      <p:regular r:id="rId32"/>
      <p:bold r:id="rId33"/>
      <p:italic r:id="rId34"/>
      <p:boldItalic r:id="rId35"/>
    </p:embeddedFont>
    <p:embeddedFont>
      <p:font typeface="Impact" panose="020B0806030902050204" pitchFamily="34" charset="0"/>
      <p:regular r:id="rId36"/>
    </p:embeddedFont>
    <p:embeddedFont>
      <p:font typeface="Rufina" panose="02000503080000020004" pitchFamily="2" charset="77"/>
      <p:regular r:id="rId37"/>
      <p:bold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/>
    <p:restoredTop sz="78680"/>
  </p:normalViewPr>
  <p:slideViewPr>
    <p:cSldViewPr snapToGrid="0">
      <p:cViewPr varScale="1">
        <p:scale>
          <a:sx n="88" d="100"/>
          <a:sy n="88" d="100"/>
        </p:scale>
        <p:origin x="95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43343" cy="4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8132" y="0"/>
            <a:ext cx="3043343" cy="4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0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George 12:15 </a:t>
            </a:r>
            <a:endParaRPr/>
          </a:p>
        </p:txBody>
      </p:sp>
      <p:sp>
        <p:nvSpPr>
          <p:cNvPr id="159" name="Google Shape;159;p9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0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Kim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Kim 12:25</a:t>
            </a:r>
            <a:endParaRPr/>
          </a:p>
        </p:txBody>
      </p:sp>
      <p:sp>
        <p:nvSpPr>
          <p:cNvPr id="179" name="Google Shape;179;p11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2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174982" marR="0" lvl="0" indent="-987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you currently volunteer somewhere? Yes or no</a:t>
            </a:r>
            <a:endParaRPr/>
          </a:p>
          <a:p>
            <a:pPr marL="174982" lvl="0" indent="-987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89" name="Google Shape;189;p12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3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George 12:30</a:t>
            </a:r>
            <a:endParaRPr/>
          </a:p>
        </p:txBody>
      </p:sp>
      <p:sp>
        <p:nvSpPr>
          <p:cNvPr id="198" name="Google Shape;198;p13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4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your driving motivation for being part of this webinar? (Check all that apply or rank them 1-10)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Finding a job in a new industry (career pivot)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Building your general skill set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Connecting with community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Developing leadership skills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Networking and meeting new people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Giving back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8" name="Google Shape;208;p14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5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Steve</a:t>
            </a:r>
            <a:endParaRPr/>
          </a:p>
        </p:txBody>
      </p:sp>
      <p:sp>
        <p:nvSpPr>
          <p:cNvPr id="217" name="Google Shape;217;p15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16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Steve 12:40</a:t>
            </a:r>
            <a:endParaRPr/>
          </a:p>
        </p:txBody>
      </p:sp>
      <p:sp>
        <p:nvSpPr>
          <p:cNvPr id="227" name="Google Shape;227;p16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00" cy="314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7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do you volunteer? (Open ended)</a:t>
            </a:r>
            <a:endParaRPr/>
          </a:p>
          <a:p>
            <a:pPr marL="174981" lvl="0" indent="-987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37" name="Google Shape;237;p17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1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Yuliya</a:t>
            </a:r>
            <a:endParaRPr/>
          </a:p>
        </p:txBody>
      </p:sp>
      <p:sp>
        <p:nvSpPr>
          <p:cNvPr id="246" name="Google Shape;246;p18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77975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9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Yuliya 12:45</a:t>
            </a:r>
            <a:endParaRPr/>
          </a:p>
        </p:txBody>
      </p:sp>
      <p:sp>
        <p:nvSpPr>
          <p:cNvPr id="256" name="Google Shape;256;p19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00" cy="314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20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174981" marR="0" lvl="0" indent="-987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you planning on volunteering moving forward? Yes or no</a:t>
            </a:r>
            <a:endParaRPr/>
          </a:p>
          <a:p>
            <a:pPr marL="174981" lvl="0" indent="-987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66" name="Google Shape;266;p20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2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12:50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Yuliya call on them in order: 1 key point from each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Kim: Find a way to turn your volunteer work into a referral by adding value to a company or cause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Steve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George</a:t>
            </a:r>
            <a:endParaRPr/>
          </a:p>
        </p:txBody>
      </p:sp>
      <p:sp>
        <p:nvSpPr>
          <p:cNvPr id="275" name="Google Shape;275;p21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2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25" rIns="93300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Yuliya</a:t>
            </a:r>
            <a:endParaRPr b="1"/>
          </a:p>
        </p:txBody>
      </p:sp>
      <p:sp>
        <p:nvSpPr>
          <p:cNvPr id="284" name="Google Shape;28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3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25" rIns="93300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Yuliya</a:t>
            </a:r>
            <a:endParaRPr b="1"/>
          </a:p>
        </p:txBody>
      </p:sp>
      <p:sp>
        <p:nvSpPr>
          <p:cNvPr id="291" name="Google Shape;29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Yuliya and Greg</a:t>
            </a:r>
            <a:endParaRPr/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206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25" rIns="93300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25" rIns="93300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25" rIns="93300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</p:txBody>
      </p:sp>
      <p:sp>
        <p:nvSpPr>
          <p:cNvPr id="121" name="Google Shape;121;p5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25" rIns="93300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b="1"/>
              <a:t>Kim</a:t>
            </a:r>
            <a:endParaRPr sz="1800" b="1"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25" rIns="93300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b="1"/>
              <a:t>George</a:t>
            </a:r>
            <a:endParaRPr sz="1800" b="1"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25" rIns="93300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1"/>
          </a:p>
        </p:txBody>
      </p:sp>
      <p:sp>
        <p:nvSpPr>
          <p:cNvPr id="148" name="Google Shape;1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Full Image 1">
  <p:cSld name="Title Slide - Full Image 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0" y="0"/>
            <a:ext cx="12192000" cy="558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0" y="5587320"/>
            <a:ext cx="12192000" cy="127068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1066801" y="1637759"/>
            <a:ext cx="5375563" cy="348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4405"/>
              </a:buClr>
              <a:buSzPts val="8000"/>
              <a:buFont typeface="Impact"/>
              <a:buNone/>
              <a:defRPr sz="8000" cap="none">
                <a:solidFill>
                  <a:srgbClr val="DC4405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1066801" y="544353"/>
            <a:ext cx="10058400" cy="456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60781" y="5692095"/>
            <a:ext cx="3270437" cy="1044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White - No Crest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eorgia"/>
              <a:buNone/>
              <a:defRPr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 - White - No Crest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eorgia"/>
              <a:buNone/>
              <a:defRPr sz="32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  <a:defRPr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- White - No Crest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eorgia"/>
              <a:buNone/>
              <a:defRPr sz="32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White - No Crest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- White - No Cres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eorgia"/>
              <a:buNone/>
              <a:defRPr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Black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1066801" y="1866358"/>
            <a:ext cx="10058400" cy="3748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4405"/>
              </a:buClr>
              <a:buSzPts val="8000"/>
              <a:buFont typeface="Impact"/>
              <a:buNone/>
              <a:defRPr sz="8000" cap="none">
                <a:solidFill>
                  <a:srgbClr val="DC4405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1066801" y="544353"/>
            <a:ext cx="10058400" cy="456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39150" y="5493828"/>
            <a:ext cx="3314705" cy="1058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range - No Crest">
  <p:cSld name="Title Slide - Orange - No Cre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6"/>
          <p:cNvSpPr txBox="1">
            <a:spLocks noGrp="1"/>
          </p:cNvSpPr>
          <p:nvPr>
            <p:ph type="ctrTitle"/>
          </p:nvPr>
        </p:nvSpPr>
        <p:spPr>
          <a:xfrm>
            <a:off x="1066801" y="1866358"/>
            <a:ext cx="10058400" cy="3748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Impact"/>
              <a:buNone/>
              <a:defRPr sz="8000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ubTitle" idx="1"/>
          </p:nvPr>
        </p:nvSpPr>
        <p:spPr>
          <a:xfrm>
            <a:off x="1066801" y="544353"/>
            <a:ext cx="10058400" cy="456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9" name="Google Shape;3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56685" y="5493964"/>
            <a:ext cx="3270437" cy="1044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White - No Crest">
  <p:cSld name="Title Slide - White - No Cres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7"/>
          <p:cNvSpPr txBox="1">
            <a:spLocks noGrp="1"/>
          </p:cNvSpPr>
          <p:nvPr>
            <p:ph type="ctrTitle"/>
          </p:nvPr>
        </p:nvSpPr>
        <p:spPr>
          <a:xfrm>
            <a:off x="1066801" y="1866358"/>
            <a:ext cx="10058400" cy="3748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4405"/>
              </a:buClr>
              <a:buSzPts val="8000"/>
              <a:buFont typeface="Impact"/>
              <a:buNone/>
              <a:defRPr sz="8000" cap="none">
                <a:solidFill>
                  <a:srgbClr val="DC4405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1066801" y="544353"/>
            <a:ext cx="10058400" cy="456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4" name="Google Shape;4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50396" y="5347017"/>
            <a:ext cx="3483016" cy="1433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White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Georgia"/>
              <a:buNone/>
              <a:defRPr sz="6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59188"/>
              </a:buClr>
              <a:buSzPts val="2000"/>
              <a:buNone/>
              <a:defRPr sz="2000">
                <a:solidFill>
                  <a:srgbClr val="E591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59188"/>
              </a:buClr>
              <a:buSzPts val="1800"/>
              <a:buNone/>
              <a:defRPr sz="1800">
                <a:solidFill>
                  <a:srgbClr val="E591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59188"/>
              </a:buClr>
              <a:buSzPts val="1600"/>
              <a:buNone/>
              <a:defRPr sz="1600">
                <a:solidFill>
                  <a:srgbClr val="E591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59188"/>
              </a:buClr>
              <a:buSzPts val="1600"/>
              <a:buNone/>
              <a:defRPr sz="1600">
                <a:solidFill>
                  <a:srgbClr val="E591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59188"/>
              </a:buClr>
              <a:buSzPts val="1600"/>
              <a:buNone/>
              <a:defRPr sz="1600">
                <a:solidFill>
                  <a:srgbClr val="E591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59188"/>
              </a:buClr>
              <a:buSzPts val="1600"/>
              <a:buNone/>
              <a:defRPr sz="1600">
                <a:solidFill>
                  <a:srgbClr val="E591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59188"/>
              </a:buClr>
              <a:buSzPts val="1600"/>
              <a:buNone/>
              <a:defRPr sz="1600">
                <a:solidFill>
                  <a:srgbClr val="E591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59188"/>
              </a:buClr>
              <a:buSzPts val="1600"/>
              <a:buNone/>
              <a:defRPr sz="1600">
                <a:solidFill>
                  <a:srgbClr val="E591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- White - No Crest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eorgia"/>
              <a:buNone/>
              <a:defRPr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- White - No Crest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eorgia"/>
              <a:buNone/>
              <a:defRPr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228600" y="209550"/>
            <a:ext cx="11725275" cy="6429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ufina"/>
              <a:buNone/>
              <a:defRPr sz="4400" b="1" i="0" u="none" strike="noStrike" cap="none">
                <a:solidFill>
                  <a:schemeClr val="lt1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|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groups/4379238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linkedin.com/groups/8313371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ace.oregonstate.ed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ualum.com/career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ctrTitle"/>
          </p:nvPr>
        </p:nvSpPr>
        <p:spPr>
          <a:xfrm>
            <a:off x="1" y="2016088"/>
            <a:ext cx="5769395" cy="311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>
                <a:latin typeface="Rufina"/>
                <a:ea typeface="Rufina"/>
                <a:cs typeface="Rufina"/>
                <a:sym typeface="Rufina"/>
              </a:rPr>
              <a:t>VOLUNTEERING FOR PROFESSIONAL GROWTH</a:t>
            </a:r>
            <a:endParaRPr sz="3200" b="1">
              <a:latin typeface="Rufina"/>
              <a:ea typeface="Rufina"/>
              <a:cs typeface="Rufina"/>
              <a:sym typeface="Rufina"/>
            </a:endParaRPr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1"/>
          </p:nvPr>
        </p:nvSpPr>
        <p:spPr>
          <a:xfrm>
            <a:off x="518160" y="312757"/>
            <a:ext cx="2912305" cy="78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OSU </a:t>
            </a:r>
            <a:endParaRPr/>
          </a:p>
        </p:txBody>
      </p:sp>
      <p:pic>
        <p:nvPicPr>
          <p:cNvPr id="87" name="Google Shape;8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421" y="191844"/>
            <a:ext cx="3411940" cy="848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69977" y="2772364"/>
            <a:ext cx="5891578" cy="2517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What is your “why”?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2"/>
          <p:cNvSpPr txBox="1">
            <a:spLocks noGrp="1"/>
          </p:cNvSpPr>
          <p:nvPr>
            <p:ph type="ftr" idx="11"/>
          </p:nvPr>
        </p:nvSpPr>
        <p:spPr>
          <a:xfrm>
            <a:off x="4038700" y="626152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3" name="Google Shape;163;p22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164" name="Google Shape;164;p22"/>
          <p:cNvSpPr txBox="1"/>
          <p:nvPr/>
        </p:nvSpPr>
        <p:spPr>
          <a:xfrm>
            <a:off x="838200" y="1690675"/>
            <a:ext cx="571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Why are you volunteering?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Relate it to your goals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1515" y="1910813"/>
            <a:ext cx="5572380" cy="3135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Focus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3"/>
          <p:cNvSpPr txBox="1">
            <a:spLocks noGrp="1"/>
          </p:cNvSpPr>
          <p:nvPr>
            <p:ph type="ftr" idx="11"/>
          </p:nvPr>
        </p:nvSpPr>
        <p:spPr>
          <a:xfrm>
            <a:off x="4038700" y="626152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3" name="Google Shape;173;p23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174" name="Google Shape;174;p23"/>
          <p:cNvSpPr txBox="1"/>
          <p:nvPr/>
        </p:nvSpPr>
        <p:spPr>
          <a:xfrm>
            <a:off x="838200" y="1690675"/>
            <a:ext cx="571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Do the right opportunities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What will contribute to your long term goals?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Example: career ambassador</a:t>
            </a:r>
            <a:endParaRPr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7310" y="1615952"/>
            <a:ext cx="5543109" cy="3800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Do things to grow: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4"/>
          <p:cNvSpPr txBox="1">
            <a:spLocks noGrp="1"/>
          </p:cNvSpPr>
          <p:nvPr>
            <p:ph type="ftr" idx="11"/>
          </p:nvPr>
        </p:nvSpPr>
        <p:spPr>
          <a:xfrm>
            <a:off x="4038700" y="626152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3" name="Google Shape;183;p24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184" name="Google Shape;184;p24"/>
          <p:cNvSpPr txBox="1"/>
          <p:nvPr/>
        </p:nvSpPr>
        <p:spPr>
          <a:xfrm>
            <a:off x="838200" y="1690675"/>
            <a:ext cx="571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Find a company or organization 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Add value to what they’re doing</a:t>
            </a:r>
            <a:endParaRPr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</a:pPr>
            <a:r>
              <a:rPr lang="en-US" sz="3600">
                <a:solidFill>
                  <a:schemeClr val="dk2"/>
                </a:solidFill>
              </a:rPr>
              <a:t>Professional association</a:t>
            </a:r>
            <a:endParaRPr sz="3600">
              <a:solidFill>
                <a:schemeClr val="dk2"/>
              </a:solidFill>
            </a:endParaRPr>
          </a:p>
        </p:txBody>
      </p:sp>
      <p:pic>
        <p:nvPicPr>
          <p:cNvPr id="185" name="Google Shape;18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2025" y="1933750"/>
            <a:ext cx="5029199" cy="3467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Poll question 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 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5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3" name="Google Shape;193;p25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pic>
        <p:nvPicPr>
          <p:cNvPr id="194" name="Google Shape;19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0025" y="1690688"/>
            <a:ext cx="8058450" cy="4230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Relating your volunteering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6"/>
          <p:cNvSpPr txBox="1">
            <a:spLocks noGrp="1"/>
          </p:cNvSpPr>
          <p:nvPr>
            <p:ph type="ftr" idx="11"/>
          </p:nvPr>
        </p:nvSpPr>
        <p:spPr>
          <a:xfrm>
            <a:off x="4038700" y="626152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2" name="Google Shape;202;p26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203" name="Google Shape;203;p26"/>
          <p:cNvSpPr txBox="1"/>
          <p:nvPr/>
        </p:nvSpPr>
        <p:spPr>
          <a:xfrm>
            <a:off x="838200" y="1690675"/>
            <a:ext cx="571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 honest that it</a:t>
            </a:r>
            <a:r>
              <a:rPr lang="en-US" sz="3600">
                <a:solidFill>
                  <a:schemeClr val="dk2"/>
                </a:solidFill>
              </a:rPr>
              <a:t>’</a:t>
            </a: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 volunteer work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Do the time – not just for the resume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Use relatable skills</a:t>
            </a:r>
            <a:endParaRPr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4322" y="3469183"/>
            <a:ext cx="6314881" cy="3157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oll question 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7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2" name="Google Shape;212;p27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pic>
        <p:nvPicPr>
          <p:cNvPr id="213" name="Google Shape;21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9000" y="1542725"/>
            <a:ext cx="8569722" cy="449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Remote worker perspective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8"/>
          <p:cNvSpPr txBox="1">
            <a:spLocks noGrp="1"/>
          </p:cNvSpPr>
          <p:nvPr>
            <p:ph type="ftr" idx="11"/>
          </p:nvPr>
        </p:nvSpPr>
        <p:spPr>
          <a:xfrm>
            <a:off x="4038700" y="626152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1" name="Google Shape;221;p28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222" name="Google Shape;222;p28"/>
          <p:cNvSpPr txBox="1"/>
          <p:nvPr/>
        </p:nvSpPr>
        <p:spPr>
          <a:xfrm>
            <a:off x="838200" y="1690675"/>
            <a:ext cx="571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2"/>
                </a:solidFill>
              </a:rPr>
              <a:t>Engage </a:t>
            </a: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with communit</a:t>
            </a:r>
            <a:r>
              <a:rPr lang="en-US" sz="3600">
                <a:solidFill>
                  <a:schemeClr val="dk2"/>
                </a:solidFill>
              </a:rPr>
              <a:t>ies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Social </a:t>
            </a:r>
            <a:endParaRPr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connections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8950" y="2415325"/>
            <a:ext cx="6493752" cy="3418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How to make it more effective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9"/>
          <p:cNvSpPr txBox="1">
            <a:spLocks noGrp="1"/>
          </p:cNvSpPr>
          <p:nvPr>
            <p:ph type="ftr" idx="11"/>
          </p:nvPr>
        </p:nvSpPr>
        <p:spPr>
          <a:xfrm>
            <a:off x="4038700" y="626152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1" name="Google Shape;231;p29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232" name="Google Shape;232;p29"/>
          <p:cNvSpPr txBox="1"/>
          <p:nvPr/>
        </p:nvSpPr>
        <p:spPr>
          <a:xfrm>
            <a:off x="838200" y="1690674"/>
            <a:ext cx="4220310" cy="457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Utilize time to be productive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Look at strengths and weaknesses</a:t>
            </a:r>
            <a:endParaRPr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Develop networks and leadership skills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8510" y="3625336"/>
            <a:ext cx="6740768" cy="2965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oll question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0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1" name="Google Shape;241;p30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pic>
        <p:nvPicPr>
          <p:cNvPr id="242" name="Google Shape;24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0025" y="1690688"/>
            <a:ext cx="8058450" cy="4230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Professional growth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1"/>
          <p:cNvSpPr txBox="1">
            <a:spLocks noGrp="1"/>
          </p:cNvSpPr>
          <p:nvPr>
            <p:ph type="ftr" idx="11"/>
          </p:nvPr>
        </p:nvSpPr>
        <p:spPr>
          <a:xfrm>
            <a:off x="4038700" y="626152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0" name="Google Shape;250;p31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251" name="Google Shape;251;p31"/>
          <p:cNvSpPr txBox="1"/>
          <p:nvPr/>
        </p:nvSpPr>
        <p:spPr>
          <a:xfrm>
            <a:off x="838200" y="1690675"/>
            <a:ext cx="571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SMART goals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Tying volunteering to goal</a:t>
            </a:r>
            <a:r>
              <a:rPr lang="en-US" sz="3600">
                <a:solidFill>
                  <a:schemeClr val="dk2"/>
                </a:solidFill>
              </a:rPr>
              <a:t> setting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2"/>
                </a:solidFill>
              </a:rPr>
              <a:t>Future vision</a:t>
            </a:r>
            <a:endParaRPr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5755" y="1755361"/>
            <a:ext cx="5536691" cy="3691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518160" y="312757"/>
            <a:ext cx="2912305" cy="78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OSU </a:t>
            </a:r>
            <a:endParaRPr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063E23D-24BE-4942-B04F-2DD6D849F4FB}"/>
              </a:ext>
            </a:extLst>
          </p:cNvPr>
          <p:cNvSpPr txBox="1">
            <a:spLocks/>
          </p:cNvSpPr>
          <p:nvPr/>
        </p:nvSpPr>
        <p:spPr>
          <a:xfrm>
            <a:off x="1" y="-145966"/>
            <a:ext cx="12192000" cy="5733470"/>
          </a:xfrm>
          <a:prstGeom prst="rect">
            <a:avLst/>
          </a:prstGeom>
          <a:solidFill>
            <a:srgbClr val="000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None/>
            </a:pPr>
            <a:br>
              <a:rPr lang="en-US" sz="3000" dirty="0"/>
            </a:br>
            <a:r>
              <a:rPr lang="en-US" sz="3000" dirty="0"/>
              <a:t>Agenda</a:t>
            </a:r>
            <a:endParaRPr lang="en-US" sz="2700" dirty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2DCE4309-223D-D142-BCE7-4C4072069783}"/>
              </a:ext>
            </a:extLst>
          </p:cNvPr>
          <p:cNvSpPr txBox="1"/>
          <p:nvPr/>
        </p:nvSpPr>
        <p:spPr>
          <a:xfrm>
            <a:off x="1433945" y="1999756"/>
            <a:ext cx="8088965" cy="13619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34289" tIns="34289" rIns="34289" bIns="34289" numCol="1" spcCol="38100" rtlCol="0" anchor="t"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KievitPro-Regular" panose="020B0504020101020102" pitchFamily="34" charset="0"/>
              </a:rPr>
              <a:t>Introduction to </a:t>
            </a:r>
            <a:r>
              <a:rPr lang="en-US" sz="2100" dirty="0" err="1">
                <a:solidFill>
                  <a:schemeClr val="bg1"/>
                </a:solidFill>
                <a:latin typeface="KievitPro-Regular" panose="020B0504020101020102" pitchFamily="34" charset="0"/>
              </a:rPr>
              <a:t>WorkSpace</a:t>
            </a:r>
            <a:r>
              <a:rPr lang="en-US" sz="2100" dirty="0">
                <a:solidFill>
                  <a:schemeClr val="bg1"/>
                </a:solidFill>
                <a:latin typeface="KievitPro-Regular" panose="020B0504020101020102" pitchFamily="34" charset="0"/>
              </a:rPr>
              <a:t> and Yuliya Dennis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KievitPro-Regular" panose="020B0504020101020102" pitchFamily="34" charset="0"/>
              </a:rPr>
              <a:t>Presentation &amp; Follow 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KievitPro-Regular" panose="020B0504020101020102" pitchFamily="34" charset="0"/>
              </a:rPr>
              <a:t>Contact Info and QA</a:t>
            </a:r>
          </a:p>
          <a:p>
            <a:pPr defTabSz="685800" hangingPunct="0"/>
            <a:endParaRPr lang="en-US" sz="2100" dirty="0">
              <a:solidFill>
                <a:schemeClr val="bg1"/>
              </a:solidFill>
              <a:latin typeface="KievitPro-Regular" panose="020B0504020101020102" pitchFamily="34" charset="0"/>
              <a:ea typeface="KievitPro-Regular"/>
              <a:cs typeface="KievitPro-Regular"/>
              <a:sym typeface="KievitPro-Regular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38C35044-4249-D049-935B-233DFAF77B15}"/>
              </a:ext>
            </a:extLst>
          </p:cNvPr>
          <p:cNvSpPr txBox="1"/>
          <p:nvPr/>
        </p:nvSpPr>
        <p:spPr>
          <a:xfrm>
            <a:off x="1586345" y="482270"/>
            <a:ext cx="8088965" cy="561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34289" tIns="34289" rIns="34289" bIns="34289" numCol="1" spcCol="38100" rtlCol="0" anchor="t"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KievitPro-Regular" panose="020B0504020101020102" pitchFamily="34" charset="0"/>
              </a:rPr>
              <a:t>Agenda</a:t>
            </a:r>
            <a:endParaRPr lang="en-US" sz="3200" dirty="0">
              <a:solidFill>
                <a:schemeClr val="bg1"/>
              </a:solidFill>
              <a:latin typeface="KievitPro-Regular" panose="020B0504020101020102" pitchFamily="34" charset="0"/>
              <a:ea typeface="KievitPro-Regular"/>
              <a:cs typeface="KievitPro-Regular"/>
              <a:sym typeface="KievitPr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11181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Career goals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2"/>
          <p:cNvSpPr txBox="1">
            <a:spLocks noGrp="1"/>
          </p:cNvSpPr>
          <p:nvPr>
            <p:ph type="ftr" idx="11"/>
          </p:nvPr>
        </p:nvSpPr>
        <p:spPr>
          <a:xfrm>
            <a:off x="4038700" y="626152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0" name="Google Shape;260;p32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261" name="Google Shape;261;p32"/>
          <p:cNvSpPr txBox="1"/>
          <p:nvPr/>
        </p:nvSpPr>
        <p:spPr>
          <a:xfrm>
            <a:off x="838200" y="1690675"/>
            <a:ext cx="571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Best practices for job search</a:t>
            </a:r>
            <a:r>
              <a:rPr lang="en-US" sz="3600">
                <a:solidFill>
                  <a:schemeClr val="dk2"/>
                </a:solidFill>
              </a:rPr>
              <a:t>ing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Importance of connections</a:t>
            </a:r>
            <a:endParaRPr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5224" y="2596812"/>
            <a:ext cx="5943600" cy="334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Poll question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3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0" name="Google Shape;270;p33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pic>
        <p:nvPicPr>
          <p:cNvPr id="271" name="Google Shape;27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0025" y="1690688"/>
            <a:ext cx="8058450" cy="4230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Summary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4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9" name="Google Shape;279;p34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280" name="Google Shape;280;p34"/>
          <p:cNvSpPr txBox="1"/>
          <p:nvPr/>
        </p:nvSpPr>
        <p:spPr>
          <a:xfrm>
            <a:off x="838198" y="1690687"/>
            <a:ext cx="6003277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What is your </a:t>
            </a:r>
            <a:r>
              <a:rPr lang="en-US" sz="3200">
                <a:solidFill>
                  <a:schemeClr val="dk2"/>
                </a:solidFill>
              </a:rPr>
              <a:t>“</a:t>
            </a:r>
            <a:r>
              <a:rPr lang="en-US"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why</a:t>
            </a:r>
            <a:r>
              <a:rPr lang="en-US" sz="3200">
                <a:solidFill>
                  <a:schemeClr val="dk2"/>
                </a:solidFill>
              </a:rPr>
              <a:t>”</a:t>
            </a:r>
            <a:r>
              <a:rPr lang="en-US"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Community engagement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Professional skills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Job searching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Professional growth</a:t>
            </a:r>
            <a:endParaRPr sz="3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34" descr="Image result for volunteer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5808" y="1973201"/>
            <a:ext cx="5196019" cy="2921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</a:pPr>
            <a:r>
              <a:rPr lang="en-US" sz="4400" b="1" u="none" strike="noStrike" cap="none">
                <a:latin typeface="Arial"/>
                <a:ea typeface="Arial"/>
                <a:cs typeface="Arial"/>
                <a:sym typeface="Arial"/>
              </a:rPr>
              <a:t>Next Steps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1. Join the LinkedIn Groups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  <a:p>
            <a:pPr marL="2286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OSU alumni, students, or staff/faculty can join the OSU Beaver Careers LinkedIn group: </a:t>
            </a:r>
            <a:r>
              <a:rPr lang="en-US" sz="2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https://www.linkedin.com/groups/4379238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International OSU Alumni, student, or staff/faculty? Join our Int’l LinkedIn group: </a:t>
            </a:r>
            <a:r>
              <a:rPr lang="en-US" sz="2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https://www.linkedin.com/groups/8313371/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2. Message Yuliya one take-away from the webinar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You will be entered to win a free career consultation!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4572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5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Verdana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6"/>
          <p:cNvSpPr txBox="1"/>
          <p:nvPr/>
        </p:nvSpPr>
        <p:spPr>
          <a:xfrm>
            <a:off x="838080" y="187550"/>
            <a:ext cx="6839259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Georgia"/>
              <a:buNone/>
            </a:pPr>
            <a:r>
              <a:rPr lang="en-US" sz="5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Follow up</a:t>
            </a:r>
            <a:endParaRPr sz="5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6"/>
          <p:cNvSpPr txBox="1"/>
          <p:nvPr/>
        </p:nvSpPr>
        <p:spPr>
          <a:xfrm>
            <a:off x="4038480" y="6226200"/>
            <a:ext cx="667980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5" name="Google Shape;295;p36"/>
          <p:cNvSpPr txBox="1"/>
          <p:nvPr/>
        </p:nvSpPr>
        <p:spPr>
          <a:xfrm>
            <a:off x="10718640" y="6226200"/>
            <a:ext cx="63468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23</a:t>
            </a:fld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6" name="Google Shape;296;p36"/>
          <p:cNvSpPr/>
          <p:nvPr/>
        </p:nvSpPr>
        <p:spPr>
          <a:xfrm>
            <a:off x="838080" y="1915600"/>
            <a:ext cx="6839259" cy="176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Yuliya Dennis</a:t>
            </a:r>
            <a:endParaRPr sz="36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Director of Alumni Career Services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Yuliya.Dennis@osualum.com  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440" y="4787640"/>
            <a:ext cx="6151680" cy="152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6948" y="209487"/>
            <a:ext cx="4312692" cy="6460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518160" y="312757"/>
            <a:ext cx="2912305" cy="78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OSU </a:t>
            </a:r>
            <a:endParaRPr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063E23D-24BE-4942-B04F-2DD6D849F4FB}"/>
              </a:ext>
            </a:extLst>
          </p:cNvPr>
          <p:cNvSpPr txBox="1">
            <a:spLocks/>
          </p:cNvSpPr>
          <p:nvPr/>
        </p:nvSpPr>
        <p:spPr>
          <a:xfrm>
            <a:off x="1" y="-145966"/>
            <a:ext cx="12192000" cy="5733470"/>
          </a:xfrm>
          <a:prstGeom prst="rect">
            <a:avLst/>
          </a:prstGeom>
          <a:solidFill>
            <a:srgbClr val="000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None/>
            </a:pPr>
            <a:br>
              <a:rPr lang="en-US" sz="3000" dirty="0"/>
            </a:br>
            <a:r>
              <a:rPr lang="en-US" sz="3000" dirty="0"/>
              <a:t>Agenda</a:t>
            </a:r>
            <a:endParaRPr lang="en-US" sz="27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737FD1-3369-9D4D-8861-69758F0FA317}"/>
              </a:ext>
            </a:extLst>
          </p:cNvPr>
          <p:cNvSpPr txBox="1"/>
          <p:nvPr/>
        </p:nvSpPr>
        <p:spPr>
          <a:xfrm>
            <a:off x="1774556" y="661320"/>
            <a:ext cx="583307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Stratum2 Bold" panose="020B0506030000020004" pitchFamily="34" charset="0"/>
              </a:rPr>
              <a:t>Oregon State’s Professional Development Programs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014B6D-1D4A-FA46-B264-3862225DC965}"/>
              </a:ext>
            </a:extLst>
          </p:cNvPr>
          <p:cNvGrpSpPr/>
          <p:nvPr/>
        </p:nvGrpSpPr>
        <p:grpSpPr>
          <a:xfrm>
            <a:off x="1888129" y="1404763"/>
            <a:ext cx="5339914" cy="2677656"/>
            <a:chOff x="243838" y="-189272"/>
            <a:chExt cx="5145917" cy="3570208"/>
          </a:xfrm>
        </p:grpSpPr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4519F3C5-0EA4-E64E-9781-43951F32A0EC}"/>
                </a:ext>
              </a:extLst>
            </p:cNvPr>
            <p:cNvSpPr txBox="1"/>
            <p:nvPr/>
          </p:nvSpPr>
          <p:spPr>
            <a:xfrm>
              <a:off x="243838" y="-189272"/>
              <a:ext cx="5145917" cy="3570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50" b="1" dirty="0">
                  <a:solidFill>
                    <a:schemeClr val="bg1"/>
                  </a:solidFill>
                  <a:latin typeface="Kievit Offc" panose="020B0504030101020102" pitchFamily="34" charset="77"/>
                  <a:ea typeface="Rufina Stencil" charset="0"/>
                  <a:cs typeface="Rufina Stencil" charset="0"/>
                </a:rPr>
                <a:t>Prosecco Wine Tasting in Portland and Corvallis</a:t>
              </a:r>
            </a:p>
            <a:p>
              <a:endParaRPr lang="en-US" sz="600" dirty="0">
                <a:solidFill>
                  <a:schemeClr val="bg1"/>
                </a:solidFill>
                <a:latin typeface="Kievit Offc" panose="020B0504030101020102" pitchFamily="34" charset="77"/>
                <a:ea typeface="KievitPro-Regular" charset="0"/>
                <a:cs typeface="KievitPro-Regular" charset="0"/>
              </a:endParaRPr>
            </a:p>
            <a:p>
              <a:r>
                <a:rPr lang="en-US" sz="1350" dirty="0">
                  <a:solidFill>
                    <a:schemeClr val="bg1"/>
                  </a:solidFill>
                  <a:latin typeface="Kievit Offc" panose="020B0504030101020102" pitchFamily="34" charset="77"/>
                  <a:ea typeface="KievitPro-Regular" charset="0"/>
                  <a:cs typeface="KievitPro-Regular" charset="0"/>
                </a:rPr>
                <a:t>December 7 and 13</a:t>
              </a:r>
              <a:endParaRPr lang="en-US" sz="1350" dirty="0">
                <a:solidFill>
                  <a:schemeClr val="bg1"/>
                </a:solidFill>
                <a:latin typeface="Kievit Offc" panose="020B0504030101020102" pitchFamily="34" charset="77"/>
                <a:ea typeface="Rufina Stencil" charset="0"/>
                <a:cs typeface="Rufina Stencil" charset="0"/>
              </a:endParaRPr>
            </a:p>
            <a:p>
              <a:endParaRPr lang="en-US" sz="1200" dirty="0">
                <a:solidFill>
                  <a:schemeClr val="bg1"/>
                </a:solidFill>
                <a:latin typeface="Kievit Offc" panose="020B0504030101020102" pitchFamily="34" charset="77"/>
                <a:ea typeface="Rufina Stencil" charset="0"/>
                <a:cs typeface="Rufina Stencil" charset="0"/>
              </a:endParaRPr>
            </a:p>
            <a:p>
              <a:r>
                <a:rPr lang="en-US" sz="1650" b="1" u="sng" dirty="0">
                  <a:solidFill>
                    <a:schemeClr val="bg1"/>
                  </a:solidFill>
                  <a:latin typeface="Kievit Offc" panose="020B0504030101020102" pitchFamily="34" charset="77"/>
                  <a:ea typeface="Rufina Stencil" charset="0"/>
                  <a:cs typeface="Rufina Stencil" charset="0"/>
                </a:rPr>
                <a:t>Business Writing Online</a:t>
              </a:r>
            </a:p>
            <a:p>
              <a:endParaRPr lang="en-US" sz="600" dirty="0">
                <a:solidFill>
                  <a:schemeClr val="bg1"/>
                </a:solidFill>
                <a:latin typeface="Kievit Offc" panose="020B0504030101020102" pitchFamily="34" charset="77"/>
                <a:ea typeface="KievitPro-Regular" charset="0"/>
                <a:cs typeface="KievitPro-Regular" charset="0"/>
              </a:endParaRPr>
            </a:p>
            <a:p>
              <a:r>
                <a:rPr lang="en-US" sz="1350">
                  <a:solidFill>
                    <a:schemeClr val="bg1"/>
                  </a:solidFill>
                  <a:latin typeface="Kievit Offc" panose="020B0504030101020102" pitchFamily="34" charset="77"/>
                  <a:ea typeface="KievitPro-Regular" charset="0"/>
                  <a:cs typeface="KievitPro-Regular" charset="0"/>
                </a:rPr>
                <a:t>January 6</a:t>
              </a:r>
              <a:endParaRPr lang="en-US" sz="1350" dirty="0">
                <a:solidFill>
                  <a:schemeClr val="bg1"/>
                </a:solidFill>
                <a:latin typeface="Kievit Offc" panose="020B0504030101020102" pitchFamily="34" charset="77"/>
                <a:ea typeface="Rufina Stencil" charset="0"/>
                <a:cs typeface="Rufina Stencil" charset="0"/>
              </a:endParaRPr>
            </a:p>
            <a:p>
              <a:endParaRPr lang="en-US" sz="1200" dirty="0">
                <a:solidFill>
                  <a:schemeClr val="bg1"/>
                </a:solidFill>
                <a:latin typeface="Kievit Offc" panose="020B0504030101020102" pitchFamily="34" charset="77"/>
                <a:ea typeface="Rufina Stencil" charset="0"/>
                <a:cs typeface="Rufina Stencil" charset="0"/>
              </a:endParaRPr>
            </a:p>
            <a:p>
              <a:r>
                <a:rPr lang="en-US" sz="1650" b="1" u="sng" dirty="0">
                  <a:solidFill>
                    <a:schemeClr val="bg1"/>
                  </a:solidFill>
                  <a:latin typeface="Kievit Offc" panose="020B0504030101020102" pitchFamily="34" charset="77"/>
                  <a:ea typeface="Rufina Stencil" charset="0"/>
                  <a:cs typeface="Rufina Stencil" charset="0"/>
                </a:rPr>
                <a:t>Master Gardener Online Horticulture Certificate</a:t>
              </a:r>
            </a:p>
            <a:p>
              <a:endParaRPr lang="en-US" sz="225" dirty="0">
                <a:solidFill>
                  <a:schemeClr val="bg1"/>
                </a:solidFill>
                <a:latin typeface="Kievit Offc" panose="020B0504030101020102" pitchFamily="34" charset="77"/>
                <a:ea typeface="KievitPro-Regular" charset="0"/>
                <a:cs typeface="KievitPro-Regular" charset="0"/>
              </a:endParaRPr>
            </a:p>
            <a:p>
              <a:r>
                <a:rPr lang="en-US" sz="1350" dirty="0">
                  <a:solidFill>
                    <a:schemeClr val="bg1"/>
                  </a:solidFill>
                  <a:latin typeface="Kievit Offc" panose="020B0504030101020102" pitchFamily="34" charset="77"/>
                  <a:ea typeface="KievitPro-Regular" charset="0"/>
                  <a:cs typeface="KievitPro-Regular" charset="0"/>
                </a:rPr>
                <a:t>January 6</a:t>
              </a:r>
              <a:endParaRPr lang="en-US" sz="1350" dirty="0">
                <a:solidFill>
                  <a:schemeClr val="bg1"/>
                </a:solidFill>
                <a:latin typeface="Kievit Offc" panose="020B0504030101020102" pitchFamily="34" charset="77"/>
                <a:ea typeface="Rufina Stencil" charset="0"/>
                <a:cs typeface="Rufina Stencil" charset="0"/>
              </a:endParaRPr>
            </a:p>
            <a:p>
              <a:endParaRPr lang="en-US" sz="1650" dirty="0">
                <a:solidFill>
                  <a:schemeClr val="bg1"/>
                </a:solidFill>
                <a:latin typeface="Kievit Offc" panose="020B0504030101020102" pitchFamily="34" charset="77"/>
                <a:ea typeface="Rufina Stencil" charset="0"/>
                <a:cs typeface="Rufina Stencil" charset="0"/>
              </a:endParaRPr>
            </a:p>
            <a:p>
              <a:endParaRPr lang="en-US" sz="225" dirty="0">
                <a:solidFill>
                  <a:schemeClr val="bg1"/>
                </a:solidFill>
                <a:latin typeface="Kievit Offc" panose="020B0504030101020102" pitchFamily="34" charset="77"/>
                <a:ea typeface="KievitPro-Regular" charset="0"/>
                <a:cs typeface="KievitPro-Regular" charset="0"/>
              </a:endParaRPr>
            </a:p>
            <a:p>
              <a:endParaRPr lang="en-US" sz="1050" dirty="0">
                <a:solidFill>
                  <a:schemeClr val="bg1"/>
                </a:solidFill>
                <a:latin typeface="Kievit Offc" panose="020B0504030101020102" pitchFamily="34" charset="77"/>
                <a:ea typeface="KievitPro-Regular" charset="0"/>
                <a:cs typeface="KievitPro-Regular" charset="0"/>
              </a:endParaRPr>
            </a:p>
            <a:p>
              <a:endParaRPr lang="en-US" sz="1050" dirty="0">
                <a:solidFill>
                  <a:schemeClr val="bg1"/>
                </a:solidFill>
                <a:latin typeface="Kievit Offc" panose="020B0504030101020102" pitchFamily="34" charset="77"/>
                <a:ea typeface="Rufina Stencil" charset="0"/>
                <a:cs typeface="Rufina Stencil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AD2AA8-220A-FB44-92E2-56F0260D9983}"/>
                </a:ext>
              </a:extLst>
            </p:cNvPr>
            <p:cNvCxnSpPr/>
            <p:nvPr/>
          </p:nvCxnSpPr>
          <p:spPr>
            <a:xfrm>
              <a:off x="327377" y="245895"/>
              <a:ext cx="3334372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3535677-B171-AC43-8D71-3F4E61AA1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78" y="167291"/>
            <a:ext cx="3474679" cy="51526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1A80247-941D-DE4C-BE20-02BD01450ED1}"/>
              </a:ext>
            </a:extLst>
          </p:cNvPr>
          <p:cNvSpPr/>
          <p:nvPr/>
        </p:nvSpPr>
        <p:spPr>
          <a:xfrm>
            <a:off x="2528359" y="5272007"/>
            <a:ext cx="416539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KievitPro-Regular" charset="0"/>
                <a:ea typeface="KievitPro-Regular" charset="0"/>
                <a:cs typeface="KievitPro-Regular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www.workspace.oregonstate.edu</a:t>
            </a:r>
            <a:r>
              <a:rPr lang="en-US" sz="1350" dirty="0">
                <a:solidFill>
                  <a:schemeClr val="bg1"/>
                </a:solidFill>
                <a:latin typeface="KievitPro-Regular" charset="0"/>
                <a:ea typeface="KievitPro-Regular" charset="0"/>
                <a:cs typeface="KievitPro-Regular" charset="0"/>
              </a:rPr>
              <a:t> |  5</a:t>
            </a:r>
            <a:r>
              <a:rPr lang="en-US" sz="1350" dirty="0">
                <a:solidFill>
                  <a:schemeClr val="bg1"/>
                </a:solidFill>
                <a:latin typeface="KievitPro-Regular" charset="0"/>
                <a:ea typeface="Rufina Stencil" charset="0"/>
                <a:cs typeface="Rufina Stencil" charset="0"/>
              </a:rPr>
              <a:t>41-737-4197</a:t>
            </a:r>
            <a:endParaRPr lang="en-US" sz="1350" dirty="0">
              <a:solidFill>
                <a:schemeClr val="bg1"/>
              </a:solidFill>
              <a:latin typeface="Rufina Stencil" charset="0"/>
              <a:ea typeface="Rufina Stencil" charset="0"/>
              <a:cs typeface="Rufina Stenci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880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/>
        </p:nvSpPr>
        <p:spPr>
          <a:xfrm>
            <a:off x="838080" y="187550"/>
            <a:ext cx="6839259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Georgia"/>
              <a:buNone/>
            </a:pPr>
            <a:r>
              <a:rPr lang="en-US" sz="5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sz="5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5"/>
          <p:cNvSpPr txBox="1"/>
          <p:nvPr/>
        </p:nvSpPr>
        <p:spPr>
          <a:xfrm>
            <a:off x="4038480" y="6226200"/>
            <a:ext cx="667980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10718640" y="6226200"/>
            <a:ext cx="63468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</a:t>
            </a:fld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" name="Google Shape;96;p15"/>
          <p:cNvSpPr/>
          <p:nvPr/>
        </p:nvSpPr>
        <p:spPr>
          <a:xfrm>
            <a:off x="838080" y="1915600"/>
            <a:ext cx="6839259" cy="176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Yuliya Dennis</a:t>
            </a:r>
            <a:endParaRPr sz="36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Director of Alumni Career Services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Yuliya.Dennis@osualum.com  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440" y="4787640"/>
            <a:ext cx="6151680" cy="152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6948" y="209487"/>
            <a:ext cx="4312692" cy="6460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2959769" y="1210348"/>
            <a:ext cx="839403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3200" b="1" u="none" strike="noStrike" cap="none">
                <a:latin typeface="Arial"/>
                <a:ea typeface="Arial"/>
                <a:cs typeface="Arial"/>
                <a:sym typeface="Arial"/>
              </a:rPr>
              <a:t>Please feel free to ask questions during the webinar via the “Chat Box”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3200" b="1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360" marR="0" lvl="0" indent="0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3200" b="1" u="none" strike="noStrike" cap="none">
                <a:latin typeface="Arial"/>
                <a:ea typeface="Arial"/>
                <a:cs typeface="Arial"/>
                <a:sym typeface="Arial"/>
              </a:rPr>
              <a:t>Questions will be addressed throughout the webinar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3200" b="1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360" marR="0" lvl="0" indent="0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3200" b="1" u="none" strike="noStrike" cap="none">
                <a:latin typeface="Arial"/>
                <a:ea typeface="Arial"/>
                <a:cs typeface="Arial"/>
                <a:sym typeface="Arial"/>
              </a:rPr>
              <a:t>Link to the presentation will be emailed to you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3</a:t>
            </a:fld>
            <a:endParaRPr sz="1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6" name="Google Shape;106;p16"/>
          <p:cNvPicPr preferRelativeResize="0"/>
          <p:nvPr/>
        </p:nvPicPr>
        <p:blipFill rotWithShape="1">
          <a:blip r:embed="rId3">
            <a:alphaModFix/>
          </a:blip>
          <a:srcRect l="9106" t="3573" r="9130" b="20273"/>
          <a:stretch/>
        </p:blipFill>
        <p:spPr>
          <a:xfrm>
            <a:off x="1555360" y="1332187"/>
            <a:ext cx="981797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 rotWithShape="1">
          <a:blip r:embed="rId4">
            <a:alphaModFix/>
          </a:blip>
          <a:srcRect l="13895" t="7886" r="14076" b="20086"/>
          <a:stretch/>
        </p:blipFill>
        <p:spPr>
          <a:xfrm>
            <a:off x="1589058" y="29718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 rotWithShape="1">
          <a:blip r:embed="rId5">
            <a:alphaModFix/>
          </a:blip>
          <a:srcRect l="6764" t="547" r="6866" b="14695"/>
          <a:stretch/>
        </p:blipFill>
        <p:spPr>
          <a:xfrm>
            <a:off x="1610467" y="4482237"/>
            <a:ext cx="92669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123289" y="365125"/>
            <a:ext cx="1195911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</a:pPr>
            <a:r>
              <a:rPr lang="en-US" sz="4400" b="1" u="none" strike="noStrike" cap="none">
                <a:latin typeface="Arial"/>
                <a:ea typeface="Arial"/>
                <a:cs typeface="Arial"/>
                <a:sym typeface="Arial"/>
              </a:rPr>
              <a:t>OSU Alumni Association Career Services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7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Verdana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	</a:t>
            </a:r>
            <a:endParaRPr sz="1200" b="0" i="0" u="none" strike="noStrike" cap="none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6" name="Google Shape;116;p1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3737" y="2471737"/>
            <a:ext cx="5724525" cy="1914525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7" name="Google Shape;117;p17"/>
          <p:cNvSpPr/>
          <p:nvPr/>
        </p:nvSpPr>
        <p:spPr>
          <a:xfrm>
            <a:off x="3233737" y="4754880"/>
            <a:ext cx="8445644" cy="130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http://www.osualum.com/careers</a:t>
            </a:r>
            <a:endParaRPr sz="3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Webinar overview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39900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Investigate why volunteering can boost your professional growth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Understand the kind of volunteer opportunities that could be most helpful to your career and ways to find them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Assess your career goals and learn how volunteering can help you stand out from the crowd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8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OREGON STATE UNIVERSITY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838080" y="187550"/>
            <a:ext cx="6839259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Georgia"/>
              <a:buNone/>
            </a:pPr>
            <a:r>
              <a:rPr lang="en-US" sz="5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sz="5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4038480" y="6226200"/>
            <a:ext cx="667980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10718640" y="6226200"/>
            <a:ext cx="63468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</a:pPr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p19"/>
          <p:cNvSpPr/>
          <p:nvPr/>
        </p:nvSpPr>
        <p:spPr>
          <a:xfrm>
            <a:off x="865440" y="1915600"/>
            <a:ext cx="6839259" cy="323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Kim Ward Barowicz ‘11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Project Coordinator, UW Medicine 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Seattle, Washington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OSU Alumni Career Ambassador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440" y="4787640"/>
            <a:ext cx="6151680" cy="152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 rotWithShape="1">
          <a:blip r:embed="rId4">
            <a:alphaModFix/>
          </a:blip>
          <a:srcRect t="9075" b="18607"/>
          <a:stretch/>
        </p:blipFill>
        <p:spPr>
          <a:xfrm>
            <a:off x="7466303" y="991872"/>
            <a:ext cx="4512030" cy="4894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/>
        </p:nvSpPr>
        <p:spPr>
          <a:xfrm>
            <a:off x="838080" y="187550"/>
            <a:ext cx="6839259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Georgia"/>
              <a:buNone/>
            </a:pPr>
            <a:r>
              <a:rPr lang="en-US" sz="5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sz="5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0"/>
          <p:cNvSpPr txBox="1"/>
          <p:nvPr/>
        </p:nvSpPr>
        <p:spPr>
          <a:xfrm>
            <a:off x="4038480" y="6226200"/>
            <a:ext cx="667980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Google Shape;142;p20"/>
          <p:cNvSpPr txBox="1"/>
          <p:nvPr/>
        </p:nvSpPr>
        <p:spPr>
          <a:xfrm>
            <a:off x="10718640" y="6226200"/>
            <a:ext cx="63468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</a:pPr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20"/>
          <p:cNvSpPr/>
          <p:nvPr/>
        </p:nvSpPr>
        <p:spPr>
          <a:xfrm>
            <a:off x="865440" y="1915600"/>
            <a:ext cx="6839259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George Long ‘05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Assistant Operations Manager at the Bureau of Emergency Communications Portland, Oregon 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440" y="4787640"/>
            <a:ext cx="6151680" cy="152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9562" y="1257422"/>
            <a:ext cx="4066413" cy="4249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/>
          <p:nvPr/>
        </p:nvSpPr>
        <p:spPr>
          <a:xfrm>
            <a:off x="865440" y="152380"/>
            <a:ext cx="6839259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Georgia"/>
              <a:buNone/>
            </a:pPr>
            <a:r>
              <a:rPr lang="en-US" sz="5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sz="5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1"/>
          <p:cNvSpPr txBox="1"/>
          <p:nvPr/>
        </p:nvSpPr>
        <p:spPr>
          <a:xfrm>
            <a:off x="4038480" y="6226200"/>
            <a:ext cx="667980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Google Shape;152;p21"/>
          <p:cNvSpPr txBox="1"/>
          <p:nvPr/>
        </p:nvSpPr>
        <p:spPr>
          <a:xfrm>
            <a:off x="10718640" y="6226200"/>
            <a:ext cx="63468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</a:pPr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21"/>
          <p:cNvSpPr/>
          <p:nvPr/>
        </p:nvSpPr>
        <p:spPr>
          <a:xfrm>
            <a:off x="865440" y="1915600"/>
            <a:ext cx="6839259" cy="366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Steve Ashley ‘11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Technical Service Project Manager at Georgia-Pacific Chemicals 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2"/>
                </a:solidFill>
              </a:rPr>
              <a:t>Benton, A</a:t>
            </a: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rkansas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OSU Alumni Career Ambassador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440" y="4787640"/>
            <a:ext cx="6151680" cy="152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04699" y="213926"/>
            <a:ext cx="4310846" cy="64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SU RGB 2017">
      <a:dk1>
        <a:srgbClr val="DC4405"/>
      </a:dk1>
      <a:lt1>
        <a:srgbClr val="FFFFFF"/>
      </a:lt1>
      <a:dk2>
        <a:srgbClr val="000000"/>
      </a:dk2>
      <a:lt2>
        <a:srgbClr val="B7A99A"/>
      </a:lt2>
      <a:accent1>
        <a:srgbClr val="A7ACA2"/>
      </a:accent1>
      <a:accent2>
        <a:srgbClr val="7A6855"/>
      </a:accent2>
      <a:accent3>
        <a:srgbClr val="8E9089"/>
      </a:accent3>
      <a:accent4>
        <a:srgbClr val="4A773C"/>
      </a:accent4>
      <a:accent5>
        <a:srgbClr val="00859B"/>
      </a:accent5>
      <a:accent6>
        <a:srgbClr val="FFB500"/>
      </a:accent6>
      <a:hlink>
        <a:srgbClr val="006A8E"/>
      </a:hlink>
      <a:folHlink>
        <a:srgbClr val="0D525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652</Words>
  <Application>Microsoft Macintosh PowerPoint</Application>
  <PresentationFormat>Widescreen</PresentationFormat>
  <Paragraphs>192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Calibri</vt:lpstr>
      <vt:lpstr>Rufina</vt:lpstr>
      <vt:lpstr>Arial</vt:lpstr>
      <vt:lpstr>Impact</vt:lpstr>
      <vt:lpstr>Rufina Stencil</vt:lpstr>
      <vt:lpstr>Verdana</vt:lpstr>
      <vt:lpstr>KievitPro-Regular</vt:lpstr>
      <vt:lpstr>Kievit Offc</vt:lpstr>
      <vt:lpstr>Georgia</vt:lpstr>
      <vt:lpstr>Times New Roman</vt:lpstr>
      <vt:lpstr>Stratum2 Bold</vt:lpstr>
      <vt:lpstr>Office Theme</vt:lpstr>
      <vt:lpstr>VOLUNTEERING FOR PROFESSIONAL GROWTH</vt:lpstr>
      <vt:lpstr>PowerPoint Presentation</vt:lpstr>
      <vt:lpstr>PowerPoint Presentation</vt:lpstr>
      <vt:lpstr>PowerPoint Presentation</vt:lpstr>
      <vt:lpstr>OSU Alumni Association Career Services</vt:lpstr>
      <vt:lpstr>Webinar overview</vt:lpstr>
      <vt:lpstr>PowerPoint Presentation</vt:lpstr>
      <vt:lpstr>PowerPoint Presentation</vt:lpstr>
      <vt:lpstr>PowerPoint Presentation</vt:lpstr>
      <vt:lpstr>What is your “why”?</vt:lpstr>
      <vt:lpstr>Focus</vt:lpstr>
      <vt:lpstr>Do things to grow:</vt:lpstr>
      <vt:lpstr>Poll question   </vt:lpstr>
      <vt:lpstr>Relating your volunteering</vt:lpstr>
      <vt:lpstr>Poll question </vt:lpstr>
      <vt:lpstr>Remote worker perspective</vt:lpstr>
      <vt:lpstr>How to make it more effective</vt:lpstr>
      <vt:lpstr>Poll question </vt:lpstr>
      <vt:lpstr>Professional growth</vt:lpstr>
      <vt:lpstr>Career goals</vt:lpstr>
      <vt:lpstr>Poll question </vt:lpstr>
      <vt:lpstr>Summary</vt:lpstr>
      <vt:lpstr>Next Steps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VOLUNTEERING FOR PROFESSIONAL GROWTH</dc:title>
  <dc:creator>Dennis, Yuliya</dc:creator>
  <cp:lastModifiedBy>Microsoft Office User</cp:lastModifiedBy>
  <cp:revision>3</cp:revision>
  <dcterms:modified xsi:type="dcterms:W3CDTF">2019-11-15T17:19:02Z</dcterms:modified>
</cp:coreProperties>
</file>