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4.xml" ContentType="application/vnd.openxmlformats-officedocument.presentationml.tags+xml"/>
  <Override PartName="/ppt/notesSlides/notesSlide58.xml" ContentType="application/vnd.openxmlformats-officedocument.presentationml.notesSlide+xml"/>
  <Override PartName="/ppt/tags/tag3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36.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37.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38.xml" ContentType="application/vnd.openxmlformats-officedocument.presentationml.tags+xml"/>
  <Override PartName="/ppt/notesSlides/notesSlide79.xml" ContentType="application/vnd.openxmlformats-officedocument.presentationml.notesSlide+xml"/>
  <Override PartName="/ppt/tags/tag39.xml" ContentType="application/vnd.openxmlformats-officedocument.presentationml.tags+xml"/>
  <Override PartName="/ppt/notesSlides/notesSlide80.xml" ContentType="application/vnd.openxmlformats-officedocument.presentationml.notesSlide+xml"/>
  <Override PartName="/ppt/tags/tag40.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86"/>
  </p:notesMasterIdLst>
  <p:sldIdLst>
    <p:sldId id="266" r:id="rId3"/>
    <p:sldId id="798" r:id="rId4"/>
    <p:sldId id="417" r:id="rId5"/>
    <p:sldId id="758" r:id="rId6"/>
    <p:sldId id="767" r:id="rId7"/>
    <p:sldId id="769" r:id="rId8"/>
    <p:sldId id="272" r:id="rId9"/>
    <p:sldId id="273" r:id="rId10"/>
    <p:sldId id="265" r:id="rId11"/>
    <p:sldId id="770" r:id="rId12"/>
    <p:sldId id="307" r:id="rId13"/>
    <p:sldId id="438" r:id="rId14"/>
    <p:sldId id="439" r:id="rId15"/>
    <p:sldId id="271" r:id="rId16"/>
    <p:sldId id="274" r:id="rId17"/>
    <p:sldId id="771" r:id="rId18"/>
    <p:sldId id="772" r:id="rId19"/>
    <p:sldId id="773" r:id="rId20"/>
    <p:sldId id="774" r:id="rId21"/>
    <p:sldId id="775" r:id="rId22"/>
    <p:sldId id="310" r:id="rId23"/>
    <p:sldId id="422" r:id="rId24"/>
    <p:sldId id="776" r:id="rId25"/>
    <p:sldId id="777" r:id="rId26"/>
    <p:sldId id="426" r:id="rId27"/>
    <p:sldId id="778" r:id="rId28"/>
    <p:sldId id="779" r:id="rId29"/>
    <p:sldId id="780" r:id="rId30"/>
    <p:sldId id="412" r:id="rId31"/>
    <p:sldId id="781" r:id="rId32"/>
    <p:sldId id="782" r:id="rId33"/>
    <p:sldId id="783" r:id="rId34"/>
    <p:sldId id="282" r:id="rId35"/>
    <p:sldId id="430" r:id="rId36"/>
    <p:sldId id="291" r:id="rId37"/>
    <p:sldId id="293" r:id="rId38"/>
    <p:sldId id="784" r:id="rId39"/>
    <p:sldId id="785" r:id="rId40"/>
    <p:sldId id="316" r:id="rId41"/>
    <p:sldId id="786" r:id="rId42"/>
    <p:sldId id="408" r:id="rId43"/>
    <p:sldId id="787" r:id="rId44"/>
    <p:sldId id="324" r:id="rId45"/>
    <p:sldId id="789" r:id="rId46"/>
    <p:sldId id="431" r:id="rId47"/>
    <p:sldId id="275" r:id="rId48"/>
    <p:sldId id="317" r:id="rId49"/>
    <p:sldId id="318" r:id="rId50"/>
    <p:sldId id="392" r:id="rId51"/>
    <p:sldId id="394" r:id="rId52"/>
    <p:sldId id="395" r:id="rId53"/>
    <p:sldId id="790" r:id="rId54"/>
    <p:sldId id="791" r:id="rId55"/>
    <p:sldId id="300" r:id="rId56"/>
    <p:sldId id="792" r:id="rId57"/>
    <p:sldId id="793" r:id="rId58"/>
    <p:sldId id="303" r:id="rId59"/>
    <p:sldId id="306" r:id="rId60"/>
    <p:sldId id="420" r:id="rId61"/>
    <p:sldId id="794" r:id="rId62"/>
    <p:sldId id="795" r:id="rId63"/>
    <p:sldId id="400" r:id="rId64"/>
    <p:sldId id="401" r:id="rId65"/>
    <p:sldId id="402" r:id="rId66"/>
    <p:sldId id="403" r:id="rId67"/>
    <p:sldId id="404" r:id="rId68"/>
    <p:sldId id="405" r:id="rId69"/>
    <p:sldId id="796" r:id="rId70"/>
    <p:sldId id="411" r:id="rId71"/>
    <p:sldId id="797" r:id="rId72"/>
    <p:sldId id="284" r:id="rId73"/>
    <p:sldId id="410" r:id="rId74"/>
    <p:sldId id="280" r:id="rId75"/>
    <p:sldId id="440" r:id="rId76"/>
    <p:sldId id="762" r:id="rId77"/>
    <p:sldId id="757" r:id="rId78"/>
    <p:sldId id="419" r:id="rId79"/>
    <p:sldId id="286" r:id="rId80"/>
    <p:sldId id="434" r:id="rId81"/>
    <p:sldId id="764" r:id="rId82"/>
    <p:sldId id="424" r:id="rId83"/>
    <p:sldId id="763" r:id="rId84"/>
    <p:sldId id="435" r:id="rId85"/>
  </p:sldIdLst>
  <p:sldSz cx="12192000" cy="6858000"/>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Fonseca" initials="AF" lastIdx="1" clrIdx="0">
    <p:extLst>
      <p:ext uri="{19B8F6BF-5375-455C-9EA6-DF929625EA0E}">
        <p15:presenceInfo xmlns:p15="http://schemas.microsoft.com/office/powerpoint/2012/main" userId="Wp1cVjhuzQ/W4Xc0MjtbzKIifyJiR9VaXJjcA2MdZv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1366" autoAdjust="0"/>
  </p:normalViewPr>
  <p:slideViewPr>
    <p:cSldViewPr snapToGrid="0">
      <p:cViewPr varScale="1">
        <p:scale>
          <a:sx n="80" d="100"/>
          <a:sy n="80" d="100"/>
        </p:scale>
        <p:origin x="82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zoom.us/hc/en-us/articles/115005706806-Using-annotation-tools-on-a-shared-screen-or-whiteboard"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support.zoom.us/hc/en-us/articles/206476313-Managing-Breakout-Rooms" TargetMode="External"/><Relationship Id="rId4" Type="http://schemas.openxmlformats.org/officeDocument/2006/relationships/hyperlink" Target="https://support.zoom.us/hc/en-us/articles/213756303-Polling-for-meeting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FE3D-A77A-45B8-8A34-524A25992A1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63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0" dirty="0">
                <a:solidFill>
                  <a:srgbClr val="231F20"/>
                </a:solidFill>
                <a:latin typeface="Arial"/>
                <a:cs typeface="Arial"/>
              </a:rPr>
              <a:t>Group agreements are to be co-created</a:t>
            </a:r>
            <a:r>
              <a:rPr lang="en-US" spc="0" dirty="0">
                <a:solidFill>
                  <a:srgbClr val="231F20"/>
                </a:solidFill>
                <a:latin typeface="Arial"/>
                <a:cs typeface="Arial"/>
              </a:rPr>
              <a:t> prior to each instruction session, by</a:t>
            </a:r>
            <a:r>
              <a:rPr lang="en-US" sz="1200" spc="0" dirty="0">
                <a:solidFill>
                  <a:srgbClr val="231F20"/>
                </a:solidFill>
                <a:latin typeface="Arial"/>
                <a:cs typeface="Arial"/>
              </a:rPr>
              <a:t> everyone in the training</a:t>
            </a:r>
            <a:r>
              <a:rPr lang="en-US" spc="0" dirty="0">
                <a:solidFill>
                  <a:srgbClr val="231F20"/>
                </a:solidFill>
                <a:latin typeface="Arial"/>
                <a:cs typeface="Arial"/>
              </a:rPr>
              <a:t>: </a:t>
            </a:r>
            <a:r>
              <a:rPr lang="en-US" sz="1200" spc="0" dirty="0">
                <a:solidFill>
                  <a:srgbClr val="231F20"/>
                </a:solidFill>
                <a:latin typeface="Arial"/>
                <a:cs typeface="Arial"/>
              </a:rPr>
              <a:t>instructor and </a:t>
            </a:r>
            <a:r>
              <a:rPr lang="en-US" spc="0" dirty="0">
                <a:solidFill>
                  <a:srgbClr val="231F20"/>
                </a:solidFill>
                <a:latin typeface="Arial"/>
                <a:cs typeface="Arial"/>
              </a:rPr>
              <a:t>participants.</a:t>
            </a:r>
          </a:p>
          <a:p>
            <a:pPr>
              <a:defRPr/>
            </a:pPr>
            <a:r>
              <a:rPr lang="en-US" spc="0" dirty="0">
                <a:solidFill>
                  <a:srgbClr val="231F20"/>
                </a:solidFill>
                <a:latin typeface="Arial"/>
                <a:cs typeface="Arial"/>
              </a:rPr>
              <a:t/>
            </a:r>
            <a:br>
              <a:rPr lang="en-US" spc="0" dirty="0">
                <a:solidFill>
                  <a:srgbClr val="231F20"/>
                </a:solidFill>
                <a:latin typeface="Arial"/>
                <a:cs typeface="Arial"/>
              </a:rPr>
            </a:br>
            <a:r>
              <a:rPr lang="en-US" spc="0" dirty="0">
                <a:solidFill>
                  <a:srgbClr val="231F20"/>
                </a:solidFill>
                <a:latin typeface="Arial"/>
                <a:cs typeface="Arial"/>
              </a:rPr>
              <a:t>For in person trainings, place</a:t>
            </a:r>
            <a:r>
              <a:rPr lang="en-US" sz="1200" spc="0" dirty="0">
                <a:solidFill>
                  <a:srgbClr val="231F20"/>
                </a:solidFill>
                <a:latin typeface="Arial"/>
                <a:cs typeface="Arial"/>
              </a:rPr>
              <a:t> a large sticky note on the wall for all to see throughout the instruction</a:t>
            </a:r>
            <a:r>
              <a:rPr lang="en-US" spc="0" dirty="0">
                <a:solidFill>
                  <a:srgbClr val="231F20"/>
                </a:solidFill>
                <a:latin typeface="Arial"/>
                <a:cs typeface="Arial"/>
              </a:rPr>
              <a:t>,</a:t>
            </a:r>
            <a:r>
              <a:rPr lang="en-US" sz="1200" spc="0" dirty="0">
                <a:solidFill>
                  <a:srgbClr val="231F20"/>
                </a:solidFill>
                <a:latin typeface="Arial"/>
                <a:cs typeface="Arial"/>
              </a:rPr>
              <a:t> </a:t>
            </a:r>
            <a:r>
              <a:rPr lang="en-US" spc="0" dirty="0">
                <a:solidFill>
                  <a:srgbClr val="231F20"/>
                </a:solidFill>
                <a:latin typeface="Arial"/>
                <a:cs typeface="Arial"/>
              </a:rPr>
              <a:t>as the instructors</a:t>
            </a:r>
            <a:r>
              <a:rPr lang="en-US" sz="1200" spc="0" dirty="0">
                <a:solidFill>
                  <a:srgbClr val="231F20"/>
                </a:solidFill>
                <a:latin typeface="Arial"/>
                <a:cs typeface="Arial"/>
              </a:rPr>
              <a:t> may</a:t>
            </a:r>
            <a:r>
              <a:rPr lang="en-US" spc="0" dirty="0">
                <a:solidFill>
                  <a:srgbClr val="231F20"/>
                </a:solidFill>
                <a:latin typeface="Arial"/>
                <a:cs typeface="Arial"/>
              </a:rPr>
              <a:t> </a:t>
            </a:r>
            <a:r>
              <a:rPr lang="en-US" sz="1200" spc="0" dirty="0">
                <a:solidFill>
                  <a:srgbClr val="231F20"/>
                </a:solidFill>
                <a:latin typeface="Arial"/>
                <a:cs typeface="Arial"/>
              </a:rPr>
              <a:t>need to refer</a:t>
            </a:r>
            <a:r>
              <a:rPr lang="en-US" spc="0" dirty="0">
                <a:solidFill>
                  <a:srgbClr val="231F20"/>
                </a:solidFill>
                <a:latin typeface="Arial"/>
                <a:cs typeface="Arial"/>
              </a:rPr>
              <a:t> to</a:t>
            </a:r>
            <a:r>
              <a:rPr lang="en-US" sz="1200" spc="0" dirty="0">
                <a:solidFill>
                  <a:srgbClr val="231F20"/>
                </a:solidFill>
                <a:latin typeface="Arial"/>
                <a:cs typeface="Arial"/>
              </a:rPr>
              <a:t> </a:t>
            </a:r>
            <a:r>
              <a:rPr lang="en-US" spc="0" dirty="0">
                <a:solidFill>
                  <a:srgbClr val="231F20"/>
                </a:solidFill>
                <a:latin typeface="Arial"/>
                <a:cs typeface="Arial"/>
              </a:rPr>
              <a:t>the agreements throughout the</a:t>
            </a:r>
            <a:r>
              <a:rPr lang="en-US" sz="1200" spc="0" dirty="0">
                <a:solidFill>
                  <a:srgbClr val="231F20"/>
                </a:solidFill>
                <a:latin typeface="Arial"/>
                <a:cs typeface="Arial"/>
              </a:rPr>
              <a:t> </a:t>
            </a:r>
            <a:r>
              <a:rPr lang="en-US" spc="0" dirty="0">
                <a:solidFill>
                  <a:srgbClr val="231F20"/>
                </a:solidFill>
                <a:latin typeface="Arial"/>
                <a:cs typeface="Arial"/>
              </a:rPr>
              <a:t>session. </a:t>
            </a:r>
            <a:r>
              <a:rPr lang="en-US" sz="1200" spc="0" dirty="0">
                <a:solidFill>
                  <a:srgbClr val="231F20"/>
                </a:solidFill>
                <a:latin typeface="Arial"/>
                <a:cs typeface="Arial"/>
              </a:rPr>
              <a:t>Include as many comments from the group as possible. </a:t>
            </a:r>
            <a:r>
              <a:rPr lang="en-US" spc="0" dirty="0">
                <a:solidFill>
                  <a:srgbClr val="231F20"/>
                </a:solidFill>
                <a:latin typeface="Arial"/>
                <a:cs typeface="Arial"/>
              </a:rPr>
              <a:t>For virtual trainings, this can be accomplished through screen sharing and group conversation. </a:t>
            </a:r>
            <a:br>
              <a:rPr lang="en-US" spc="0" dirty="0">
                <a:solidFill>
                  <a:srgbClr val="231F20"/>
                </a:solidFill>
                <a:latin typeface="Arial"/>
                <a:cs typeface="Arial"/>
              </a:rPr>
            </a:br>
            <a:r>
              <a:rPr lang="en-US" spc="0" dirty="0">
                <a:latin typeface="Arial"/>
                <a:cs typeface="Arial"/>
              </a:rPr>
              <a:t/>
            </a:r>
            <a:br>
              <a:rPr lang="en-US" spc="0" dirty="0">
                <a:latin typeface="Arial"/>
                <a:cs typeface="Arial"/>
              </a:rPr>
            </a:br>
            <a:r>
              <a:rPr lang="en-US" spc="0" dirty="0">
                <a:solidFill>
                  <a:srgbClr val="231F20"/>
                </a:solidFill>
                <a:latin typeface="Arial"/>
                <a:cs typeface="Arial"/>
              </a:rPr>
              <a:t>To prompt input, you</a:t>
            </a:r>
            <a:r>
              <a:rPr lang="en-US" sz="1200" spc="0" dirty="0">
                <a:solidFill>
                  <a:srgbClr val="231F20"/>
                </a:solidFill>
                <a:latin typeface="Arial"/>
                <a:cs typeface="Arial"/>
              </a:rPr>
              <a:t> may </a:t>
            </a:r>
            <a:r>
              <a:rPr lang="en-US" spc="0" dirty="0">
                <a:solidFill>
                  <a:srgbClr val="231F20"/>
                </a:solidFill>
                <a:latin typeface="Arial"/>
                <a:cs typeface="Arial"/>
              </a:rPr>
              <a:t>share this slide and ask participants</a:t>
            </a:r>
            <a:r>
              <a:rPr lang="en-US" sz="1200" spc="0" dirty="0">
                <a:solidFill>
                  <a:srgbClr val="231F20"/>
                </a:solidFill>
                <a:latin typeface="Arial"/>
                <a:cs typeface="Arial"/>
              </a:rPr>
              <a:t>: </a:t>
            </a:r>
            <a:r>
              <a:rPr lang="en-US" spc="0" dirty="0">
                <a:solidFill>
                  <a:srgbClr val="231F20"/>
                </a:solidFill>
                <a:latin typeface="Arial"/>
                <a:cs typeface="Arial"/>
              </a:rPr>
              <a:t>W</a:t>
            </a:r>
            <a:r>
              <a:rPr lang="en-US" spc="0" dirty="0"/>
              <a:t>hat other agreements are needed to have a safe and productive conversation? </a:t>
            </a:r>
            <a:endParaRPr lang="en-US" sz="1200" spc="0" dirty="0">
              <a:solidFill>
                <a:srgbClr val="231F2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solidFill>
                <a:srgbClr val="231F20"/>
              </a:solidFill>
              <a:latin typeface="Arial"/>
              <a:cs typeface="Arial"/>
            </a:endParaRPr>
          </a:p>
          <a:p>
            <a:r>
              <a:rPr lang="en-US" sz="1200" spc="0" dirty="0">
                <a:solidFill>
                  <a:srgbClr val="231F20"/>
                </a:solidFill>
                <a:latin typeface="Arial"/>
                <a:cs typeface="Arial"/>
              </a:rPr>
              <a:t>Here are some specific situations that you may find in your session and how to navigate them:</a:t>
            </a:r>
          </a:p>
          <a:p>
            <a:endParaRPr lang="en-US" sz="1200" spc="0" dirty="0">
              <a:solidFill>
                <a:srgbClr val="231F20"/>
              </a:solidFill>
              <a:latin typeface="Arial"/>
              <a:cs typeface="Arial"/>
            </a:endParaRPr>
          </a:p>
          <a:p>
            <a:pPr marL="12700" marR="151765">
              <a:lnSpc>
                <a:spcPct val="106100"/>
              </a:lnSpc>
              <a:spcBef>
                <a:spcPts val="100"/>
              </a:spcBef>
            </a:pPr>
            <a:r>
              <a:rPr lang="en-US" sz="1200" b="1" spc="0" dirty="0">
                <a:solidFill>
                  <a:srgbClr val="231F20"/>
                </a:solidFill>
                <a:latin typeface="Arial"/>
                <a:cs typeface="Arial"/>
              </a:rPr>
              <a:t>Power-Over Group Dynamics </a:t>
            </a:r>
            <a:r>
              <a:rPr lang="en-US" sz="1200" spc="0" dirty="0">
                <a:solidFill>
                  <a:srgbClr val="231F20"/>
                </a:solidFill>
                <a:latin typeface="Arial"/>
                <a:cs typeface="Arial"/>
              </a:rPr>
              <a:t>– A participant or participants may sit toward the back</a:t>
            </a:r>
            <a:r>
              <a:rPr lang="en-US" spc="0" dirty="0">
                <a:solidFill>
                  <a:srgbClr val="231F20"/>
                </a:solidFill>
                <a:latin typeface="Arial"/>
                <a:cs typeface="Arial"/>
              </a:rPr>
              <a:t> </a:t>
            </a:r>
            <a:r>
              <a:rPr lang="en-US" sz="1200" spc="0" dirty="0">
                <a:solidFill>
                  <a:srgbClr val="231F20"/>
                </a:solidFill>
                <a:latin typeface="Arial"/>
                <a:cs typeface="Arial"/>
              </a:rPr>
              <a:t>of the training area to avoid active participation or to attempt to disrupt the training;</a:t>
            </a:r>
            <a:r>
              <a:rPr lang="en-US" spc="0" dirty="0">
                <a:solidFill>
                  <a:srgbClr val="231F20"/>
                </a:solidFill>
                <a:latin typeface="Arial"/>
                <a:cs typeface="Arial"/>
              </a:rPr>
              <a:t> </a:t>
            </a:r>
            <a:r>
              <a:rPr lang="en-US" sz="1200" spc="0" dirty="0">
                <a:solidFill>
                  <a:srgbClr val="231F20"/>
                </a:solidFill>
                <a:latin typeface="Arial"/>
                <a:cs typeface="Arial"/>
              </a:rPr>
              <a:t>in particular, if an element of the training they do not agree with is being</a:t>
            </a:r>
            <a:r>
              <a:rPr lang="en-US" spc="0" dirty="0">
                <a:solidFill>
                  <a:srgbClr val="231F20"/>
                </a:solidFill>
                <a:latin typeface="Arial"/>
                <a:cs typeface="Arial"/>
              </a:rPr>
              <a:t> </a:t>
            </a:r>
            <a:r>
              <a:rPr lang="en-US" sz="1200" spc="0" dirty="0">
                <a:solidFill>
                  <a:srgbClr val="231F20"/>
                </a:solidFill>
                <a:latin typeface="Arial"/>
                <a:cs typeface="Arial"/>
              </a:rPr>
              <a:t>presented. Setting group expectations up-front is critical. Also, invite</a:t>
            </a:r>
            <a:r>
              <a:rPr lang="en-US" spc="0" dirty="0">
                <a:solidFill>
                  <a:srgbClr val="231F20"/>
                </a:solidFill>
                <a:latin typeface="Arial"/>
                <a:cs typeface="Arial"/>
              </a:rPr>
              <a:t> </a:t>
            </a:r>
            <a:r>
              <a:rPr lang="en-US" sz="1200" spc="0" dirty="0">
                <a:solidFill>
                  <a:srgbClr val="231F20"/>
                </a:solidFill>
                <a:latin typeface="Arial"/>
                <a:cs typeface="Arial"/>
              </a:rPr>
              <a:t>all to turn their cell phones off or place them on silent. Ask if anyone is expecting </a:t>
            </a:r>
            <a:r>
              <a:rPr lang="en-US" spc="0" dirty="0">
                <a:solidFill>
                  <a:srgbClr val="231F20"/>
                </a:solidFill>
                <a:latin typeface="Arial"/>
                <a:cs typeface="Arial"/>
              </a:rPr>
              <a:t>a critical </a:t>
            </a:r>
            <a:r>
              <a:rPr lang="en-US" sz="1200" spc="0" dirty="0">
                <a:solidFill>
                  <a:srgbClr val="231F20"/>
                </a:solidFill>
                <a:latin typeface="Arial"/>
                <a:cs typeface="Arial"/>
              </a:rPr>
              <a:t>phone call during the training session</a:t>
            </a:r>
            <a:r>
              <a:rPr lang="en-US" spc="0" dirty="0">
                <a:solidFill>
                  <a:srgbClr val="231F20"/>
                </a:solidFill>
                <a:latin typeface="Arial"/>
                <a:cs typeface="Arial"/>
              </a:rPr>
              <a:t>.</a:t>
            </a:r>
            <a:r>
              <a:rPr lang="en-US" sz="1200" spc="0" dirty="0">
                <a:solidFill>
                  <a:srgbClr val="231F20"/>
                </a:solidFill>
                <a:latin typeface="Arial"/>
                <a:cs typeface="Arial"/>
              </a:rPr>
              <a:t> Set the stage, print the group engagement</a:t>
            </a:r>
            <a:r>
              <a:rPr lang="en-US" spc="0" dirty="0">
                <a:solidFill>
                  <a:srgbClr val="231F20"/>
                </a:solidFill>
                <a:latin typeface="Arial"/>
                <a:cs typeface="Arial"/>
              </a:rPr>
              <a:t> </a:t>
            </a:r>
            <a:r>
              <a:rPr lang="en-US" sz="1200" spc="0" dirty="0">
                <a:solidFill>
                  <a:srgbClr val="231F20"/>
                </a:solidFill>
                <a:latin typeface="Arial"/>
                <a:cs typeface="Arial"/>
              </a:rPr>
              <a:t> expectations and post where all in the training can see them. A strategy an instructor</a:t>
            </a:r>
            <a:r>
              <a:rPr lang="en-US" spc="0" dirty="0">
                <a:solidFill>
                  <a:srgbClr val="231F20"/>
                </a:solidFill>
                <a:latin typeface="Arial"/>
                <a:cs typeface="Arial"/>
              </a:rPr>
              <a:t> </a:t>
            </a:r>
            <a:r>
              <a:rPr lang="en-US" sz="1200" spc="0" dirty="0">
                <a:solidFill>
                  <a:srgbClr val="231F20"/>
                </a:solidFill>
                <a:latin typeface="Arial"/>
                <a:cs typeface="Arial"/>
              </a:rPr>
              <a:t>can use to balance power is to invite the participants to add to the group expectations</a:t>
            </a:r>
            <a:r>
              <a:rPr lang="en-US" spc="0" dirty="0">
                <a:solidFill>
                  <a:srgbClr val="231F20"/>
                </a:solidFill>
                <a:latin typeface="Arial"/>
                <a:cs typeface="Arial"/>
              </a:rPr>
              <a:t>.</a:t>
            </a:r>
            <a:br>
              <a:rPr lang="en-US" spc="0" dirty="0">
                <a:solidFill>
                  <a:srgbClr val="231F20"/>
                </a:solidFill>
                <a:latin typeface="Arial"/>
                <a:cs typeface="Arial"/>
              </a:rPr>
            </a:br>
            <a:r>
              <a:rPr lang="en-US" spc="0" dirty="0">
                <a:latin typeface="Arial"/>
                <a:cs typeface="Arial"/>
              </a:rPr>
              <a:t/>
            </a:r>
            <a:br>
              <a:rPr lang="en-US" spc="0" dirty="0">
                <a:latin typeface="Arial"/>
                <a:cs typeface="Arial"/>
              </a:rPr>
            </a:br>
            <a:r>
              <a:rPr lang="en-US" spc="0" dirty="0">
                <a:solidFill>
                  <a:srgbClr val="231F20"/>
                </a:solidFill>
                <a:latin typeface="Arial"/>
                <a:cs typeface="Arial"/>
              </a:rPr>
              <a:t>How</a:t>
            </a:r>
            <a:r>
              <a:rPr lang="en-US" sz="1200" spc="0" dirty="0">
                <a:solidFill>
                  <a:srgbClr val="231F20"/>
                </a:solidFill>
                <a:latin typeface="Arial"/>
                <a:cs typeface="Arial"/>
              </a:rPr>
              <a:t> might an instructor be perceived as having power-over the participants?</a:t>
            </a:r>
            <a:r>
              <a:rPr lang="en-US" spc="0" dirty="0">
                <a:solidFill>
                  <a:srgbClr val="231F20"/>
                </a:solidFill>
                <a:latin typeface="Arial"/>
                <a:cs typeface="Arial"/>
              </a:rPr>
              <a:t> Examples include standing</a:t>
            </a:r>
            <a:r>
              <a:rPr lang="en-US" sz="1200" spc="0" dirty="0">
                <a:solidFill>
                  <a:srgbClr val="231F20"/>
                </a:solidFill>
                <a:latin typeface="Arial"/>
                <a:cs typeface="Arial"/>
              </a:rPr>
              <a:t> over</a:t>
            </a:r>
            <a:r>
              <a:rPr lang="en-US" spc="0" dirty="0">
                <a:solidFill>
                  <a:srgbClr val="231F20"/>
                </a:solidFill>
                <a:latin typeface="Arial"/>
                <a:cs typeface="Arial"/>
              </a:rPr>
              <a:t>,</a:t>
            </a:r>
            <a:r>
              <a:rPr lang="en-US" sz="1200" spc="0" dirty="0">
                <a:solidFill>
                  <a:srgbClr val="231F20"/>
                </a:solidFill>
                <a:latin typeface="Arial"/>
                <a:cs typeface="Arial"/>
              </a:rPr>
              <a:t> </a:t>
            </a:r>
            <a:r>
              <a:rPr lang="en-US" spc="0" dirty="0">
                <a:solidFill>
                  <a:srgbClr val="231F20"/>
                </a:solidFill>
                <a:latin typeface="Arial"/>
                <a:cs typeface="Arial"/>
              </a:rPr>
              <a:t>or too </a:t>
            </a:r>
            <a:r>
              <a:rPr lang="en-US" sz="1200" spc="0" dirty="0">
                <a:solidFill>
                  <a:srgbClr val="231F20"/>
                </a:solidFill>
                <a:latin typeface="Arial"/>
                <a:cs typeface="Arial"/>
              </a:rPr>
              <a:t>closely</a:t>
            </a:r>
            <a:r>
              <a:rPr lang="en-US" spc="0" dirty="0">
                <a:solidFill>
                  <a:srgbClr val="231F20"/>
                </a:solidFill>
                <a:latin typeface="Arial"/>
                <a:cs typeface="Arial"/>
              </a:rPr>
              <a:t> </a:t>
            </a:r>
            <a:r>
              <a:rPr lang="en-US" sz="1200" spc="0" dirty="0">
                <a:solidFill>
                  <a:srgbClr val="231F20"/>
                </a:solidFill>
                <a:latin typeface="Arial"/>
                <a:cs typeface="Arial"/>
              </a:rPr>
              <a:t>to</a:t>
            </a:r>
            <a:r>
              <a:rPr lang="en-US" spc="0" dirty="0">
                <a:solidFill>
                  <a:srgbClr val="231F20"/>
                </a:solidFill>
                <a:latin typeface="Arial"/>
                <a:cs typeface="Arial"/>
              </a:rPr>
              <a:t>, </a:t>
            </a:r>
            <a:r>
              <a:rPr lang="en-US" sz="1200" spc="0" dirty="0">
                <a:solidFill>
                  <a:srgbClr val="231F20"/>
                </a:solidFill>
                <a:latin typeface="Arial"/>
                <a:cs typeface="Arial"/>
              </a:rPr>
              <a:t>participants and looking at a</a:t>
            </a:r>
            <a:r>
              <a:rPr lang="en-US" spc="0" dirty="0">
                <a:solidFill>
                  <a:srgbClr val="231F20"/>
                </a:solidFill>
                <a:latin typeface="Arial"/>
                <a:cs typeface="Arial"/>
              </a:rPr>
              <a:t>  </a:t>
            </a:r>
            <a:r>
              <a:rPr lang="en-US" sz="1200" spc="0" dirty="0">
                <a:solidFill>
                  <a:srgbClr val="231F20"/>
                </a:solidFill>
                <a:latin typeface="Arial"/>
                <a:cs typeface="Arial"/>
              </a:rPr>
              <a:t>few participants more</a:t>
            </a:r>
            <a:r>
              <a:rPr lang="en-US" spc="0" dirty="0">
                <a:solidFill>
                  <a:srgbClr val="231F20"/>
                </a:solidFill>
                <a:latin typeface="Arial"/>
                <a:cs typeface="Arial"/>
              </a:rPr>
              <a:t> </a:t>
            </a:r>
            <a:r>
              <a:rPr lang="en-US" sz="1200" spc="0" dirty="0">
                <a:solidFill>
                  <a:srgbClr val="231F20"/>
                </a:solidFill>
                <a:latin typeface="Arial"/>
                <a:cs typeface="Arial"/>
              </a:rPr>
              <a:t>than </a:t>
            </a:r>
            <a:r>
              <a:rPr lang="en-US" spc="0" dirty="0">
                <a:solidFill>
                  <a:srgbClr val="231F20"/>
                </a:solidFill>
                <a:latin typeface="Arial"/>
                <a:cs typeface="Arial"/>
              </a:rPr>
              <a:t>others. Try to use equal</a:t>
            </a:r>
            <a:r>
              <a:rPr lang="en-US" sz="1200" spc="0" dirty="0">
                <a:solidFill>
                  <a:srgbClr val="231F20"/>
                </a:solidFill>
                <a:latin typeface="Arial"/>
                <a:cs typeface="Arial"/>
              </a:rPr>
              <a:t> eye contact </a:t>
            </a:r>
            <a:r>
              <a:rPr lang="en-US" spc="0" dirty="0">
                <a:solidFill>
                  <a:srgbClr val="231F20"/>
                </a:solidFill>
                <a:latin typeface="Arial"/>
                <a:cs typeface="Arial"/>
              </a:rPr>
              <a:t>with </a:t>
            </a:r>
            <a:r>
              <a:rPr lang="en-US" sz="1200" spc="0" dirty="0">
                <a:solidFill>
                  <a:srgbClr val="231F20"/>
                </a:solidFill>
                <a:latin typeface="Arial"/>
                <a:cs typeface="Arial"/>
              </a:rPr>
              <a:t>those </a:t>
            </a:r>
            <a:r>
              <a:rPr lang="en-US" spc="0" dirty="0">
                <a:solidFill>
                  <a:srgbClr val="231F20"/>
                </a:solidFill>
                <a:latin typeface="Arial"/>
                <a:cs typeface="Arial"/>
              </a:rPr>
              <a:t>in the</a:t>
            </a:r>
            <a:r>
              <a:rPr lang="en-US" sz="1200" spc="0" dirty="0">
                <a:solidFill>
                  <a:srgbClr val="231F20"/>
                </a:solidFill>
                <a:latin typeface="Arial"/>
                <a:cs typeface="Arial"/>
              </a:rPr>
              <a:t> training. Should tensions arise – use a</a:t>
            </a:r>
            <a:r>
              <a:rPr lang="en-US" spc="0" dirty="0">
                <a:solidFill>
                  <a:srgbClr val="231F20"/>
                </a:solidFill>
                <a:latin typeface="Arial"/>
                <a:cs typeface="Arial"/>
              </a:rPr>
              <a:t> </a:t>
            </a:r>
            <a:r>
              <a:rPr lang="en-US" sz="1200" spc="0" dirty="0">
                <a:solidFill>
                  <a:srgbClr val="231F20"/>
                </a:solidFill>
                <a:latin typeface="Arial"/>
                <a:cs typeface="Arial"/>
              </a:rPr>
              <a:t> calming tone to address the issues</a:t>
            </a:r>
            <a:r>
              <a:rPr lang="en-US" spc="0" dirty="0">
                <a:solidFill>
                  <a:srgbClr val="231F20"/>
                </a:solidFill>
                <a:latin typeface="Arial"/>
                <a:cs typeface="Arial"/>
              </a:rPr>
              <a:t>, </a:t>
            </a:r>
            <a:r>
              <a:rPr lang="en-US" sz="1200" spc="0" dirty="0">
                <a:solidFill>
                  <a:srgbClr val="231F20"/>
                </a:solidFill>
                <a:latin typeface="Arial"/>
                <a:cs typeface="Arial"/>
              </a:rPr>
              <a:t>not making threats of any kind. An instructor can</a:t>
            </a:r>
            <a:r>
              <a:rPr lang="en-US" spc="0" dirty="0">
                <a:solidFill>
                  <a:srgbClr val="231F20"/>
                </a:solidFill>
                <a:latin typeface="Arial"/>
                <a:cs typeface="Arial"/>
              </a:rPr>
              <a:t> </a:t>
            </a:r>
            <a:r>
              <a:rPr lang="en-US" sz="1200" spc="0" dirty="0">
                <a:solidFill>
                  <a:srgbClr val="231F20"/>
                </a:solidFill>
                <a:latin typeface="Arial"/>
                <a:cs typeface="Arial"/>
              </a:rPr>
              <a:t> also share their power by not “talking at” the participants, </a:t>
            </a:r>
            <a:r>
              <a:rPr lang="en-US" spc="0" dirty="0">
                <a:solidFill>
                  <a:srgbClr val="231F20"/>
                </a:solidFill>
                <a:latin typeface="Arial"/>
                <a:cs typeface="Arial"/>
              </a:rPr>
              <a:t>and rather</a:t>
            </a:r>
            <a:r>
              <a:rPr lang="en-US" sz="1200" spc="0" dirty="0">
                <a:solidFill>
                  <a:srgbClr val="231F20"/>
                </a:solidFill>
                <a:latin typeface="Arial"/>
                <a:cs typeface="Arial"/>
              </a:rPr>
              <a:t> inviting comments,</a:t>
            </a:r>
            <a:r>
              <a:rPr lang="en-US" spc="0" dirty="0">
                <a:solidFill>
                  <a:srgbClr val="231F20"/>
                </a:solidFill>
                <a:latin typeface="Arial"/>
                <a:cs typeface="Arial"/>
              </a:rPr>
              <a:t> </a:t>
            </a:r>
            <a:r>
              <a:rPr lang="en-US" sz="1200" spc="0" dirty="0">
                <a:solidFill>
                  <a:srgbClr val="231F20"/>
                </a:solidFill>
                <a:latin typeface="Arial"/>
                <a:cs typeface="Arial"/>
              </a:rPr>
              <a:t>sharing thoughts, and differences of opinion (with caution).</a:t>
            </a:r>
            <a:r>
              <a:rPr lang="en-US" spc="0" dirty="0">
                <a:solidFill>
                  <a:srgbClr val="231F20"/>
                </a:solidFill>
                <a:latin typeface="Arial"/>
                <a:cs typeface="Arial"/>
              </a:rPr>
              <a:t> Equity</a:t>
            </a:r>
            <a:r>
              <a:rPr lang="en-US" sz="1200" spc="0" dirty="0">
                <a:solidFill>
                  <a:srgbClr val="231F20"/>
                </a:solidFill>
                <a:latin typeface="Arial"/>
                <a:cs typeface="Arial"/>
              </a:rPr>
              <a:t> </a:t>
            </a:r>
            <a:r>
              <a:rPr lang="en-US" spc="0" dirty="0">
                <a:solidFill>
                  <a:srgbClr val="231F20"/>
                </a:solidFill>
                <a:latin typeface="Arial"/>
                <a:cs typeface="Arial"/>
              </a:rPr>
              <a:t>within the group </a:t>
            </a:r>
            <a:r>
              <a:rPr lang="en-US" sz="1200" spc="0" dirty="0">
                <a:solidFill>
                  <a:srgbClr val="231F20"/>
                </a:solidFill>
                <a:latin typeface="Arial"/>
                <a:cs typeface="Arial"/>
              </a:rPr>
              <a:t>must be kept in check – who is doing most of the talking? </a:t>
            </a:r>
            <a:r>
              <a:rPr lang="en-US" spc="0" dirty="0">
                <a:solidFill>
                  <a:srgbClr val="231F20"/>
                </a:solidFill>
                <a:latin typeface="Arial"/>
                <a:cs typeface="Arial"/>
              </a:rPr>
              <a:t>Instructors should role</a:t>
            </a:r>
            <a:r>
              <a:rPr lang="en-US" sz="1200" spc="0" dirty="0">
                <a:solidFill>
                  <a:srgbClr val="231F20"/>
                </a:solidFill>
                <a:latin typeface="Arial"/>
                <a:cs typeface="Arial"/>
              </a:rPr>
              <a:t> model inclusive practices</a:t>
            </a:r>
            <a:r>
              <a:rPr lang="en-US" spc="0" dirty="0">
                <a:solidFill>
                  <a:srgbClr val="231F20"/>
                </a:solidFill>
                <a:latin typeface="Arial"/>
                <a:cs typeface="Arial"/>
              </a:rPr>
              <a:t>, and patience</a:t>
            </a:r>
            <a:r>
              <a:rPr lang="en-US" sz="1200" spc="0" dirty="0">
                <a:solidFill>
                  <a:srgbClr val="231F20"/>
                </a:solidFill>
                <a:latin typeface="Arial"/>
                <a:cs typeface="Arial"/>
              </a:rPr>
              <a:t>,</a:t>
            </a:r>
            <a:r>
              <a:rPr lang="en-US" spc="0" dirty="0">
                <a:solidFill>
                  <a:srgbClr val="231F20"/>
                </a:solidFill>
                <a:latin typeface="Arial"/>
                <a:cs typeface="Arial"/>
              </a:rPr>
              <a:t> </a:t>
            </a:r>
            <a:r>
              <a:rPr lang="en-US" sz="1200" spc="0" dirty="0">
                <a:solidFill>
                  <a:srgbClr val="231F20"/>
                </a:solidFill>
                <a:latin typeface="Arial"/>
                <a:cs typeface="Arial"/>
              </a:rPr>
              <a:t>Emotional Intelligence, Cultural Intelligence (CQ), moderated voice tones, open body</a:t>
            </a:r>
            <a:r>
              <a:rPr lang="en-US" spc="0" dirty="0">
                <a:solidFill>
                  <a:srgbClr val="231F20"/>
                </a:solidFill>
                <a:latin typeface="Arial"/>
                <a:cs typeface="Arial"/>
              </a:rPr>
              <a:t> </a:t>
            </a:r>
            <a:r>
              <a:rPr lang="en-US" sz="1200" spc="0" dirty="0">
                <a:solidFill>
                  <a:srgbClr val="231F20"/>
                </a:solidFill>
                <a:latin typeface="Arial"/>
                <a:cs typeface="Arial"/>
              </a:rPr>
              <a:t>language, emotional regulation, and adult learning processes </a:t>
            </a:r>
            <a:r>
              <a:rPr lang="en-US" spc="0" dirty="0">
                <a:solidFill>
                  <a:srgbClr val="231F20"/>
                </a:solidFill>
                <a:latin typeface="Arial"/>
                <a:cs typeface="Arial"/>
              </a:rPr>
              <a:t>are needed. </a:t>
            </a:r>
            <a:endParaRPr lang="en-US" sz="1200" spc="0" dirty="0">
              <a:solidFill>
                <a:srgbClr val="231F20"/>
              </a:solidFill>
              <a:latin typeface="Arial"/>
              <a:cs typeface="Arial"/>
            </a:endParaRPr>
          </a:p>
          <a:p>
            <a:pPr marL="12700" marR="65405">
              <a:lnSpc>
                <a:spcPct val="106100"/>
              </a:lnSpc>
            </a:pPr>
            <a:endParaRPr lang="en-US" sz="1200" spc="0" dirty="0">
              <a:solidFill>
                <a:srgbClr val="231F20"/>
              </a:solidFill>
              <a:latin typeface="Arial"/>
              <a:cs typeface="Arial"/>
            </a:endParaRPr>
          </a:p>
          <a:p>
            <a:pPr marL="12700" marR="5080">
              <a:lnSpc>
                <a:spcPct val="106100"/>
              </a:lnSpc>
              <a:spcBef>
                <a:spcPts val="100"/>
              </a:spcBef>
            </a:pPr>
            <a:r>
              <a:rPr lang="en-US" sz="1200" b="1" spc="0" dirty="0">
                <a:solidFill>
                  <a:srgbClr val="231F20"/>
                </a:solidFill>
                <a:latin typeface="Arial"/>
                <a:cs typeface="Arial"/>
              </a:rPr>
              <a:t>Silence and Non-Participation </a:t>
            </a:r>
            <a:r>
              <a:rPr lang="en-US" sz="1200" spc="0" dirty="0">
                <a:solidFill>
                  <a:srgbClr val="231F20"/>
                </a:solidFill>
                <a:latin typeface="Arial"/>
                <a:cs typeface="Arial"/>
              </a:rPr>
              <a:t>– Participants remain silent; they do not offer any verbal</a:t>
            </a:r>
            <a:r>
              <a:rPr lang="en-US" spc="0" dirty="0">
                <a:solidFill>
                  <a:srgbClr val="231F20"/>
                </a:solidFill>
                <a:latin typeface="Arial"/>
                <a:cs typeface="Arial"/>
              </a:rPr>
              <a:t> </a:t>
            </a:r>
            <a:r>
              <a:rPr lang="en-US" sz="1200" spc="0" dirty="0">
                <a:solidFill>
                  <a:srgbClr val="231F20"/>
                </a:solidFill>
                <a:latin typeface="Arial"/>
                <a:cs typeface="Arial"/>
              </a:rPr>
              <a:t> comments. Non-participation may be a sign of discontent with having to </a:t>
            </a:r>
            <a:r>
              <a:rPr lang="en-US" spc="0" dirty="0">
                <a:solidFill>
                  <a:srgbClr val="231F20"/>
                </a:solidFill>
                <a:latin typeface="Arial"/>
                <a:cs typeface="Arial"/>
              </a:rPr>
              <a:t>participate in </a:t>
            </a:r>
            <a:r>
              <a:rPr lang="en-US" sz="1200" spc="0" dirty="0">
                <a:solidFill>
                  <a:srgbClr val="231F20"/>
                </a:solidFill>
                <a:latin typeface="Arial"/>
                <a:cs typeface="Arial"/>
              </a:rPr>
              <a:t>the training or disagreement with the topic(s) being presented. An instructor may choose to p-a-u-s-e by remaining silent after asking a question to encourage engagement.</a:t>
            </a:r>
            <a:r>
              <a:rPr lang="en-US" spc="0" dirty="0">
                <a:solidFill>
                  <a:srgbClr val="231F20"/>
                </a:solidFill>
                <a:latin typeface="Arial"/>
                <a:cs typeface="Arial"/>
              </a:rPr>
              <a:t> </a:t>
            </a:r>
            <a:r>
              <a:rPr lang="en-US" sz="1200" spc="0" dirty="0">
                <a:solidFill>
                  <a:srgbClr val="231F20"/>
                </a:solidFill>
                <a:latin typeface="Arial"/>
                <a:cs typeface="Arial"/>
              </a:rPr>
              <a:t>It is unnecessary to fill quiet spaces with constant instruction. Some cultures value</a:t>
            </a:r>
            <a:r>
              <a:rPr lang="en-US" spc="0" dirty="0">
                <a:solidFill>
                  <a:srgbClr val="231F20"/>
                </a:solidFill>
                <a:latin typeface="Arial"/>
                <a:cs typeface="Arial"/>
              </a:rPr>
              <a:t> </a:t>
            </a:r>
            <a:r>
              <a:rPr lang="en-US" sz="1200" spc="0" dirty="0">
                <a:solidFill>
                  <a:srgbClr val="231F20"/>
                </a:solidFill>
                <a:latin typeface="Arial"/>
                <a:cs typeface="Arial"/>
              </a:rPr>
              <a:t>silence during communication – reflective thought is important prior to offering a reply.</a:t>
            </a:r>
            <a:endParaRPr lang="en-US" sz="1200" spc="0" dirty="0">
              <a:latin typeface="Arial"/>
              <a:cs typeface="Arial"/>
            </a:endParaRPr>
          </a:p>
          <a:p>
            <a:pPr marL="12700" marR="5080">
              <a:lnSpc>
                <a:spcPct val="106100"/>
              </a:lnSpc>
              <a:spcBef>
                <a:spcPts val="100"/>
              </a:spcBef>
            </a:pPr>
            <a:endParaRPr lang="en-US" spc="0" dirty="0">
              <a:solidFill>
                <a:srgbClr val="231F20"/>
              </a:solidFill>
              <a:latin typeface="Arial"/>
              <a:cs typeface="Arial"/>
            </a:endParaRPr>
          </a:p>
          <a:p>
            <a:pPr marL="12700" marR="94615">
              <a:lnSpc>
                <a:spcPct val="106100"/>
              </a:lnSpc>
            </a:pPr>
            <a:r>
              <a:rPr lang="en-US" sz="1200" spc="0" dirty="0">
                <a:solidFill>
                  <a:srgbClr val="231F20"/>
                </a:solidFill>
                <a:latin typeface="Arial"/>
                <a:cs typeface="Arial"/>
              </a:rPr>
              <a:t>When </a:t>
            </a:r>
            <a:r>
              <a:rPr lang="en-US" spc="0" dirty="0">
                <a:solidFill>
                  <a:srgbClr val="231F20"/>
                </a:solidFill>
                <a:latin typeface="Arial"/>
                <a:cs typeface="Arial"/>
              </a:rPr>
              <a:t>the same participants </a:t>
            </a:r>
            <a:r>
              <a:rPr lang="en-US" sz="1200" spc="0" dirty="0">
                <a:solidFill>
                  <a:srgbClr val="231F20"/>
                </a:solidFill>
                <a:latin typeface="Arial"/>
                <a:cs typeface="Arial"/>
              </a:rPr>
              <a:t>raise their hands repeatedly, the instructor can respectfully say, “I</a:t>
            </a:r>
            <a:r>
              <a:rPr lang="en-US" spc="0" dirty="0">
                <a:solidFill>
                  <a:srgbClr val="231F20"/>
                </a:solidFill>
                <a:latin typeface="Arial"/>
                <a:cs typeface="Arial"/>
              </a:rPr>
              <a:t> </a:t>
            </a:r>
            <a:r>
              <a:rPr lang="en-US" sz="1200" spc="0" dirty="0">
                <a:solidFill>
                  <a:srgbClr val="231F20"/>
                </a:solidFill>
                <a:latin typeface="Arial"/>
                <a:cs typeface="Arial"/>
              </a:rPr>
              <a:t>am appreciating your active engagement.</a:t>
            </a:r>
            <a:r>
              <a:rPr lang="en-US" spc="0" dirty="0">
                <a:solidFill>
                  <a:srgbClr val="231F20"/>
                </a:solidFill>
                <a:latin typeface="Arial"/>
                <a:cs typeface="Arial"/>
              </a:rPr>
              <a:t> Let's</a:t>
            </a:r>
            <a:r>
              <a:rPr lang="en-US" sz="1200" spc="0" dirty="0">
                <a:solidFill>
                  <a:srgbClr val="231F20"/>
                </a:solidFill>
                <a:latin typeface="Arial"/>
                <a:cs typeface="Arial"/>
              </a:rPr>
              <a:t> open up this opportunity for others to</a:t>
            </a:r>
            <a:r>
              <a:rPr lang="en-US" spc="0" dirty="0">
                <a:solidFill>
                  <a:srgbClr val="231F20"/>
                </a:solidFill>
                <a:latin typeface="Arial"/>
                <a:cs typeface="Arial"/>
              </a:rPr>
              <a:t> </a:t>
            </a:r>
            <a:r>
              <a:rPr lang="en-US" sz="1200" spc="0" dirty="0">
                <a:solidFill>
                  <a:srgbClr val="231F20"/>
                </a:solidFill>
                <a:latin typeface="Arial"/>
                <a:cs typeface="Arial"/>
              </a:rPr>
              <a:t>comment – thank you”. Offer table topics or work group activities to invite participants</a:t>
            </a:r>
            <a:r>
              <a:rPr lang="en-US" spc="0" dirty="0">
                <a:solidFill>
                  <a:srgbClr val="231F20"/>
                </a:solidFill>
                <a:latin typeface="Arial"/>
                <a:cs typeface="Arial"/>
              </a:rPr>
              <a:t> </a:t>
            </a:r>
            <a:r>
              <a:rPr lang="en-US" sz="1200" spc="0" dirty="0">
                <a:solidFill>
                  <a:srgbClr val="231F20"/>
                </a:solidFill>
                <a:latin typeface="Arial"/>
                <a:cs typeface="Arial"/>
              </a:rPr>
              <a:t> to write or draw a response to a question or a scenario provided.</a:t>
            </a:r>
          </a:p>
          <a:p>
            <a:pPr marL="12700" marR="94615">
              <a:lnSpc>
                <a:spcPct val="106100"/>
              </a:lnSpc>
            </a:pPr>
            <a:endParaRPr lang="en-US" sz="1200" spc="0" dirty="0">
              <a:solidFill>
                <a:srgbClr val="231F20"/>
              </a:solidFill>
              <a:latin typeface="Arial"/>
              <a:cs typeface="Arial"/>
            </a:endParaRPr>
          </a:p>
          <a:p>
            <a:pPr marL="12700" marR="5080">
              <a:lnSpc>
                <a:spcPct val="106100"/>
              </a:lnSpc>
              <a:spcBef>
                <a:spcPts val="100"/>
              </a:spcBef>
            </a:pPr>
            <a:r>
              <a:rPr lang="en-US" sz="1200" b="1" spc="0" dirty="0">
                <a:solidFill>
                  <a:srgbClr val="231F20"/>
                </a:solidFill>
                <a:latin typeface="Arial"/>
                <a:cs typeface="Arial"/>
              </a:rPr>
              <a:t>Body Language </a:t>
            </a:r>
            <a:r>
              <a:rPr lang="en-US" sz="1200" spc="0" dirty="0">
                <a:solidFill>
                  <a:srgbClr val="231F20"/>
                </a:solidFill>
                <a:latin typeface="Arial"/>
                <a:cs typeface="Arial"/>
              </a:rPr>
              <a:t>– Participant is slouching, un-attentive, dozing, etc. Strategy: Raise your</a:t>
            </a:r>
            <a:r>
              <a:rPr lang="en-US" spc="0" dirty="0">
                <a:solidFill>
                  <a:srgbClr val="231F20"/>
                </a:solidFill>
                <a:latin typeface="Arial"/>
                <a:cs typeface="Arial"/>
              </a:rPr>
              <a:t> </a:t>
            </a:r>
            <a:r>
              <a:rPr lang="en-US" sz="1200" spc="0" dirty="0">
                <a:solidFill>
                  <a:srgbClr val="231F20"/>
                </a:solidFill>
                <a:latin typeface="Arial"/>
                <a:cs typeface="Arial"/>
              </a:rPr>
              <a:t>voice a bit as you continue giving instructions. Move closer to the participant so as to get</a:t>
            </a:r>
            <a:r>
              <a:rPr lang="en-US" spc="0" dirty="0">
                <a:solidFill>
                  <a:srgbClr val="231F20"/>
                </a:solidFill>
                <a:latin typeface="Arial"/>
                <a:cs typeface="Arial"/>
              </a:rPr>
              <a:t> </a:t>
            </a:r>
            <a:r>
              <a:rPr lang="en-US" sz="1200" spc="0" dirty="0">
                <a:solidFill>
                  <a:srgbClr val="231F20"/>
                </a:solidFill>
                <a:latin typeface="Arial"/>
                <a:cs typeface="Arial"/>
              </a:rPr>
              <a:t> their attention and invite their engagement by asking them a question.</a:t>
            </a:r>
            <a:endParaRPr lang="en-US" sz="1200" spc="0" dirty="0">
              <a:latin typeface="Arial"/>
              <a:cs typeface="Arial"/>
            </a:endParaRPr>
          </a:p>
          <a:p>
            <a:pPr marL="12700" marR="36195">
              <a:lnSpc>
                <a:spcPct val="106100"/>
              </a:lnSpc>
              <a:spcBef>
                <a:spcPts val="1130"/>
              </a:spcBef>
            </a:pPr>
            <a:endParaRPr lang="en-US" b="1" spc="0" dirty="0">
              <a:solidFill>
                <a:srgbClr val="231F20"/>
              </a:solidFill>
              <a:latin typeface="Arial"/>
              <a:cs typeface="Arial"/>
            </a:endParaRPr>
          </a:p>
          <a:p>
            <a:pPr marL="12700" marR="36195">
              <a:lnSpc>
                <a:spcPct val="106100"/>
              </a:lnSpc>
              <a:spcBef>
                <a:spcPts val="1130"/>
              </a:spcBef>
            </a:pPr>
            <a:r>
              <a:rPr lang="en-US" sz="1200" b="1" spc="0" dirty="0">
                <a:solidFill>
                  <a:srgbClr val="231F20"/>
                </a:solidFill>
                <a:latin typeface="Arial"/>
                <a:cs typeface="Arial"/>
              </a:rPr>
              <a:t>Interruptions </a:t>
            </a:r>
            <a:r>
              <a:rPr lang="en-US" sz="1200" spc="0" dirty="0">
                <a:solidFill>
                  <a:srgbClr val="231F20"/>
                </a:solidFill>
                <a:latin typeface="Arial"/>
                <a:cs typeface="Arial"/>
              </a:rPr>
              <a:t>– At times, participants may intentionally disrupt by engaging with others</a:t>
            </a:r>
            <a:r>
              <a:rPr lang="en-US" spc="0" dirty="0">
                <a:solidFill>
                  <a:srgbClr val="231F20"/>
                </a:solidFill>
                <a:latin typeface="Arial"/>
                <a:cs typeface="Arial"/>
              </a:rPr>
              <a:t> </a:t>
            </a:r>
            <a:r>
              <a:rPr lang="en-US" sz="1200" spc="0" dirty="0">
                <a:solidFill>
                  <a:srgbClr val="231F20"/>
                </a:solidFill>
                <a:latin typeface="Arial"/>
                <a:cs typeface="Arial"/>
              </a:rPr>
              <a:t> in conversation. Participants may want to emphasize their personal views or “take over”</a:t>
            </a:r>
            <a:r>
              <a:rPr lang="en-US" spc="0" dirty="0">
                <a:solidFill>
                  <a:srgbClr val="231F20"/>
                </a:solidFill>
                <a:latin typeface="Arial"/>
                <a:cs typeface="Arial"/>
              </a:rPr>
              <a:t> </a:t>
            </a:r>
            <a:r>
              <a:rPr lang="en-US" sz="1200" spc="0" dirty="0">
                <a:solidFill>
                  <a:srgbClr val="231F20"/>
                </a:solidFill>
                <a:latin typeface="Arial"/>
                <a:cs typeface="Arial"/>
              </a:rPr>
              <a:t> the training and become argumentative. Strategy: Acknowledge that people may share</a:t>
            </a:r>
            <a:r>
              <a:rPr lang="en-US" spc="0" dirty="0">
                <a:solidFill>
                  <a:srgbClr val="231F20"/>
                </a:solidFill>
                <a:latin typeface="Arial"/>
                <a:cs typeface="Arial"/>
              </a:rPr>
              <a:t> </a:t>
            </a:r>
            <a:r>
              <a:rPr lang="en-US" sz="1200" spc="0" dirty="0">
                <a:solidFill>
                  <a:srgbClr val="231F20"/>
                </a:solidFill>
                <a:latin typeface="Arial"/>
                <a:cs typeface="Arial"/>
              </a:rPr>
              <a:t> or differ with the opinion/perspective but the way we manage differences is what is key.</a:t>
            </a:r>
            <a:r>
              <a:rPr lang="en-US" spc="0" dirty="0">
                <a:solidFill>
                  <a:srgbClr val="231F20"/>
                </a:solidFill>
                <a:latin typeface="Arial"/>
                <a:cs typeface="Arial"/>
              </a:rPr>
              <a:t> </a:t>
            </a:r>
            <a:r>
              <a:rPr lang="en-US" sz="1200" spc="0" dirty="0">
                <a:solidFill>
                  <a:srgbClr val="231F20"/>
                </a:solidFill>
                <a:latin typeface="Arial"/>
                <a:cs typeface="Arial"/>
              </a:rPr>
              <a:t>Then move on with the training. If the participant continues insisting on making a point,</a:t>
            </a:r>
            <a:r>
              <a:rPr lang="en-US" spc="0" dirty="0">
                <a:solidFill>
                  <a:srgbClr val="231F20"/>
                </a:solidFill>
                <a:latin typeface="Arial"/>
                <a:cs typeface="Arial"/>
              </a:rPr>
              <a:t> </a:t>
            </a:r>
            <a:r>
              <a:rPr lang="en-US" sz="1200" spc="0" dirty="0">
                <a:solidFill>
                  <a:srgbClr val="231F20"/>
                </a:solidFill>
                <a:latin typeface="Arial"/>
                <a:cs typeface="Arial"/>
              </a:rPr>
              <a:t> respectfully explain that time is limited, and invite the participant to meet with you after the session.</a:t>
            </a:r>
            <a:endParaRPr lang="en-US" sz="1200" spc="0" dirty="0">
              <a:latin typeface="Arial"/>
              <a:cs typeface="Arial"/>
            </a:endParaRPr>
          </a:p>
          <a:p>
            <a:pPr marL="12700" marR="36195">
              <a:lnSpc>
                <a:spcPct val="106100"/>
              </a:lnSpc>
              <a:spcBef>
                <a:spcPts val="1130"/>
              </a:spcBef>
            </a:pPr>
            <a:endParaRPr lang="en-US" spc="0" dirty="0">
              <a:solidFill>
                <a:srgbClr val="231F20"/>
              </a:solidFill>
              <a:latin typeface="Arial"/>
              <a:cs typeface="Arial"/>
            </a:endParaRPr>
          </a:p>
          <a:p>
            <a:pPr marL="12700" marR="94615">
              <a:lnSpc>
                <a:spcPct val="106100"/>
              </a:lnSpc>
              <a:spcBef>
                <a:spcPts val="1135"/>
              </a:spcBef>
            </a:pPr>
            <a:r>
              <a:rPr lang="en-US" sz="1200" b="1" spc="0" dirty="0">
                <a:solidFill>
                  <a:srgbClr val="231F20"/>
                </a:solidFill>
                <a:latin typeface="Arial"/>
                <a:cs typeface="Arial"/>
              </a:rPr>
              <a:t>Mediating Conflict </a:t>
            </a:r>
            <a:r>
              <a:rPr lang="en-US" sz="1200" spc="0" dirty="0">
                <a:solidFill>
                  <a:srgbClr val="231F20"/>
                </a:solidFill>
                <a:latin typeface="Arial"/>
                <a:cs typeface="Arial"/>
              </a:rPr>
              <a:t>– Make sure the group has (collectively) identified and agreed</a:t>
            </a:r>
            <a:r>
              <a:rPr lang="en-US" spc="0" dirty="0">
                <a:solidFill>
                  <a:srgbClr val="231F20"/>
                </a:solidFill>
                <a:latin typeface="Arial"/>
                <a:cs typeface="Arial"/>
              </a:rPr>
              <a:t> </a:t>
            </a:r>
            <a:r>
              <a:rPr lang="en-US" sz="1200" spc="0" dirty="0">
                <a:solidFill>
                  <a:srgbClr val="231F20"/>
                </a:solidFill>
                <a:latin typeface="Arial"/>
                <a:cs typeface="Arial"/>
              </a:rPr>
              <a:t>upon the</a:t>
            </a:r>
            <a:r>
              <a:rPr lang="en-US" spc="0" dirty="0">
                <a:solidFill>
                  <a:srgbClr val="231F20"/>
                </a:solidFill>
                <a:latin typeface="Arial"/>
                <a:cs typeface="Arial"/>
              </a:rPr>
              <a:t> session</a:t>
            </a:r>
            <a:r>
              <a:rPr lang="en-US" sz="1200" spc="0" dirty="0">
                <a:solidFill>
                  <a:srgbClr val="231F20"/>
                </a:solidFill>
                <a:latin typeface="Arial"/>
                <a:cs typeface="Arial"/>
              </a:rPr>
              <a:t> agreements prior to instruction. During</a:t>
            </a:r>
            <a:r>
              <a:rPr lang="en-US" spc="0" dirty="0">
                <a:solidFill>
                  <a:srgbClr val="231F20"/>
                </a:solidFill>
                <a:latin typeface="Arial"/>
                <a:cs typeface="Arial"/>
              </a:rPr>
              <a:t> </a:t>
            </a:r>
            <a:r>
              <a:rPr lang="en-US" sz="1200" spc="0" dirty="0">
                <a:solidFill>
                  <a:srgbClr val="231F20"/>
                </a:solidFill>
                <a:latin typeface="Arial"/>
                <a:cs typeface="Arial"/>
              </a:rPr>
              <a:t>conflict</a:t>
            </a:r>
            <a:r>
              <a:rPr lang="en-US" spc="0" dirty="0">
                <a:solidFill>
                  <a:srgbClr val="231F20"/>
                </a:solidFill>
                <a:latin typeface="Arial"/>
                <a:cs typeface="Arial"/>
              </a:rPr>
              <a:t>, </a:t>
            </a:r>
            <a:r>
              <a:rPr lang="en-US" sz="1200" spc="0" dirty="0">
                <a:solidFill>
                  <a:srgbClr val="231F20"/>
                </a:solidFill>
                <a:latin typeface="Arial"/>
                <a:cs typeface="Arial"/>
              </a:rPr>
              <a:t>the agreements</a:t>
            </a:r>
            <a:r>
              <a:rPr lang="en-US" spc="0" dirty="0">
                <a:solidFill>
                  <a:srgbClr val="231F20"/>
                </a:solidFill>
                <a:latin typeface="Arial"/>
                <a:cs typeface="Arial"/>
              </a:rPr>
              <a:t> </a:t>
            </a:r>
            <a:r>
              <a:rPr lang="en-US" sz="1200" spc="0" dirty="0">
                <a:solidFill>
                  <a:srgbClr val="231F20"/>
                </a:solidFill>
                <a:latin typeface="Arial"/>
                <a:cs typeface="Arial"/>
              </a:rPr>
              <a:t>may be referred</a:t>
            </a:r>
            <a:r>
              <a:rPr lang="en-US" spc="0" dirty="0">
                <a:solidFill>
                  <a:srgbClr val="231F20"/>
                </a:solidFill>
                <a:latin typeface="Arial"/>
                <a:cs typeface="Arial"/>
              </a:rPr>
              <a:t> </a:t>
            </a:r>
            <a:r>
              <a:rPr lang="en-US" sz="1200" spc="0" dirty="0">
                <a:solidFill>
                  <a:srgbClr val="231F20"/>
                </a:solidFill>
                <a:latin typeface="Arial"/>
                <a:cs typeface="Arial"/>
              </a:rPr>
              <a:t>to repeatedly. Acknowledge that there are differences of opinion, lived experiences, etc.</a:t>
            </a:r>
            <a:r>
              <a:rPr lang="en-US" spc="0" dirty="0">
                <a:solidFill>
                  <a:srgbClr val="231F20"/>
                </a:solidFill>
                <a:latin typeface="Arial"/>
                <a:cs typeface="Arial"/>
              </a:rPr>
              <a:t> </a:t>
            </a:r>
            <a:r>
              <a:rPr lang="en-US" sz="1200" spc="0" dirty="0">
                <a:solidFill>
                  <a:srgbClr val="231F20"/>
                </a:solidFill>
                <a:latin typeface="Arial"/>
                <a:cs typeface="Arial"/>
              </a:rPr>
              <a:t>If </a:t>
            </a:r>
            <a:r>
              <a:rPr lang="en-US" spc="0" dirty="0">
                <a:solidFill>
                  <a:srgbClr val="231F20"/>
                </a:solidFill>
                <a:latin typeface="Arial"/>
                <a:cs typeface="Arial"/>
              </a:rPr>
              <a:t>a particular conflict includes a topic</a:t>
            </a:r>
            <a:r>
              <a:rPr lang="en-US" sz="1200" spc="0" dirty="0">
                <a:solidFill>
                  <a:srgbClr val="231F20"/>
                </a:solidFill>
                <a:latin typeface="Arial"/>
                <a:cs typeface="Arial"/>
              </a:rPr>
              <a:t> directly </a:t>
            </a:r>
            <a:r>
              <a:rPr lang="en-US" spc="0" dirty="0">
                <a:solidFill>
                  <a:srgbClr val="231F20"/>
                </a:solidFill>
                <a:latin typeface="Arial"/>
                <a:cs typeface="Arial"/>
              </a:rPr>
              <a:t>related </a:t>
            </a:r>
            <a:r>
              <a:rPr lang="en-US" sz="1200" spc="0" dirty="0">
                <a:solidFill>
                  <a:srgbClr val="231F20"/>
                </a:solidFill>
                <a:latin typeface="Arial"/>
                <a:cs typeface="Arial"/>
              </a:rPr>
              <a:t>to the instruction and you possess conflict resolution skills,</a:t>
            </a:r>
            <a:r>
              <a:rPr lang="en-US" spc="0" dirty="0">
                <a:solidFill>
                  <a:srgbClr val="231F20"/>
                </a:solidFill>
                <a:latin typeface="Arial"/>
                <a:cs typeface="Arial"/>
              </a:rPr>
              <a:t> </a:t>
            </a:r>
            <a:r>
              <a:rPr lang="en-US" sz="1200" spc="0" dirty="0">
                <a:solidFill>
                  <a:srgbClr val="231F20"/>
                </a:solidFill>
                <a:latin typeface="Arial"/>
                <a:cs typeface="Arial"/>
              </a:rPr>
              <a:t>you may spend a few minutes further exploring the differences of thought as you model</a:t>
            </a:r>
            <a:r>
              <a:rPr lang="en-US" spc="0" dirty="0">
                <a:solidFill>
                  <a:srgbClr val="231F20"/>
                </a:solidFill>
                <a:latin typeface="Arial"/>
                <a:cs typeface="Arial"/>
              </a:rPr>
              <a:t> </a:t>
            </a:r>
            <a:r>
              <a:rPr lang="en-US" sz="1200" spc="0" dirty="0">
                <a:solidFill>
                  <a:srgbClr val="231F20"/>
                </a:solidFill>
                <a:latin typeface="Arial"/>
                <a:cs typeface="Arial"/>
              </a:rPr>
              <a:t> effective communication skills and CQ.</a:t>
            </a:r>
          </a:p>
          <a:p>
            <a:pPr marL="12700" marR="94615">
              <a:lnSpc>
                <a:spcPct val="106100"/>
              </a:lnSpc>
              <a:spcBef>
                <a:spcPts val="1135"/>
              </a:spcBef>
            </a:pPr>
            <a:endParaRPr lang="en-US" sz="1200" spc="0" dirty="0">
              <a:latin typeface="Arial"/>
              <a:cs typeface="Arial"/>
            </a:endParaRPr>
          </a:p>
          <a:p>
            <a:pPr marL="12700" marR="27305" algn="just">
              <a:lnSpc>
                <a:spcPct val="106100"/>
              </a:lnSpc>
              <a:spcBef>
                <a:spcPts val="1135"/>
              </a:spcBef>
            </a:pPr>
            <a:r>
              <a:rPr lang="en-US" sz="1200" b="1" spc="0" dirty="0">
                <a:solidFill>
                  <a:srgbClr val="231F20"/>
                </a:solidFill>
                <a:latin typeface="Arial"/>
                <a:cs typeface="Arial"/>
              </a:rPr>
              <a:t>Sarcasm </a:t>
            </a:r>
            <a:r>
              <a:rPr lang="en-US" sz="1200" spc="0" dirty="0">
                <a:solidFill>
                  <a:srgbClr val="231F20"/>
                </a:solidFill>
                <a:latin typeface="Arial"/>
                <a:cs typeface="Arial"/>
              </a:rPr>
              <a:t>– Model CQ tone of voice in any response given. Draw attention to the group’s agreed upon communication/participation agreements which were developed (together)  prior to the instruction. It may be necessary to take a break, to address the participant(s)  and then to reconvene the group so as to not shame the participant.</a:t>
            </a:r>
          </a:p>
          <a:p>
            <a:pPr marL="12700" marR="27305" algn="just">
              <a:lnSpc>
                <a:spcPct val="106100"/>
              </a:lnSpc>
              <a:spcBef>
                <a:spcPts val="1135"/>
              </a:spcBef>
            </a:pPr>
            <a:endParaRPr lang="en-US" sz="1200" spc="0" dirty="0">
              <a:solidFill>
                <a:srgbClr val="231F20"/>
              </a:solidFill>
              <a:latin typeface="Arial"/>
              <a:cs typeface="Arial"/>
            </a:endParaRPr>
          </a:p>
          <a:p>
            <a:pPr marL="12700" marR="27305" lvl="0" indent="0" algn="just" defTabSz="914400" rtl="0" eaLnBrk="1" fontAlgn="auto" latinLnBrk="0" hangingPunct="1">
              <a:lnSpc>
                <a:spcPct val="106100"/>
              </a:lnSpc>
              <a:spcBef>
                <a:spcPts val="1135"/>
              </a:spcBef>
              <a:spcAft>
                <a:spcPts val="0"/>
              </a:spcAft>
              <a:buClrTx/>
              <a:buSzTx/>
              <a:buFontTx/>
              <a:buNone/>
              <a:tabLst/>
              <a:defRPr/>
            </a:pPr>
            <a:r>
              <a:rPr lang="en-US" sz="1200" b="1" spc="0" dirty="0">
                <a:solidFill>
                  <a:srgbClr val="00464F"/>
                </a:solidFill>
                <a:latin typeface="Arial"/>
                <a:cs typeface="Arial"/>
              </a:rPr>
              <a:t>Recommendation: </a:t>
            </a:r>
            <a:r>
              <a:rPr lang="en-US" sz="1200" spc="0" dirty="0">
                <a:solidFill>
                  <a:srgbClr val="231F20"/>
                </a:solidFill>
                <a:latin typeface="Arial"/>
                <a:cs typeface="Arial"/>
              </a:rPr>
              <a:t>Prepare strategies for maintaining and managing argumentative, combative, and/or hostile participants which are in alignment with direct reports (supervisor).</a:t>
            </a:r>
          </a:p>
          <a:p>
            <a:pPr marL="12700" marR="27305" lvl="0" indent="0" algn="just" defTabSz="914400" rtl="0" eaLnBrk="1" fontAlgn="auto" latinLnBrk="0" hangingPunct="1">
              <a:lnSpc>
                <a:spcPct val="106100"/>
              </a:lnSpc>
              <a:spcBef>
                <a:spcPts val="1135"/>
              </a:spcBef>
              <a:spcAft>
                <a:spcPts val="0"/>
              </a:spcAft>
              <a:buClrTx/>
              <a:buSzTx/>
              <a:buFontTx/>
              <a:buNone/>
              <a:tabLst/>
              <a:defRPr/>
            </a:pPr>
            <a:r>
              <a:rPr lang="en-US" sz="1200" spc="0" dirty="0">
                <a:solidFill>
                  <a:srgbClr val="231F20"/>
                </a:solidFill>
                <a:latin typeface="Arial"/>
                <a:cs typeface="Arial"/>
              </a:rPr>
              <a:t> </a:t>
            </a:r>
          </a:p>
          <a:p>
            <a:pPr marL="12700">
              <a:lnSpc>
                <a:spcPct val="100000"/>
              </a:lnSpc>
              <a:spcBef>
                <a:spcPts val="100"/>
              </a:spcBef>
            </a:pPr>
            <a:r>
              <a:rPr lang="en-US" sz="1600" b="1" spc="0" dirty="0">
                <a:solidFill>
                  <a:srgbClr val="00464F"/>
                </a:solidFill>
                <a:latin typeface="Arial"/>
                <a:cs typeface="Arial"/>
              </a:rPr>
              <a:t>Instructor Characteristics</a:t>
            </a:r>
            <a:endParaRPr lang="en-US" sz="1600" b="1" spc="0" dirty="0">
              <a:latin typeface="Arial"/>
              <a:cs typeface="Arial"/>
            </a:endParaRPr>
          </a:p>
          <a:p>
            <a:pPr marL="241300" marR="5080" indent="-228600">
              <a:lnSpc>
                <a:spcPct val="106100"/>
              </a:lnSpc>
              <a:spcBef>
                <a:spcPts val="1090"/>
              </a:spcBef>
              <a:buChar char="•"/>
              <a:tabLst>
                <a:tab pos="240665" algn="l"/>
                <a:tab pos="241300" algn="l"/>
              </a:tabLst>
            </a:pPr>
            <a:endParaRPr lang="en-US" sz="1200" spc="0" dirty="0">
              <a:solidFill>
                <a:srgbClr val="231F20"/>
              </a:solidFill>
              <a:latin typeface="Arial"/>
              <a:cs typeface="Arial"/>
            </a:endParaRPr>
          </a:p>
          <a:p>
            <a:pPr marL="241300" marR="5080" indent="-228600">
              <a:lnSpc>
                <a:spcPct val="106100"/>
              </a:lnSpc>
              <a:spcBef>
                <a:spcPts val="1090"/>
              </a:spcBef>
              <a:buChar char="•"/>
              <a:tabLst>
                <a:tab pos="240665" algn="l"/>
                <a:tab pos="241300" algn="l"/>
              </a:tabLst>
            </a:pPr>
            <a:r>
              <a:rPr lang="en-US" sz="1200" spc="0" dirty="0">
                <a:solidFill>
                  <a:srgbClr val="231F20"/>
                </a:solidFill>
                <a:latin typeface="Arial"/>
                <a:cs typeface="Arial"/>
              </a:rPr>
              <a:t>Able to articulate why cross-cultural communication is relevant in today’s labor and industries workplace</a:t>
            </a:r>
            <a:endParaRPr lang="en-US" sz="1200" spc="0" dirty="0">
              <a:latin typeface="Arial"/>
              <a:cs typeface="Arial"/>
            </a:endParaRPr>
          </a:p>
          <a:p>
            <a:pPr marL="241300" marR="62230" indent="-228600">
              <a:lnSpc>
                <a:spcPct val="106100"/>
              </a:lnSpc>
              <a:spcBef>
                <a:spcPts val="1135"/>
              </a:spcBef>
              <a:buChar char="•"/>
              <a:tabLst>
                <a:tab pos="240665" algn="l"/>
                <a:tab pos="241300" algn="l"/>
              </a:tabLst>
            </a:pPr>
            <a:r>
              <a:rPr lang="en-US" sz="1200" spc="0" dirty="0">
                <a:solidFill>
                  <a:srgbClr val="231F20"/>
                </a:solidFill>
                <a:latin typeface="Arial"/>
                <a:cs typeface="Arial"/>
              </a:rPr>
              <a:t>Able to articulate how and why demographically diverse teams are becoming more apparent in 21st century labor market</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Understand the distinction between equity and equality</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Be an inclusive team member</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Practice cultural responsivity</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Possess adaptable communication skills</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Facilitate difficult dialogues on topics of race</a:t>
            </a:r>
            <a:endParaRPr lang="en-US" sz="1200" spc="0" dirty="0">
              <a:latin typeface="Arial"/>
              <a:cs typeface="Arial"/>
            </a:endParaRPr>
          </a:p>
          <a:p>
            <a:pPr marL="241300" marR="323850" indent="-228600">
              <a:lnSpc>
                <a:spcPct val="106100"/>
              </a:lnSpc>
              <a:spcBef>
                <a:spcPts val="1135"/>
              </a:spcBef>
              <a:buChar char="•"/>
              <a:tabLst>
                <a:tab pos="240665" algn="l"/>
                <a:tab pos="241300" algn="l"/>
              </a:tabLst>
            </a:pPr>
            <a:r>
              <a:rPr lang="en-US" sz="1200" spc="0" dirty="0">
                <a:solidFill>
                  <a:srgbClr val="231F20"/>
                </a:solidFill>
                <a:latin typeface="Arial"/>
                <a:cs typeface="Arial"/>
              </a:rPr>
              <a:t>Facilitate difficult dialogues on topics of gender, identity and expression, class, nationality</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Possess conflict mediation skills</a:t>
            </a:r>
            <a:endParaRPr lang="en-US" sz="1100" spc="0" dirty="0">
              <a:latin typeface="Times New Roman"/>
              <a:cs typeface="Times New Roman"/>
            </a:endParaRPr>
          </a:p>
          <a:p>
            <a:pPr marL="241300" indent="-228600">
              <a:lnSpc>
                <a:spcPct val="100000"/>
              </a:lnSpc>
              <a:spcBef>
                <a:spcPts val="5"/>
              </a:spcBef>
              <a:buChar char="•"/>
              <a:tabLst>
                <a:tab pos="240665" algn="l"/>
                <a:tab pos="241300" algn="l"/>
              </a:tabLst>
            </a:pPr>
            <a:r>
              <a:rPr lang="en-US" sz="1200" spc="0" dirty="0">
                <a:solidFill>
                  <a:srgbClr val="231F20"/>
                </a:solidFill>
                <a:latin typeface="Arial"/>
                <a:cs typeface="Arial"/>
              </a:rPr>
              <a:t>Be confident</a:t>
            </a:r>
            <a:endParaRPr lang="en-US" sz="1100" spc="0" dirty="0">
              <a:latin typeface="Times New Roman"/>
              <a:cs typeface="Times New Roman"/>
            </a:endParaRPr>
          </a:p>
          <a:p>
            <a:pPr marL="241300" indent="-228600">
              <a:lnSpc>
                <a:spcPct val="100000"/>
              </a:lnSpc>
              <a:buChar char="•"/>
              <a:tabLst>
                <a:tab pos="240665" algn="l"/>
                <a:tab pos="241300" algn="l"/>
              </a:tabLst>
            </a:pPr>
            <a:r>
              <a:rPr lang="en-US" sz="1200" spc="0" dirty="0">
                <a:solidFill>
                  <a:srgbClr val="231F20"/>
                </a:solidFill>
                <a:latin typeface="Arial"/>
                <a:cs typeface="Arial"/>
              </a:rPr>
              <a:t>Demonstrate patience</a:t>
            </a:r>
            <a:endParaRPr lang="en-US" sz="1200" b="0" i="0" u="none" strike="noStrike" cap="none" spc="0" noProof="0" dirty="0">
              <a:solidFill>
                <a:srgbClr val="231F20"/>
              </a:solidFill>
              <a:latin typeface="Arial"/>
              <a:ea typeface="+mn-ea"/>
              <a:cs typeface="Arial"/>
              <a:sym typeface="Calibri"/>
            </a:endParaRPr>
          </a:p>
          <a:p>
            <a:pPr marL="241300" indent="-228600">
              <a:lnSpc>
                <a:spcPct val="100000"/>
              </a:lnSpc>
              <a:buChar char="•"/>
              <a:tabLst>
                <a:tab pos="240665" algn="l"/>
                <a:tab pos="241300" algn="l"/>
              </a:tabLst>
            </a:pPr>
            <a:r>
              <a:rPr lang="en-US" sz="1200" b="1" i="0" u="none" strike="noStrike" cap="none" spc="0" noProof="0" dirty="0">
                <a:solidFill>
                  <a:schemeClr val="dk1"/>
                </a:solidFill>
                <a:latin typeface="+mn-lt"/>
                <a:ea typeface="Calibri"/>
                <a:cs typeface="Calibri"/>
                <a:sym typeface="Calibri"/>
              </a:rPr>
              <a:t>If you want to go above and beyond in your role as facilitation of these topics, we recommend your check the amazing resources available in the appendix list</a:t>
            </a:r>
            <a:endParaRPr lang="en-US" sz="1200" b="1" spc="0" dirty="0">
              <a:latin typeface="Arial"/>
              <a:cs typeface="Arial"/>
            </a:endParaRPr>
          </a:p>
          <a:p>
            <a:pPr marL="12700" marR="27305" lvl="0" indent="0" algn="just" defTabSz="914400" rtl="0" eaLnBrk="1" fontAlgn="auto" latinLnBrk="0" hangingPunct="1">
              <a:lnSpc>
                <a:spcPct val="106100"/>
              </a:lnSpc>
              <a:spcBef>
                <a:spcPts val="1135"/>
              </a:spcBef>
              <a:spcAft>
                <a:spcPts val="0"/>
              </a:spcAft>
              <a:buClrTx/>
              <a:buSzTx/>
              <a:buFontTx/>
              <a:buNone/>
              <a:tabLst/>
              <a:defRPr/>
            </a:pPr>
            <a:endParaRPr lang="en-US" sz="1200" b="1" spc="0" dirty="0">
              <a:latin typeface="Arial"/>
              <a:cs typeface="Arial"/>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11</a:t>
            </a:fld>
            <a:endParaRPr lang="en-US"/>
          </a:p>
        </p:txBody>
      </p:sp>
    </p:spTree>
    <p:extLst>
      <p:ext uri="{BB962C8B-B14F-4D97-AF65-F5344CB8AC3E}">
        <p14:creationId xmlns:p14="http://schemas.microsoft.com/office/powerpoint/2010/main" val="239421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time to explain your virtual platform, or any other tools or technology that will be used during the session. </a:t>
            </a:r>
          </a:p>
          <a:p>
            <a:r>
              <a:rPr lang="en-US" b="1" dirty="0">
                <a:cs typeface="+mn-lt"/>
              </a:rPr>
              <a:t/>
            </a:r>
            <a:br>
              <a:rPr lang="en-US" b="1" dirty="0">
                <a:cs typeface="+mn-lt"/>
              </a:rPr>
            </a:br>
            <a:r>
              <a:rPr lang="en-US" sz="1200" b="1" i="0" u="none" strike="noStrike" kern="1200" dirty="0">
                <a:solidFill>
                  <a:schemeClr val="tx1"/>
                </a:solidFill>
                <a:effectLst/>
                <a:latin typeface="+mn-lt"/>
                <a:ea typeface="+mn-ea"/>
                <a:cs typeface="+mn-cs"/>
              </a:rPr>
              <a:t>ZOOM INFORMATION: INSTRUCTORS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engagement during virtual training activities, instructors may utilize the following features on the Zoom video conference platform, or adapt for their preferred video conference platform.</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Annotations: </a:t>
            </a:r>
            <a:r>
              <a:rPr lang="en-US" sz="1200" b="0" i="0" u="sng" strike="noStrike" kern="1200" dirty="0">
                <a:solidFill>
                  <a:schemeClr val="tx1"/>
                </a:solidFill>
                <a:effectLst/>
                <a:latin typeface="+mn-lt"/>
                <a:ea typeface="+mn-ea"/>
                <a:cs typeface="+mn-cs"/>
                <a:hlinkClick r:id="rId3"/>
              </a:rPr>
              <a:t>https://support.zoom.us/hc/en-us/articles/115005706806-Using-annotation-tools-on-a-shared-screen-or-whiteboard</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Use annotations to gather and share general group reactions and feedback. Participants can respond anonymously to prompts by placing a stamp or mark on the host’s shared screen or whiteboard.</a:t>
            </a:r>
            <a:r>
              <a:rPr lang="en-US" dirty="0"/>
              <a:t> As an</a:t>
            </a:r>
            <a:r>
              <a:rPr lang="en-US" dirty="0">
                <a:solidFill>
                  <a:srgbClr val="000000"/>
                </a:solidFill>
              </a:rPr>
              <a:t> example, this tool works great during </a:t>
            </a:r>
            <a:r>
              <a:rPr lang="en-US" sz="1200" b="0" i="0" u="none" strike="noStrike" kern="1200" dirty="0">
                <a:solidFill>
                  <a:srgbClr val="FF0000"/>
                </a:solidFill>
                <a:effectLst/>
                <a:latin typeface="+mn-lt"/>
                <a:ea typeface="+mn-ea"/>
                <a:cs typeface="+mn-cs"/>
              </a:rPr>
              <a:t>Module 2 for the </a:t>
            </a:r>
            <a:r>
              <a:rPr lang="en-US" dirty="0">
                <a:solidFill>
                  <a:srgbClr val="FF0000"/>
                </a:solidFill>
              </a:rPr>
              <a:t>Take </a:t>
            </a:r>
            <a:r>
              <a:rPr lang="en-US" sz="1200" b="0" i="0" u="none" strike="noStrike" kern="1200" dirty="0">
                <a:solidFill>
                  <a:srgbClr val="FF0000"/>
                </a:solidFill>
                <a:effectLst/>
                <a:latin typeface="+mn-lt"/>
                <a:ea typeface="+mn-ea"/>
                <a:cs typeface="+mn-cs"/>
              </a:rPr>
              <a:t>a </a:t>
            </a:r>
            <a:r>
              <a:rPr lang="en-US" dirty="0">
                <a:solidFill>
                  <a:srgbClr val="FF0000"/>
                </a:solidFill>
              </a:rPr>
              <a:t>Stand</a:t>
            </a:r>
            <a:r>
              <a:rPr lang="en-US" sz="1200" b="0" i="0" u="none" strike="noStrike" kern="1200" dirty="0">
                <a:solidFill>
                  <a:srgbClr val="FF0000"/>
                </a:solidFill>
                <a:effectLst/>
                <a:latin typeface="+mn-lt"/>
                <a:ea typeface="+mn-ea"/>
                <a:cs typeface="+mn-cs"/>
              </a:rPr>
              <a:t> activity.</a:t>
            </a:r>
            <a:r>
              <a:rPr lang="en-US" dirty="0">
                <a:solidFill>
                  <a:srgbClr val="FF0000"/>
                </a:solidFill>
              </a:rPr>
              <a:t> </a:t>
            </a:r>
            <a:endParaRPr lang="en-US" sz="1200" b="0" i="0" u="none" strike="noStrike" kern="1200" dirty="0">
              <a:solidFill>
                <a:srgbClr val="FF0000"/>
              </a:solidFill>
              <a:effectLst/>
              <a:latin typeface="+mn-lt"/>
              <a:cs typeface="Calibri"/>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Polls: </a:t>
            </a:r>
            <a:r>
              <a:rPr lang="en-US" sz="1200" b="0" i="0" u="sng" strike="noStrike" kern="1200" dirty="0">
                <a:solidFill>
                  <a:schemeClr val="tx1"/>
                </a:solidFill>
                <a:effectLst/>
                <a:latin typeface="+mn-lt"/>
                <a:ea typeface="+mn-ea"/>
                <a:cs typeface="+mn-cs"/>
                <a:hlinkClick r:id="rId4"/>
              </a:rPr>
              <a:t>https://support.zoom.us/hc/en-us/articles/213756303-Polling-for-meetings</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Polling can be used during virtual meetings to replace in-person activities where you would ask participants to respond to prompts by raising their hands. Poll results can be shared with the group to give a visual representation of audience feedback. During Module 2, 3 and 4 we use pools to asses student´s answers to the questions of the “check your knowledge” activities </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Breakout Groups:</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5"/>
              </a:rPr>
              <a:t>https://support.zoom.us/hc/en-us/articles/206476313-Managing-Breakout-Rooms</a:t>
            </a:r>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Breakout Group feature allows the host to separate attendees into customized or random groups of their chosen size. This feature is especially useful for activities where participants need to engage in group dialogue to discuss a concept, prompt or case study.</a:t>
            </a:r>
          </a:p>
          <a:p>
            <a:r>
              <a:rPr lang="en-US" dirty="0"/>
              <a:t> </a:t>
            </a:r>
          </a:p>
        </p:txBody>
      </p:sp>
      <p:sp>
        <p:nvSpPr>
          <p:cNvPr id="4" name="Slide Number Placeholder 3"/>
          <p:cNvSpPr>
            <a:spLocks noGrp="1"/>
          </p:cNvSpPr>
          <p:nvPr>
            <p:ph type="sldNum" sz="quarter" idx="5"/>
          </p:nvPr>
        </p:nvSpPr>
        <p:spPr/>
        <p:txBody>
          <a:bodyPr/>
          <a:lstStyle/>
          <a:p>
            <a:fld id="{3A51FE3D-A77A-45B8-8A34-524A25992A1E}" type="slidenum">
              <a:rPr lang="en-US" smtClean="0"/>
              <a:t>12</a:t>
            </a:fld>
            <a:endParaRPr lang="en-US"/>
          </a:p>
        </p:txBody>
      </p:sp>
    </p:spTree>
    <p:extLst>
      <p:ext uri="{BB962C8B-B14F-4D97-AF65-F5344CB8AC3E}">
        <p14:creationId xmlns:p14="http://schemas.microsoft.com/office/powerpoint/2010/main" val="300180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any other details of your platform from the learner/user perspective.</a:t>
            </a:r>
          </a:p>
          <a:p>
            <a:r>
              <a:rPr lang="en-US" b="1" dirty="0">
                <a:cs typeface="+mn-lt"/>
              </a:rPr>
              <a:t/>
            </a:r>
            <a:br>
              <a:rPr lang="en-US" b="1" dirty="0">
                <a:cs typeface="+mn-lt"/>
              </a:rPr>
            </a:br>
            <a:r>
              <a:rPr lang="en-US" sz="1200" b="1" i="0" u="none" strike="noStrike" kern="1200" dirty="0">
                <a:solidFill>
                  <a:schemeClr val="tx1"/>
                </a:solidFill>
                <a:effectLst/>
                <a:latin typeface="+mn-lt"/>
                <a:ea typeface="+mn-ea"/>
                <a:cs typeface="+mn-cs"/>
              </a:rPr>
              <a:t>ZOOM INFORMATION: PARTICIPANTS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Participants should be introduced to your video conference platform at the beginning of your training. </a:t>
            </a:r>
            <a:r>
              <a:rPr lang="en-US" dirty="0"/>
              <a:t>The visual tutorial above </a:t>
            </a:r>
            <a:r>
              <a:rPr lang="en-US" sz="1200" b="0" i="0" u="none" strike="noStrike" kern="1200" dirty="0">
                <a:solidFill>
                  <a:schemeClr val="tx1"/>
                </a:solidFill>
                <a:effectLst/>
                <a:latin typeface="+mn-lt"/>
                <a:ea typeface="+mn-ea"/>
                <a:cs typeface="+mn-cs"/>
              </a:rPr>
              <a:t>provides information about how attendees can virtually raise their hands, use the chat function and control their microphone and video stream.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addition, you may also utilize the following features with your attendees:</a:t>
            </a:r>
            <a:endParaRPr lang="en-US" sz="1200" b="0" i="0" u="none" strike="noStrike" kern="1200" dirty="0">
              <a:solidFill>
                <a:schemeClr val="tx1"/>
              </a:solidFill>
              <a:effectLst/>
              <a:latin typeface="+mn-lt"/>
              <a:cs typeface="Calibri" panose="020F0502020204030204"/>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Annotations: </a:t>
            </a:r>
            <a:r>
              <a:rPr lang="en-US" sz="1200" b="0" i="0" u="none" strike="noStrike" kern="1200" dirty="0">
                <a:solidFill>
                  <a:schemeClr val="tx1"/>
                </a:solidFill>
                <a:effectLst/>
                <a:latin typeface="+mn-lt"/>
                <a:ea typeface="+mn-ea"/>
                <a:cs typeface="+mn-cs"/>
              </a:rPr>
              <a:t>While sharing their screen, the host should direct attendees to click the “View Options” menu, and then the “Annotate” option at the top. This will open a menu of Annotation Tools that participants can use to respond during activities. </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Polls: </a:t>
            </a:r>
            <a:r>
              <a:rPr lang="en-US" sz="1200" b="0" i="0" u="none" strike="noStrike" kern="1200" dirty="0">
                <a:solidFill>
                  <a:schemeClr val="tx1"/>
                </a:solidFill>
                <a:effectLst/>
                <a:latin typeface="+mn-lt"/>
                <a:ea typeface="+mn-ea"/>
                <a:cs typeface="+mn-cs"/>
              </a:rPr>
              <a:t>Once a meeting host “launches” a poll question, all attendees will receive a pop-up window allowing them to participate, and showing the poll results, once released by the host. </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Breakout groups:</a:t>
            </a:r>
            <a:r>
              <a:rPr lang="en-US" sz="1200" b="0" i="0" u="none" strike="noStrike" kern="1200" dirty="0">
                <a:solidFill>
                  <a:schemeClr val="tx1"/>
                </a:solidFill>
                <a:effectLst/>
                <a:latin typeface="+mn-lt"/>
                <a:ea typeface="+mn-ea"/>
                <a:cs typeface="+mn-cs"/>
              </a:rPr>
              <a:t> The meeting host is responsible for assigning, opening and closing breakout rooms. When rooms are designated as open, participants will receive a pop up invitation to join their assigned room.</a:t>
            </a:r>
          </a:p>
          <a:p>
            <a:r>
              <a:rPr lang="en-US" dirty="0"/>
              <a:t> </a:t>
            </a:r>
          </a:p>
        </p:txBody>
      </p:sp>
      <p:sp>
        <p:nvSpPr>
          <p:cNvPr id="4" name="Slide Number Placeholder 3"/>
          <p:cNvSpPr>
            <a:spLocks noGrp="1"/>
          </p:cNvSpPr>
          <p:nvPr>
            <p:ph type="sldNum" sz="quarter" idx="5"/>
          </p:nvPr>
        </p:nvSpPr>
        <p:spPr/>
        <p:txBody>
          <a:bodyPr/>
          <a:lstStyle/>
          <a:p>
            <a:fld id="{3A51FE3D-A77A-45B8-8A34-524A25992A1E}" type="slidenum">
              <a:rPr lang="en-US" smtClean="0"/>
              <a:t>13</a:t>
            </a:fld>
            <a:endParaRPr lang="en-US"/>
          </a:p>
        </p:txBody>
      </p:sp>
    </p:spTree>
    <p:extLst>
      <p:ext uri="{BB962C8B-B14F-4D97-AF65-F5344CB8AC3E}">
        <p14:creationId xmlns:p14="http://schemas.microsoft.com/office/powerpoint/2010/main" val="111339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endParaRPr lang="en-US" dirty="0"/>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14</a:t>
            </a:fld>
            <a:endParaRPr lang="en-US"/>
          </a:p>
        </p:txBody>
      </p:sp>
    </p:spTree>
    <p:extLst>
      <p:ext uri="{BB962C8B-B14F-4D97-AF65-F5344CB8AC3E}">
        <p14:creationId xmlns:p14="http://schemas.microsoft.com/office/powerpoint/2010/main" val="64026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this question to the group and invite reflection before allowing for 15-20 minutes of discussion in small groups.</a:t>
            </a:r>
          </a:p>
        </p:txBody>
      </p:sp>
      <p:sp>
        <p:nvSpPr>
          <p:cNvPr id="4" name="Slide Number Placeholder 3"/>
          <p:cNvSpPr>
            <a:spLocks noGrp="1"/>
          </p:cNvSpPr>
          <p:nvPr>
            <p:ph type="sldNum" sz="quarter" idx="10"/>
          </p:nvPr>
        </p:nvSpPr>
        <p:spPr/>
        <p:txBody>
          <a:bodyPr/>
          <a:lstStyle/>
          <a:p>
            <a:fld id="{3A51FE3D-A77A-45B8-8A34-524A25992A1E}" type="slidenum">
              <a:rPr lang="en-US" smtClean="0"/>
              <a:t>15</a:t>
            </a:fld>
            <a:endParaRPr lang="en-US"/>
          </a:p>
        </p:txBody>
      </p:sp>
    </p:spTree>
    <p:extLst>
      <p:ext uri="{BB962C8B-B14F-4D97-AF65-F5344CB8AC3E}">
        <p14:creationId xmlns:p14="http://schemas.microsoft.com/office/powerpoint/2010/main" val="44042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participants a 1-2 minute warning before closing the breakout rooms to allow for closure in conversations. Ask one person from each group to share key insights from their group, without naming their colleagues or exposing sensitive details. </a:t>
            </a:r>
          </a:p>
        </p:txBody>
      </p:sp>
      <p:sp>
        <p:nvSpPr>
          <p:cNvPr id="4" name="Slide Number Placeholder 3"/>
          <p:cNvSpPr>
            <a:spLocks noGrp="1"/>
          </p:cNvSpPr>
          <p:nvPr>
            <p:ph type="sldNum" sz="quarter" idx="10"/>
          </p:nvPr>
        </p:nvSpPr>
        <p:spPr/>
        <p:txBody>
          <a:bodyPr/>
          <a:lstStyle/>
          <a:p>
            <a:fld id="{3A51FE3D-A77A-45B8-8A34-524A25992A1E}" type="slidenum">
              <a:rPr lang="en-US" smtClean="0"/>
              <a:t>16</a:t>
            </a:fld>
            <a:endParaRPr lang="en-US"/>
          </a:p>
        </p:txBody>
      </p:sp>
    </p:spTree>
    <p:extLst>
      <p:ext uri="{BB962C8B-B14F-4D97-AF65-F5344CB8AC3E}">
        <p14:creationId xmlns:p14="http://schemas.microsoft.com/office/powerpoint/2010/main" val="255084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Draw on the conversation from the small group discussions to further the reflection about the need to increase cultural intelligence to enhance team performance.</a:t>
            </a:r>
          </a:p>
        </p:txBody>
      </p:sp>
      <p:sp>
        <p:nvSpPr>
          <p:cNvPr id="4" name="Slide Number Placeholder 3"/>
          <p:cNvSpPr>
            <a:spLocks noGrp="1"/>
          </p:cNvSpPr>
          <p:nvPr>
            <p:ph type="sldNum" sz="quarter" idx="5"/>
          </p:nvPr>
        </p:nvSpPr>
        <p:spPr/>
        <p:txBody>
          <a:bodyPr/>
          <a:lstStyle/>
          <a:p>
            <a:fld id="{3A51FE3D-A77A-45B8-8A34-524A25992A1E}" type="slidenum">
              <a:rPr lang="en-US" smtClean="0"/>
              <a:t>17</a:t>
            </a:fld>
            <a:endParaRPr lang="en-US"/>
          </a:p>
        </p:txBody>
      </p:sp>
    </p:spTree>
    <p:extLst>
      <p:ext uri="{BB962C8B-B14F-4D97-AF65-F5344CB8AC3E}">
        <p14:creationId xmlns:p14="http://schemas.microsoft.com/office/powerpoint/2010/main" val="367844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many unfortunate situations in society and the industry, research shows that these specific examples of unfair treatment prevail in the industry. Many of the discussions of this curriculum with focus on these examples. </a:t>
            </a:r>
          </a:p>
          <a:p>
            <a:endParaRPr lang="en-US" sz="1000" spc="-65" dirty="0">
              <a:solidFill>
                <a:srgbClr val="231F20"/>
              </a:solidFill>
              <a:latin typeface="Arial"/>
              <a:cs typeface="Arial"/>
            </a:endParaRPr>
          </a:p>
          <a:p>
            <a:r>
              <a:rPr lang="en-US" sz="1000" spc="-65" dirty="0">
                <a:solidFill>
                  <a:srgbClr val="231F20"/>
                </a:solidFill>
                <a:latin typeface="Arial"/>
                <a:cs typeface="Arial"/>
              </a:rPr>
              <a:t>Spend</a:t>
            </a:r>
            <a:r>
              <a:rPr lang="en-US" sz="1000" spc="-50" dirty="0">
                <a:solidFill>
                  <a:srgbClr val="231F20"/>
                </a:solidFill>
                <a:latin typeface="Arial"/>
                <a:cs typeface="Arial"/>
              </a:rPr>
              <a:t> </a:t>
            </a:r>
            <a:r>
              <a:rPr lang="en-US" sz="1000" spc="-60" dirty="0">
                <a:solidFill>
                  <a:srgbClr val="231F20"/>
                </a:solidFill>
                <a:latin typeface="Arial"/>
                <a:cs typeface="Arial"/>
              </a:rPr>
              <a:t>some</a:t>
            </a:r>
            <a:r>
              <a:rPr lang="en-US" sz="1000" spc="-50" dirty="0">
                <a:solidFill>
                  <a:srgbClr val="231F20"/>
                </a:solidFill>
                <a:latin typeface="Arial"/>
                <a:cs typeface="Arial"/>
              </a:rPr>
              <a:t> </a:t>
            </a:r>
            <a:r>
              <a:rPr lang="en-US" sz="1000" spc="-5" dirty="0">
                <a:solidFill>
                  <a:srgbClr val="231F20"/>
                </a:solidFill>
                <a:latin typeface="Arial"/>
                <a:cs typeface="Arial"/>
              </a:rPr>
              <a:t>time</a:t>
            </a:r>
            <a:r>
              <a:rPr lang="en-US" sz="1000" spc="-50" dirty="0">
                <a:solidFill>
                  <a:srgbClr val="231F20"/>
                </a:solidFill>
                <a:latin typeface="Arial"/>
                <a:cs typeface="Arial"/>
              </a:rPr>
              <a:t> </a:t>
            </a:r>
            <a:r>
              <a:rPr lang="en-US" sz="1000" spc="-30" dirty="0">
                <a:solidFill>
                  <a:srgbClr val="231F20"/>
                </a:solidFill>
                <a:latin typeface="Arial"/>
                <a:cs typeface="Arial"/>
              </a:rPr>
              <a:t>on</a:t>
            </a:r>
            <a:r>
              <a:rPr lang="en-US" sz="1000" spc="-50" dirty="0">
                <a:solidFill>
                  <a:srgbClr val="231F20"/>
                </a:solidFill>
                <a:latin typeface="Arial"/>
                <a:cs typeface="Arial"/>
              </a:rPr>
              <a:t> </a:t>
            </a:r>
            <a:r>
              <a:rPr lang="en-US" sz="1000" spc="-10" dirty="0">
                <a:solidFill>
                  <a:srgbClr val="231F20"/>
                </a:solidFill>
                <a:latin typeface="Arial"/>
                <a:cs typeface="Arial"/>
              </a:rPr>
              <a:t>this</a:t>
            </a:r>
            <a:r>
              <a:rPr lang="en-US" sz="1000" spc="-50" dirty="0">
                <a:solidFill>
                  <a:srgbClr val="231F20"/>
                </a:solidFill>
                <a:latin typeface="Arial"/>
                <a:cs typeface="Arial"/>
              </a:rPr>
              <a:t> </a:t>
            </a:r>
            <a:r>
              <a:rPr lang="en-US" sz="1000" spc="-40" dirty="0">
                <a:solidFill>
                  <a:srgbClr val="231F20"/>
                </a:solidFill>
                <a:latin typeface="Arial"/>
                <a:cs typeface="Arial"/>
              </a:rPr>
              <a:t>slide.</a:t>
            </a:r>
            <a:r>
              <a:rPr lang="en-US" sz="1000" spc="-50" dirty="0">
                <a:solidFill>
                  <a:srgbClr val="231F20"/>
                </a:solidFill>
                <a:latin typeface="Arial"/>
                <a:cs typeface="Arial"/>
              </a:rPr>
              <a:t> </a:t>
            </a:r>
            <a:r>
              <a:rPr lang="en-US" sz="1000" spc="35" dirty="0">
                <a:solidFill>
                  <a:srgbClr val="231F20"/>
                </a:solidFill>
                <a:latin typeface="Arial"/>
                <a:cs typeface="Arial"/>
              </a:rPr>
              <a:t>It</a:t>
            </a:r>
            <a:r>
              <a:rPr lang="en-US" sz="1000" spc="-50" dirty="0">
                <a:solidFill>
                  <a:srgbClr val="231F20"/>
                </a:solidFill>
                <a:latin typeface="Arial"/>
                <a:cs typeface="Arial"/>
              </a:rPr>
              <a:t> is </a:t>
            </a:r>
            <a:r>
              <a:rPr lang="en-US" sz="1000" spc="-5" dirty="0">
                <a:solidFill>
                  <a:srgbClr val="231F20"/>
                </a:solidFill>
                <a:latin typeface="Arial"/>
                <a:cs typeface="Arial"/>
              </a:rPr>
              <a:t>important</a:t>
            </a:r>
            <a:r>
              <a:rPr lang="en-US" sz="1000" spc="-50" dirty="0">
                <a:solidFill>
                  <a:srgbClr val="231F20"/>
                </a:solidFill>
                <a:latin typeface="Arial"/>
                <a:cs typeface="Arial"/>
              </a:rPr>
              <a:t>  for participants </a:t>
            </a:r>
            <a:r>
              <a:rPr lang="en-US" sz="1000" spc="20" dirty="0">
                <a:solidFill>
                  <a:srgbClr val="231F20"/>
                </a:solidFill>
                <a:latin typeface="Arial"/>
                <a:cs typeface="Arial"/>
              </a:rPr>
              <a:t>to</a:t>
            </a:r>
            <a:r>
              <a:rPr lang="en-US" sz="1000" spc="-50" dirty="0">
                <a:solidFill>
                  <a:srgbClr val="231F20"/>
                </a:solidFill>
                <a:latin typeface="Arial"/>
                <a:cs typeface="Arial"/>
              </a:rPr>
              <a:t> </a:t>
            </a:r>
            <a:r>
              <a:rPr lang="en-US" sz="1000" spc="-55" dirty="0">
                <a:solidFill>
                  <a:srgbClr val="231F20"/>
                </a:solidFill>
                <a:latin typeface="Arial"/>
                <a:cs typeface="Arial"/>
              </a:rPr>
              <a:t>grasp</a:t>
            </a:r>
            <a:r>
              <a:rPr lang="en-US" sz="1000" spc="-50" dirty="0">
                <a:solidFill>
                  <a:srgbClr val="231F20"/>
                </a:solidFill>
                <a:latin typeface="Arial"/>
                <a:cs typeface="Arial"/>
              </a:rPr>
              <a:t> </a:t>
            </a:r>
            <a:r>
              <a:rPr lang="en-US" sz="1000" spc="-10" dirty="0">
                <a:solidFill>
                  <a:srgbClr val="231F20"/>
                </a:solidFill>
                <a:latin typeface="Arial"/>
                <a:cs typeface="Arial"/>
              </a:rPr>
              <a:t>the</a:t>
            </a:r>
            <a:r>
              <a:rPr lang="en-US" sz="1000" spc="-45" dirty="0">
                <a:solidFill>
                  <a:srgbClr val="231F20"/>
                </a:solidFill>
                <a:latin typeface="Arial"/>
                <a:cs typeface="Arial"/>
              </a:rPr>
              <a:t> </a:t>
            </a:r>
            <a:r>
              <a:rPr lang="en-US" sz="1000" spc="-10" dirty="0">
                <a:solidFill>
                  <a:srgbClr val="231F20"/>
                </a:solidFill>
                <a:latin typeface="Arial"/>
                <a:cs typeface="Arial"/>
              </a:rPr>
              <a:t>reality</a:t>
            </a:r>
            <a:r>
              <a:rPr lang="en-US" sz="1000" spc="-50" dirty="0">
                <a:solidFill>
                  <a:srgbClr val="231F20"/>
                </a:solidFill>
                <a:latin typeface="Arial"/>
                <a:cs typeface="Arial"/>
              </a:rPr>
              <a:t> </a:t>
            </a:r>
            <a:r>
              <a:rPr lang="en-US" sz="1000" dirty="0">
                <a:solidFill>
                  <a:srgbClr val="231F20"/>
                </a:solidFill>
                <a:latin typeface="Arial"/>
                <a:cs typeface="Arial"/>
              </a:rPr>
              <a:t>of</a:t>
            </a:r>
            <a:r>
              <a:rPr lang="en-US" sz="1000" spc="-50" dirty="0">
                <a:solidFill>
                  <a:srgbClr val="231F20"/>
                </a:solidFill>
                <a:latin typeface="Arial"/>
                <a:cs typeface="Arial"/>
              </a:rPr>
              <a:t> </a:t>
            </a:r>
            <a:r>
              <a:rPr lang="en-US" sz="1000" spc="-10" dirty="0">
                <a:solidFill>
                  <a:srgbClr val="231F20"/>
                </a:solidFill>
                <a:latin typeface="Arial"/>
                <a:cs typeface="Arial"/>
              </a:rPr>
              <a:t>the</a:t>
            </a:r>
            <a:r>
              <a:rPr lang="en-US" sz="1000" spc="-50" dirty="0">
                <a:solidFill>
                  <a:srgbClr val="231F20"/>
                </a:solidFill>
                <a:latin typeface="Arial"/>
                <a:cs typeface="Arial"/>
              </a:rPr>
              <a:t> </a:t>
            </a:r>
            <a:r>
              <a:rPr lang="en-US" sz="1000" spc="-60" dirty="0">
                <a:solidFill>
                  <a:srgbClr val="231F20"/>
                </a:solidFill>
                <a:latin typeface="Arial"/>
                <a:cs typeface="Arial"/>
              </a:rPr>
              <a:t>issues</a:t>
            </a:r>
            <a:r>
              <a:rPr lang="en-US" sz="1000" spc="-50" dirty="0">
                <a:solidFill>
                  <a:srgbClr val="231F20"/>
                </a:solidFill>
                <a:latin typeface="Arial"/>
                <a:cs typeface="Arial"/>
              </a:rPr>
              <a:t> </a:t>
            </a:r>
            <a:r>
              <a:rPr lang="en-US" sz="1000" spc="5" dirty="0">
                <a:solidFill>
                  <a:srgbClr val="231F20"/>
                </a:solidFill>
                <a:latin typeface="Arial"/>
                <a:cs typeface="Arial"/>
              </a:rPr>
              <a:t>that</a:t>
            </a:r>
            <a:r>
              <a:rPr lang="en-US" sz="1000" spc="-50" dirty="0">
                <a:solidFill>
                  <a:srgbClr val="231F20"/>
                </a:solidFill>
                <a:latin typeface="Arial"/>
                <a:cs typeface="Arial"/>
              </a:rPr>
              <a:t> </a:t>
            </a:r>
            <a:r>
              <a:rPr lang="en-US" sz="1000" spc="-25" dirty="0">
                <a:solidFill>
                  <a:srgbClr val="231F20"/>
                </a:solidFill>
                <a:latin typeface="Arial"/>
                <a:cs typeface="Arial"/>
              </a:rPr>
              <a:t>exist</a:t>
            </a:r>
            <a:r>
              <a:rPr lang="en-US" sz="1000" spc="-50" dirty="0">
                <a:solidFill>
                  <a:srgbClr val="231F20"/>
                </a:solidFill>
                <a:latin typeface="Arial"/>
                <a:cs typeface="Arial"/>
              </a:rPr>
              <a:t> </a:t>
            </a:r>
            <a:r>
              <a:rPr lang="en-US" sz="1000" spc="-30" dirty="0">
                <a:solidFill>
                  <a:srgbClr val="231F20"/>
                </a:solidFill>
                <a:latin typeface="Arial"/>
                <a:cs typeface="Arial"/>
              </a:rPr>
              <a:t>on</a:t>
            </a:r>
            <a:r>
              <a:rPr lang="en-US" sz="1000" spc="-50" dirty="0">
                <a:solidFill>
                  <a:srgbClr val="231F20"/>
                </a:solidFill>
                <a:latin typeface="Arial"/>
                <a:cs typeface="Arial"/>
              </a:rPr>
              <a:t> </a:t>
            </a:r>
            <a:r>
              <a:rPr lang="en-US" sz="1000" spc="-20" dirty="0">
                <a:solidFill>
                  <a:srgbClr val="231F20"/>
                </a:solidFill>
                <a:latin typeface="Arial"/>
                <a:cs typeface="Arial"/>
              </a:rPr>
              <a:t>job </a:t>
            </a:r>
            <a:r>
              <a:rPr lang="en-US" sz="1000" spc="-40" dirty="0">
                <a:solidFill>
                  <a:srgbClr val="231F20"/>
                </a:solidFill>
                <a:latin typeface="Arial"/>
                <a:cs typeface="Arial"/>
              </a:rPr>
              <a:t>sites. </a:t>
            </a:r>
            <a:r>
              <a:rPr lang="en-US" sz="1000" spc="-85" dirty="0">
                <a:solidFill>
                  <a:srgbClr val="231F20"/>
                </a:solidFill>
                <a:latin typeface="Arial"/>
                <a:cs typeface="Arial"/>
              </a:rPr>
              <a:t>Be  </a:t>
            </a:r>
            <a:r>
              <a:rPr lang="en-US" sz="1000" spc="-40" dirty="0">
                <a:solidFill>
                  <a:srgbClr val="231F20"/>
                </a:solidFill>
                <a:latin typeface="Arial"/>
                <a:cs typeface="Arial"/>
              </a:rPr>
              <a:t>prepared for </a:t>
            </a:r>
            <a:r>
              <a:rPr lang="en-US" sz="1000" spc="-60" dirty="0">
                <a:solidFill>
                  <a:srgbClr val="231F20"/>
                </a:solidFill>
                <a:latin typeface="Arial"/>
                <a:cs typeface="Arial"/>
              </a:rPr>
              <a:t>some</a:t>
            </a:r>
            <a:r>
              <a:rPr lang="en-US" sz="1000" spc="-70" dirty="0">
                <a:solidFill>
                  <a:srgbClr val="231F20"/>
                </a:solidFill>
                <a:latin typeface="Arial"/>
                <a:cs typeface="Arial"/>
              </a:rPr>
              <a:t> </a:t>
            </a:r>
            <a:r>
              <a:rPr lang="en-US" sz="1000" spc="-20" dirty="0">
                <a:solidFill>
                  <a:srgbClr val="231F20"/>
                </a:solidFill>
                <a:latin typeface="Arial"/>
                <a:cs typeface="Arial"/>
              </a:rPr>
              <a:t>participants </a:t>
            </a:r>
            <a:r>
              <a:rPr lang="en-US" sz="1000" spc="-55" dirty="0">
                <a:solidFill>
                  <a:srgbClr val="231F20"/>
                </a:solidFill>
                <a:latin typeface="Arial"/>
                <a:cs typeface="Arial"/>
              </a:rPr>
              <a:t>share </a:t>
            </a:r>
            <a:r>
              <a:rPr lang="en-US" sz="1000" spc="-40" dirty="0">
                <a:solidFill>
                  <a:srgbClr val="231F20"/>
                </a:solidFill>
                <a:latin typeface="Arial"/>
                <a:cs typeface="Arial"/>
              </a:rPr>
              <a:t>personal </a:t>
            </a:r>
            <a:r>
              <a:rPr lang="en-US" sz="1000" spc="-25" dirty="0">
                <a:solidFill>
                  <a:srgbClr val="231F20"/>
                </a:solidFill>
                <a:latin typeface="Arial"/>
                <a:cs typeface="Arial"/>
              </a:rPr>
              <a:t>stories </a:t>
            </a:r>
            <a:r>
              <a:rPr lang="en-US" sz="1000" dirty="0">
                <a:solidFill>
                  <a:srgbClr val="231F20"/>
                </a:solidFill>
                <a:latin typeface="Arial"/>
                <a:cs typeface="Arial"/>
              </a:rPr>
              <a:t>of </a:t>
            </a:r>
            <a:r>
              <a:rPr lang="en-US" sz="1000" spc="-35" dirty="0">
                <a:solidFill>
                  <a:srgbClr val="231F20"/>
                </a:solidFill>
                <a:latin typeface="Arial"/>
                <a:cs typeface="Arial"/>
              </a:rPr>
              <a:t>having </a:t>
            </a:r>
            <a:r>
              <a:rPr lang="en-US" sz="1000" spc="-55" dirty="0">
                <a:solidFill>
                  <a:srgbClr val="231F20"/>
                </a:solidFill>
                <a:latin typeface="Arial"/>
                <a:cs typeface="Arial"/>
              </a:rPr>
              <a:t>such </a:t>
            </a:r>
            <a:r>
              <a:rPr lang="en-US" sz="1000" spc="-20" dirty="0">
                <a:solidFill>
                  <a:srgbClr val="231F20"/>
                </a:solidFill>
                <a:latin typeface="Arial"/>
                <a:cs typeface="Arial"/>
              </a:rPr>
              <a:t>things </a:t>
            </a:r>
            <a:r>
              <a:rPr lang="en-US" sz="1000" spc="-45" dirty="0">
                <a:solidFill>
                  <a:srgbClr val="231F20"/>
                </a:solidFill>
                <a:latin typeface="Arial"/>
                <a:cs typeface="Arial"/>
              </a:rPr>
              <a:t>happen </a:t>
            </a:r>
            <a:r>
              <a:rPr lang="en-US" sz="1000" spc="20" dirty="0">
                <a:solidFill>
                  <a:srgbClr val="231F20"/>
                </a:solidFill>
                <a:latin typeface="Arial"/>
                <a:cs typeface="Arial"/>
              </a:rPr>
              <a:t>to </a:t>
            </a:r>
            <a:r>
              <a:rPr lang="en-US" sz="1000" spc="-25" dirty="0">
                <a:solidFill>
                  <a:srgbClr val="231F20"/>
                </a:solidFill>
                <a:latin typeface="Arial"/>
                <a:cs typeface="Arial"/>
              </a:rPr>
              <a:t>them. </a:t>
            </a:r>
            <a:r>
              <a:rPr lang="en-US" sz="1000" spc="-10" dirty="0">
                <a:solidFill>
                  <a:srgbClr val="231F20"/>
                </a:solidFill>
                <a:latin typeface="Arial"/>
                <a:cs typeface="Arial"/>
              </a:rPr>
              <a:t>Hold </a:t>
            </a:r>
            <a:r>
              <a:rPr lang="en-US" sz="1000" spc="-5" dirty="0">
                <a:solidFill>
                  <a:srgbClr val="231F20"/>
                </a:solidFill>
                <a:latin typeface="Arial"/>
                <a:cs typeface="Arial"/>
              </a:rPr>
              <a:t>time for</a:t>
            </a:r>
            <a:r>
              <a:rPr lang="en-US" sz="1000" spc="-185" dirty="0">
                <a:solidFill>
                  <a:srgbClr val="231F20"/>
                </a:solidFill>
                <a:latin typeface="Arial"/>
                <a:cs typeface="Arial"/>
              </a:rPr>
              <a:t> </a:t>
            </a:r>
            <a:r>
              <a:rPr lang="en-US" sz="1000" spc="-55" dirty="0">
                <a:solidFill>
                  <a:srgbClr val="231F20"/>
                </a:solidFill>
                <a:latin typeface="Arial"/>
                <a:cs typeface="Arial"/>
              </a:rPr>
              <a:t>such </a:t>
            </a:r>
            <a:r>
              <a:rPr lang="en-US" sz="1000" spc="-40" dirty="0">
                <a:solidFill>
                  <a:srgbClr val="231F20"/>
                </a:solidFill>
                <a:latin typeface="Arial"/>
                <a:cs typeface="Arial"/>
              </a:rPr>
              <a:t>conversations.</a:t>
            </a:r>
          </a:p>
          <a:p>
            <a:endParaRPr lang="en-US" sz="1000" spc="-40" dirty="0">
              <a:solidFill>
                <a:srgbClr val="231F20"/>
              </a:solidFill>
              <a:latin typeface="Arial"/>
              <a:cs typeface="Arial"/>
            </a:endParaRPr>
          </a:p>
          <a:p>
            <a:r>
              <a:rPr lang="en-US" sz="1000" spc="-55" dirty="0">
                <a:solidFill>
                  <a:srgbClr val="231F20"/>
                </a:solidFill>
                <a:latin typeface="Arial"/>
                <a:cs typeface="Arial"/>
              </a:rPr>
              <a:t>Recall:</a:t>
            </a:r>
          </a:p>
          <a:p>
            <a:pPr marL="698500" lvl="1" indent="-171450">
              <a:lnSpc>
                <a:spcPct val="100000"/>
              </a:lnSpc>
              <a:buChar char="•"/>
              <a:tabLst>
                <a:tab pos="698500" algn="l"/>
              </a:tabLst>
            </a:pPr>
            <a:r>
              <a:rPr lang="en-US" sz="1000" spc="-55" dirty="0">
                <a:solidFill>
                  <a:srgbClr val="231F20"/>
                </a:solidFill>
                <a:latin typeface="Arial"/>
                <a:cs typeface="Arial"/>
              </a:rPr>
              <a:t>A</a:t>
            </a:r>
            <a:r>
              <a:rPr lang="en-US" sz="1000" spc="-10" dirty="0">
                <a:solidFill>
                  <a:srgbClr val="231F20"/>
                </a:solidFill>
                <a:latin typeface="Arial"/>
                <a:cs typeface="Arial"/>
              </a:rPr>
              <a:t>dult</a:t>
            </a:r>
            <a:r>
              <a:rPr lang="en-US" sz="1000" spc="-55" dirty="0">
                <a:solidFill>
                  <a:srgbClr val="231F20"/>
                </a:solidFill>
                <a:latin typeface="Arial"/>
                <a:cs typeface="Arial"/>
              </a:rPr>
              <a:t> </a:t>
            </a:r>
            <a:r>
              <a:rPr lang="en-US" sz="1000" spc="-40" dirty="0">
                <a:solidFill>
                  <a:srgbClr val="231F20"/>
                </a:solidFill>
                <a:latin typeface="Arial"/>
                <a:cs typeface="Arial"/>
              </a:rPr>
              <a:t>learners</a:t>
            </a:r>
            <a:r>
              <a:rPr lang="en-US" sz="1000" spc="-50" dirty="0">
                <a:solidFill>
                  <a:srgbClr val="231F20"/>
                </a:solidFill>
                <a:latin typeface="Arial"/>
                <a:cs typeface="Arial"/>
              </a:rPr>
              <a:t> </a:t>
            </a:r>
            <a:r>
              <a:rPr lang="en-US" sz="1000" spc="-20" dirty="0">
                <a:solidFill>
                  <a:srgbClr val="231F20"/>
                </a:solidFill>
                <a:latin typeface="Arial"/>
                <a:cs typeface="Arial"/>
              </a:rPr>
              <a:t>want</a:t>
            </a:r>
            <a:r>
              <a:rPr lang="en-US" sz="1000" spc="-55" dirty="0">
                <a:solidFill>
                  <a:srgbClr val="231F20"/>
                </a:solidFill>
                <a:latin typeface="Arial"/>
                <a:cs typeface="Arial"/>
              </a:rPr>
              <a:t> </a:t>
            </a:r>
            <a:r>
              <a:rPr lang="en-US" sz="1000" spc="-40" dirty="0">
                <a:solidFill>
                  <a:srgbClr val="231F20"/>
                </a:solidFill>
                <a:latin typeface="Arial"/>
                <a:cs typeface="Arial"/>
              </a:rPr>
              <a:t>acknowledgement</a:t>
            </a:r>
            <a:r>
              <a:rPr lang="en-US" sz="1000" spc="-50" dirty="0">
                <a:solidFill>
                  <a:srgbClr val="231F20"/>
                </a:solidFill>
                <a:latin typeface="Arial"/>
                <a:cs typeface="Arial"/>
              </a:rPr>
              <a:t> </a:t>
            </a:r>
            <a:r>
              <a:rPr lang="en-US" sz="1000" dirty="0">
                <a:solidFill>
                  <a:srgbClr val="231F20"/>
                </a:solidFill>
                <a:latin typeface="Arial"/>
                <a:cs typeface="Arial"/>
              </a:rPr>
              <a:t>for</a:t>
            </a:r>
            <a:r>
              <a:rPr lang="en-US" sz="1000" spc="-55" dirty="0">
                <a:solidFill>
                  <a:srgbClr val="231F20"/>
                </a:solidFill>
                <a:latin typeface="Arial"/>
                <a:cs typeface="Arial"/>
              </a:rPr>
              <a:t> </a:t>
            </a:r>
            <a:r>
              <a:rPr lang="en-US" sz="1000" spc="-5" dirty="0">
                <a:solidFill>
                  <a:srgbClr val="231F20"/>
                </a:solidFill>
                <a:latin typeface="Arial"/>
                <a:cs typeface="Arial"/>
              </a:rPr>
              <a:t>prior</a:t>
            </a:r>
            <a:r>
              <a:rPr lang="en-US" sz="1000" spc="-50" dirty="0">
                <a:solidFill>
                  <a:srgbClr val="231F20"/>
                </a:solidFill>
                <a:latin typeface="Arial"/>
                <a:cs typeface="Arial"/>
              </a:rPr>
              <a:t> </a:t>
            </a:r>
            <a:r>
              <a:rPr lang="en-US" sz="1000" spc="-5" dirty="0">
                <a:solidFill>
                  <a:srgbClr val="231F20"/>
                </a:solidFill>
                <a:latin typeface="Arial"/>
                <a:cs typeface="Arial"/>
              </a:rPr>
              <a:t>life</a:t>
            </a:r>
            <a:r>
              <a:rPr lang="en-US" sz="1000" spc="-55" dirty="0">
                <a:solidFill>
                  <a:srgbClr val="231F20"/>
                </a:solidFill>
                <a:latin typeface="Arial"/>
                <a:cs typeface="Arial"/>
              </a:rPr>
              <a:t> </a:t>
            </a:r>
            <a:r>
              <a:rPr lang="en-US" sz="1000" spc="-50" dirty="0">
                <a:solidFill>
                  <a:srgbClr val="231F20"/>
                </a:solidFill>
                <a:latin typeface="Arial"/>
                <a:cs typeface="Arial"/>
              </a:rPr>
              <a:t>experiences and</a:t>
            </a:r>
            <a:r>
              <a:rPr lang="en-US" sz="1000" spc="-55" dirty="0">
                <a:solidFill>
                  <a:srgbClr val="231F20"/>
                </a:solidFill>
                <a:latin typeface="Arial"/>
                <a:cs typeface="Arial"/>
              </a:rPr>
              <a:t> </a:t>
            </a:r>
            <a:r>
              <a:rPr lang="en-US" sz="1000" spc="-40" dirty="0">
                <a:solidFill>
                  <a:srgbClr val="231F20"/>
                </a:solidFill>
                <a:latin typeface="Arial"/>
                <a:cs typeface="Arial"/>
              </a:rPr>
              <a:t>knowledge</a:t>
            </a:r>
            <a:endParaRPr lang="en-US" sz="1000" dirty="0">
              <a:latin typeface="Arial"/>
              <a:cs typeface="Arial"/>
            </a:endParaRPr>
          </a:p>
          <a:p>
            <a:pPr marL="698500" lvl="1" indent="-171450">
              <a:lnSpc>
                <a:spcPct val="100000"/>
              </a:lnSpc>
              <a:buChar char="•"/>
              <a:tabLst>
                <a:tab pos="698500" algn="l"/>
              </a:tabLst>
            </a:pPr>
            <a:r>
              <a:rPr lang="en-US" sz="1000" spc="-10" dirty="0">
                <a:solidFill>
                  <a:srgbClr val="231F20"/>
                </a:solidFill>
                <a:latin typeface="Arial"/>
                <a:cs typeface="Arial"/>
              </a:rPr>
              <a:t>Adult</a:t>
            </a:r>
            <a:r>
              <a:rPr lang="en-US" sz="1000" spc="-55" dirty="0">
                <a:solidFill>
                  <a:srgbClr val="231F20"/>
                </a:solidFill>
                <a:latin typeface="Arial"/>
                <a:cs typeface="Arial"/>
              </a:rPr>
              <a:t> </a:t>
            </a:r>
            <a:r>
              <a:rPr lang="en-US" sz="1000" spc="-40" dirty="0">
                <a:solidFill>
                  <a:srgbClr val="231F20"/>
                </a:solidFill>
                <a:latin typeface="Arial"/>
                <a:cs typeface="Arial"/>
              </a:rPr>
              <a:t>learners</a:t>
            </a:r>
            <a:r>
              <a:rPr lang="en-US" sz="1000" spc="-55" dirty="0">
                <a:solidFill>
                  <a:srgbClr val="231F20"/>
                </a:solidFill>
                <a:latin typeface="Arial"/>
                <a:cs typeface="Arial"/>
              </a:rPr>
              <a:t> </a:t>
            </a:r>
            <a:r>
              <a:rPr lang="en-US" sz="1000" spc="-20" dirty="0">
                <a:solidFill>
                  <a:srgbClr val="231F20"/>
                </a:solidFill>
                <a:latin typeface="Arial"/>
                <a:cs typeface="Arial"/>
              </a:rPr>
              <a:t>want</a:t>
            </a:r>
            <a:r>
              <a:rPr lang="en-US" sz="1000" spc="-50" dirty="0">
                <a:solidFill>
                  <a:srgbClr val="231F20"/>
                </a:solidFill>
                <a:latin typeface="Arial"/>
                <a:cs typeface="Arial"/>
              </a:rPr>
              <a:t> </a:t>
            </a:r>
            <a:r>
              <a:rPr lang="en-US" sz="1000" spc="20" dirty="0">
                <a:solidFill>
                  <a:srgbClr val="231F20"/>
                </a:solidFill>
                <a:latin typeface="Arial"/>
                <a:cs typeface="Arial"/>
              </a:rPr>
              <a:t>to</a:t>
            </a:r>
            <a:r>
              <a:rPr lang="en-US" sz="1000" spc="-55" dirty="0">
                <a:solidFill>
                  <a:srgbClr val="231F20"/>
                </a:solidFill>
                <a:latin typeface="Arial"/>
                <a:cs typeface="Arial"/>
              </a:rPr>
              <a:t> </a:t>
            </a:r>
            <a:r>
              <a:rPr lang="en-US" sz="1000" spc="-45" dirty="0">
                <a:solidFill>
                  <a:srgbClr val="231F20"/>
                </a:solidFill>
                <a:latin typeface="Arial"/>
                <a:cs typeface="Arial"/>
              </a:rPr>
              <a:t>experience</a:t>
            </a:r>
            <a:r>
              <a:rPr lang="en-US" sz="1000" spc="-55" dirty="0">
                <a:solidFill>
                  <a:srgbClr val="231F20"/>
                </a:solidFill>
                <a:latin typeface="Arial"/>
                <a:cs typeface="Arial"/>
              </a:rPr>
              <a:t> </a:t>
            </a:r>
            <a:r>
              <a:rPr lang="en-US" sz="1000" spc="-25" dirty="0">
                <a:solidFill>
                  <a:srgbClr val="231F20"/>
                </a:solidFill>
                <a:latin typeface="Arial"/>
                <a:cs typeface="Arial"/>
              </a:rPr>
              <a:t>self-directed</a:t>
            </a:r>
            <a:r>
              <a:rPr lang="en-US" sz="1000" spc="-50" dirty="0">
                <a:solidFill>
                  <a:srgbClr val="231F20"/>
                </a:solidFill>
                <a:latin typeface="Arial"/>
                <a:cs typeface="Arial"/>
              </a:rPr>
              <a:t> </a:t>
            </a:r>
            <a:r>
              <a:rPr lang="en-US" sz="1000" spc="-60" dirty="0">
                <a:solidFill>
                  <a:srgbClr val="231F20"/>
                </a:solidFill>
                <a:latin typeface="Arial"/>
                <a:cs typeface="Arial"/>
              </a:rPr>
              <a:t>processes</a:t>
            </a:r>
            <a:r>
              <a:rPr lang="en-US" sz="1000" spc="-55" dirty="0">
                <a:solidFill>
                  <a:srgbClr val="231F20"/>
                </a:solidFill>
                <a:latin typeface="Arial"/>
                <a:cs typeface="Arial"/>
              </a:rPr>
              <a:t> </a:t>
            </a:r>
            <a:r>
              <a:rPr lang="en-US" sz="1000" spc="-35" dirty="0">
                <a:solidFill>
                  <a:srgbClr val="231F20"/>
                </a:solidFill>
                <a:latin typeface="Arial"/>
                <a:cs typeface="Arial"/>
              </a:rPr>
              <a:t>leading</a:t>
            </a:r>
            <a:r>
              <a:rPr lang="en-US" sz="1000" spc="-55" dirty="0">
                <a:solidFill>
                  <a:srgbClr val="231F20"/>
                </a:solidFill>
                <a:latin typeface="Arial"/>
                <a:cs typeface="Arial"/>
              </a:rPr>
              <a:t> </a:t>
            </a:r>
            <a:r>
              <a:rPr lang="en-US" sz="1000" spc="20" dirty="0">
                <a:solidFill>
                  <a:srgbClr val="231F20"/>
                </a:solidFill>
                <a:latin typeface="Arial"/>
                <a:cs typeface="Arial"/>
              </a:rPr>
              <a:t>to</a:t>
            </a:r>
            <a:r>
              <a:rPr lang="en-US" sz="1000" spc="-50" dirty="0">
                <a:solidFill>
                  <a:srgbClr val="231F20"/>
                </a:solidFill>
                <a:latin typeface="Arial"/>
                <a:cs typeface="Arial"/>
              </a:rPr>
              <a:t> </a:t>
            </a:r>
            <a:r>
              <a:rPr lang="en-US" sz="1000" spc="-40" dirty="0">
                <a:solidFill>
                  <a:srgbClr val="231F20"/>
                </a:solidFill>
                <a:latin typeface="Arial"/>
                <a:cs typeface="Arial"/>
              </a:rPr>
              <a:t>discovery</a:t>
            </a:r>
            <a:endParaRPr lang="en-US" sz="10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18</a:t>
            </a:fld>
            <a:endParaRPr lang="en-US"/>
          </a:p>
        </p:txBody>
      </p:sp>
    </p:spTree>
    <p:extLst>
      <p:ext uri="{BB962C8B-B14F-4D97-AF65-F5344CB8AC3E}">
        <p14:creationId xmlns:p14="http://schemas.microsoft.com/office/powerpoint/2010/main" val="922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19</a:t>
            </a:fld>
            <a:endParaRPr lang="en-US"/>
          </a:p>
        </p:txBody>
      </p:sp>
    </p:spTree>
    <p:extLst>
      <p:ext uri="{BB962C8B-B14F-4D97-AF65-F5344CB8AC3E}">
        <p14:creationId xmlns:p14="http://schemas.microsoft.com/office/powerpoint/2010/main" val="310609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5" dirty="0">
                <a:solidFill>
                  <a:srgbClr val="231F20"/>
                </a:solidFill>
                <a:latin typeface="Arial"/>
                <a:cs typeface="Arial"/>
              </a:rPr>
              <a:t>This </a:t>
            </a:r>
            <a:r>
              <a:rPr lang="en-US" sz="1200" spc="-30" dirty="0">
                <a:solidFill>
                  <a:srgbClr val="231F20"/>
                </a:solidFill>
                <a:latin typeface="Arial"/>
                <a:cs typeface="Arial"/>
              </a:rPr>
              <a:t>slide offers </a:t>
            </a:r>
            <a:r>
              <a:rPr lang="en-US" sz="1200" spc="-20" dirty="0">
                <a:solidFill>
                  <a:srgbClr val="231F20"/>
                </a:solidFill>
                <a:latin typeface="Arial"/>
                <a:cs typeface="Arial"/>
              </a:rPr>
              <a:t>participants </a:t>
            </a:r>
            <a:r>
              <a:rPr lang="en-US" sz="1200" spc="-60" dirty="0">
                <a:solidFill>
                  <a:srgbClr val="231F20"/>
                </a:solidFill>
                <a:latin typeface="Arial"/>
                <a:cs typeface="Arial"/>
              </a:rPr>
              <a:t>an </a:t>
            </a:r>
            <a:r>
              <a:rPr lang="en-US" sz="1200" spc="-5" dirty="0">
                <a:solidFill>
                  <a:srgbClr val="231F20"/>
                </a:solidFill>
                <a:latin typeface="Arial"/>
                <a:cs typeface="Arial"/>
              </a:rPr>
              <a:t>opportunity </a:t>
            </a:r>
            <a:r>
              <a:rPr lang="en-US" sz="1200" spc="20" dirty="0">
                <a:solidFill>
                  <a:srgbClr val="231F20"/>
                </a:solidFill>
                <a:latin typeface="Arial"/>
                <a:cs typeface="Arial"/>
              </a:rPr>
              <a:t>to</a:t>
            </a:r>
            <a:r>
              <a:rPr lang="en-US" sz="1200" spc="-210" dirty="0">
                <a:solidFill>
                  <a:srgbClr val="231F20"/>
                </a:solidFill>
                <a:latin typeface="Arial"/>
                <a:cs typeface="Arial"/>
              </a:rPr>
              <a:t> </a:t>
            </a:r>
            <a:r>
              <a:rPr lang="en-US" sz="1200" spc="-55" dirty="0">
                <a:solidFill>
                  <a:srgbClr val="231F20"/>
                </a:solidFill>
                <a:latin typeface="Arial"/>
                <a:cs typeface="Arial"/>
              </a:rPr>
              <a:t>share </a:t>
            </a:r>
            <a:r>
              <a:rPr lang="en-US" sz="1200" dirty="0">
                <a:solidFill>
                  <a:srgbClr val="231F20"/>
                </a:solidFill>
                <a:latin typeface="Arial"/>
                <a:cs typeface="Arial"/>
              </a:rPr>
              <a:t>their </a:t>
            </a:r>
            <a:r>
              <a:rPr lang="en-US" sz="1200" spc="-45" dirty="0">
                <a:solidFill>
                  <a:srgbClr val="231F20"/>
                </a:solidFill>
                <a:latin typeface="Arial"/>
                <a:cs typeface="Arial"/>
              </a:rPr>
              <a:t>views </a:t>
            </a:r>
            <a:r>
              <a:rPr lang="en-US" sz="1200" spc="-30" dirty="0">
                <a:solidFill>
                  <a:srgbClr val="231F20"/>
                </a:solidFill>
                <a:latin typeface="Arial"/>
                <a:cs typeface="Arial"/>
              </a:rPr>
              <a:t>on </a:t>
            </a:r>
            <a:r>
              <a:rPr lang="en-US" sz="1200" spc="-25" dirty="0">
                <a:solidFill>
                  <a:srgbClr val="231F20"/>
                </a:solidFill>
                <a:latin typeface="Arial"/>
                <a:cs typeface="Arial"/>
              </a:rPr>
              <a:t>‘how’ </a:t>
            </a:r>
            <a:r>
              <a:rPr lang="en-US" sz="1200" spc="-35" dirty="0">
                <a:solidFill>
                  <a:srgbClr val="231F20"/>
                </a:solidFill>
                <a:latin typeface="Arial"/>
                <a:cs typeface="Arial"/>
              </a:rPr>
              <a:t>inclusive and </a:t>
            </a:r>
            <a:r>
              <a:rPr lang="en-US" sz="1200" spc="-45" dirty="0">
                <a:solidFill>
                  <a:srgbClr val="231F20"/>
                </a:solidFill>
                <a:latin typeface="Arial"/>
                <a:cs typeface="Arial"/>
              </a:rPr>
              <a:t>diverse</a:t>
            </a:r>
            <a:r>
              <a:rPr lang="en-US" sz="1200" spc="-30" dirty="0">
                <a:solidFill>
                  <a:srgbClr val="231F20"/>
                </a:solidFill>
                <a:latin typeface="Arial"/>
                <a:cs typeface="Arial"/>
              </a:rPr>
              <a:t> </a:t>
            </a:r>
            <a:r>
              <a:rPr lang="en-US" sz="1200" spc="-20" dirty="0">
                <a:solidFill>
                  <a:srgbClr val="231F20"/>
                </a:solidFill>
                <a:latin typeface="Arial"/>
                <a:cs typeface="Arial"/>
              </a:rPr>
              <a:t>work </a:t>
            </a:r>
            <a:r>
              <a:rPr lang="en-US" sz="1200" spc="-30" dirty="0">
                <a:solidFill>
                  <a:srgbClr val="231F20"/>
                </a:solidFill>
                <a:latin typeface="Arial"/>
                <a:cs typeface="Arial"/>
              </a:rPr>
              <a:t>environments </a:t>
            </a:r>
            <a:r>
              <a:rPr lang="en-US" sz="1200" spc="-60" dirty="0">
                <a:solidFill>
                  <a:srgbClr val="231F20"/>
                </a:solidFill>
                <a:latin typeface="Arial"/>
                <a:cs typeface="Arial"/>
              </a:rPr>
              <a:t>can </a:t>
            </a:r>
            <a:r>
              <a:rPr lang="en-US" sz="1200" spc="-55" dirty="0">
                <a:solidFill>
                  <a:srgbClr val="231F20"/>
                </a:solidFill>
                <a:latin typeface="Arial"/>
                <a:cs typeface="Arial"/>
              </a:rPr>
              <a:t>be</a:t>
            </a:r>
            <a:r>
              <a:rPr lang="en-US" sz="1200" spc="-75" dirty="0">
                <a:solidFill>
                  <a:srgbClr val="231F20"/>
                </a:solidFill>
                <a:latin typeface="Arial"/>
                <a:cs typeface="Arial"/>
              </a:rPr>
              <a:t> </a:t>
            </a:r>
            <a:r>
              <a:rPr lang="en-US" sz="1200" spc="-40" dirty="0">
                <a:solidFill>
                  <a:srgbClr val="231F20"/>
                </a:solidFill>
                <a:latin typeface="Arial"/>
                <a:cs typeface="Arial"/>
              </a:rPr>
              <a:t>established. Participants may also want to share positive or negative examples from past experiences.</a:t>
            </a:r>
            <a:endParaRPr lang="en-US" sz="1200" dirty="0">
              <a:solidFill>
                <a:srgbClr val="000000"/>
              </a:solidFill>
              <a:latin typeface="Arial"/>
              <a:cs typeface="Arial"/>
            </a:endParaRPr>
          </a:p>
          <a:p>
            <a:r>
              <a:rPr lang="en-US" sz="1200" spc="-40" dirty="0">
                <a:solidFill>
                  <a:srgbClr val="231F20"/>
                </a:solidFill>
                <a:latin typeface="Arial"/>
                <a:cs typeface="Arial"/>
              </a:rPr>
              <a:t> </a:t>
            </a:r>
            <a:br>
              <a:rPr lang="en-US" sz="1200" spc="-40" dirty="0">
                <a:solidFill>
                  <a:srgbClr val="231F20"/>
                </a:solidFill>
                <a:latin typeface="Arial"/>
                <a:cs typeface="Arial"/>
              </a:rPr>
            </a:br>
            <a:r>
              <a:rPr lang="en-US" spc="-40" dirty="0"/>
              <a:t>Optional: Share your own view on how inclusive, diverse teams can be established.</a:t>
            </a:r>
            <a:endParaRPr lang="en-US" sz="1200" dirty="0">
              <a:latin typeface="Arial"/>
              <a:cs typeface="Arial"/>
            </a:endParaRPr>
          </a:p>
          <a:p>
            <a:pPr>
              <a:lnSpc>
                <a:spcPct val="100000"/>
              </a:lnSpc>
              <a:tabLst>
                <a:tab pos="698500" algn="l"/>
              </a:tabLst>
            </a:pPr>
            <a:endParaRPr lang="en-US" dirty="0">
              <a:solidFill>
                <a:srgbClr val="000000"/>
              </a:solidFill>
              <a:latin typeface="+mn-lt"/>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20</a:t>
            </a:fld>
            <a:endParaRPr lang="en-US"/>
          </a:p>
        </p:txBody>
      </p:sp>
    </p:spTree>
    <p:extLst>
      <p:ext uri="{BB962C8B-B14F-4D97-AF65-F5344CB8AC3E}">
        <p14:creationId xmlns:p14="http://schemas.microsoft.com/office/powerpoint/2010/main" val="41459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Welcome to </a:t>
            </a:r>
            <a:r>
              <a:rPr lang="en-US" sz="1200" i="1" kern="1200" dirty="0">
                <a:solidFill>
                  <a:schemeClr val="tx1"/>
                </a:solidFill>
                <a:effectLst/>
                <a:latin typeface="+mn-lt"/>
                <a:ea typeface="+mn-ea"/>
                <a:cs typeface="+mn-cs"/>
              </a:rPr>
              <a:t>High-5</a:t>
            </a:r>
            <a:r>
              <a:rPr lang="en-US" i="1" dirty="0"/>
              <a:t> Teams:</a:t>
            </a:r>
            <a:r>
              <a:rPr lang="en-US" sz="1200" i="1" kern="1200" dirty="0">
                <a:solidFill>
                  <a:schemeClr val="tx1"/>
                </a:solidFill>
                <a:effectLst/>
                <a:latin typeface="+mn-lt"/>
                <a:ea typeface="+mn-ea"/>
                <a:cs typeface="+mn-cs"/>
              </a:rPr>
              <a:t> </a:t>
            </a:r>
            <a:r>
              <a:rPr lang="en-US" i="1" dirty="0"/>
              <a:t>Developing </a:t>
            </a:r>
            <a:r>
              <a:rPr lang="en-US" sz="1200" i="1" kern="1200" dirty="0">
                <a:solidFill>
                  <a:schemeClr val="tx1"/>
                </a:solidFill>
                <a:effectLst/>
                <a:latin typeface="+mn-lt"/>
                <a:ea typeface="+mn-ea"/>
                <a:cs typeface="+mn-cs"/>
              </a:rPr>
              <a:t>Culturally Intelligent </a:t>
            </a:r>
            <a:r>
              <a:rPr lang="en-US" i="1" dirty="0"/>
              <a:t>Communication</a:t>
            </a:r>
            <a:r>
              <a:rPr lang="en-US" dirty="0"/>
              <a:t>. As</a:t>
            </a:r>
            <a:r>
              <a:rPr lang="en-US" sz="1200" kern="1200" dirty="0">
                <a:solidFill>
                  <a:schemeClr val="tx1"/>
                </a:solidFill>
                <a:effectLst/>
                <a:latin typeface="+mn-lt"/>
                <a:ea typeface="+mn-ea"/>
                <a:cs typeface="+mn-cs"/>
              </a:rPr>
              <a:t> instructors, we recommend that</a:t>
            </a:r>
            <a:r>
              <a:rPr lang="en-US" dirty="0"/>
              <a:t> you take time</a:t>
            </a:r>
            <a:r>
              <a:rPr lang="en-US" sz="1200" kern="1200" dirty="0">
                <a:solidFill>
                  <a:schemeClr val="tx1"/>
                </a:solidFill>
                <a:effectLst/>
                <a:latin typeface="+mn-lt"/>
                <a:ea typeface="+mn-ea"/>
                <a:cs typeface="+mn-cs"/>
              </a:rPr>
              <a:t> on the first day of the training</a:t>
            </a:r>
            <a:r>
              <a:rPr lang="en-US" dirty="0"/>
              <a:t> to</a:t>
            </a:r>
            <a:r>
              <a:rPr lang="en-US" sz="1200" kern="1200" dirty="0">
                <a:solidFill>
                  <a:schemeClr val="tx1"/>
                </a:solidFill>
                <a:effectLst/>
                <a:latin typeface="+mn-lt"/>
                <a:ea typeface="+mn-ea"/>
                <a:cs typeface="+mn-cs"/>
              </a:rPr>
              <a:t> provide your participants with an overview of what the training is about</a:t>
            </a:r>
            <a:r>
              <a:rPr lang="en-US" dirty="0"/>
              <a:t>, along with </a:t>
            </a:r>
            <a:r>
              <a:rPr lang="en-US" sz="1200" kern="1200" dirty="0">
                <a:solidFill>
                  <a:schemeClr val="tx1"/>
                </a:solidFill>
                <a:effectLst/>
                <a:latin typeface="+mn-lt"/>
                <a:ea typeface="+mn-ea"/>
                <a:cs typeface="+mn-cs"/>
              </a:rPr>
              <a:t>background </a:t>
            </a:r>
            <a:r>
              <a:rPr lang="en-US" dirty="0"/>
              <a:t>information </a:t>
            </a:r>
            <a:r>
              <a:rPr lang="en-US" sz="1200" kern="1200" dirty="0">
                <a:solidFill>
                  <a:schemeClr val="tx1"/>
                </a:solidFill>
                <a:effectLst/>
                <a:latin typeface="+mn-lt"/>
                <a:ea typeface="+mn-ea"/>
                <a:cs typeface="+mn-cs"/>
              </a:rPr>
              <a:t>about </a:t>
            </a:r>
            <a:r>
              <a:rPr lang="en-US" dirty="0"/>
              <a:t>why your organization is investing in this training. </a:t>
            </a:r>
          </a:p>
          <a:p>
            <a:pPr>
              <a:defRPr/>
            </a:pPr>
            <a:r>
              <a:rPr lang="en-US" dirty="0">
                <a:cs typeface="+mn-lt"/>
              </a:rPr>
              <a:t/>
            </a:r>
            <a:br>
              <a:rPr lang="en-US" dirty="0">
                <a:cs typeface="+mn-lt"/>
              </a:rPr>
            </a:br>
            <a:r>
              <a:rPr lang="en-US" dirty="0"/>
              <a:t>Encourage</a:t>
            </a:r>
            <a:r>
              <a:rPr lang="en-US" sz="1200" kern="1200" dirty="0">
                <a:solidFill>
                  <a:schemeClr val="tx1"/>
                </a:solidFill>
                <a:effectLst/>
                <a:latin typeface="+mn-lt"/>
                <a:ea typeface="+mn-ea"/>
                <a:cs typeface="+mn-cs"/>
              </a:rPr>
              <a:t> your participants to take advantage of this learning opportunity as much as possible</a:t>
            </a:r>
            <a:r>
              <a:rPr lang="en-US" dirty="0"/>
              <a:t> by participating during group discussions and activities, and to</a:t>
            </a:r>
            <a:r>
              <a:rPr lang="en-US" sz="1200" kern="1200" dirty="0">
                <a:solidFill>
                  <a:schemeClr val="tx1"/>
                </a:solidFill>
                <a:effectLst/>
                <a:latin typeface="+mn-lt"/>
                <a:ea typeface="+mn-ea"/>
                <a:cs typeface="+mn-cs"/>
              </a:rPr>
              <a:t> make the experience count for them </a:t>
            </a:r>
            <a:r>
              <a:rPr lang="en-US" dirty="0"/>
              <a:t>by taking </a:t>
            </a:r>
            <a:r>
              <a:rPr lang="en-US" sz="1200" kern="1200" dirty="0">
                <a:solidFill>
                  <a:schemeClr val="tx1"/>
                </a:solidFill>
                <a:effectLst/>
                <a:latin typeface="+mn-lt"/>
                <a:ea typeface="+mn-ea"/>
                <a:cs typeface="+mn-cs"/>
              </a:rPr>
              <a:t>ownership of their own learning.</a:t>
            </a:r>
            <a:r>
              <a:rPr lang="en-US" dirty="0"/>
              <a:t> </a:t>
            </a:r>
            <a:endParaRPr lang="en-US" dirty="0">
              <a:cs typeface="+mn-lt"/>
            </a:endParaRPr>
          </a:p>
          <a:p>
            <a:pPr>
              <a:defRPr/>
            </a:pPr>
            <a:endParaRPr lang="en-US" dirty="0">
              <a:cs typeface="+mn-lt"/>
            </a:endParaRPr>
          </a:p>
          <a:p>
            <a:pPr>
              <a:defRPr/>
            </a:pPr>
            <a:r>
              <a:rPr lang="en-US" dirty="0"/>
              <a:t>For longer training sessions, it is recommended that you share a detailed schedule with attendees, including when they can expect built in breaks.  </a:t>
            </a:r>
            <a:r>
              <a:rPr lang="en-US" dirty="0">
                <a:cs typeface="+mn-lt"/>
              </a:rPr>
              <a:t/>
            </a:r>
            <a:br>
              <a:rPr lang="en-US" dirty="0">
                <a:cs typeface="+mn-lt"/>
              </a:rPr>
            </a:b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3</a:t>
            </a:fld>
            <a:endParaRPr lang="en-US"/>
          </a:p>
        </p:txBody>
      </p:sp>
    </p:spTree>
    <p:extLst>
      <p:ext uri="{BB962C8B-B14F-4D97-AF65-F5344CB8AC3E}">
        <p14:creationId xmlns:p14="http://schemas.microsoft.com/office/powerpoint/2010/main" val="359212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8" name="Google Shape;35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949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check in frequently to gauge participant's reactions/reflections and engagement level. </a:t>
            </a:r>
          </a:p>
        </p:txBody>
      </p:sp>
      <p:sp>
        <p:nvSpPr>
          <p:cNvPr id="4" name="Slide Number Placeholder 3"/>
          <p:cNvSpPr>
            <a:spLocks noGrp="1"/>
          </p:cNvSpPr>
          <p:nvPr>
            <p:ph type="sldNum" sz="quarter" idx="10"/>
          </p:nvPr>
        </p:nvSpPr>
        <p:spPr/>
        <p:txBody>
          <a:bodyPr/>
          <a:lstStyle/>
          <a:p>
            <a:fld id="{3A51FE3D-A77A-45B8-8A34-524A25992A1E}" type="slidenum">
              <a:rPr lang="en-US" smtClean="0"/>
              <a:t>22</a:t>
            </a:fld>
            <a:endParaRPr lang="en-US"/>
          </a:p>
        </p:txBody>
      </p:sp>
    </p:spTree>
    <p:extLst>
      <p:ext uri="{BB962C8B-B14F-4D97-AF65-F5344CB8AC3E}">
        <p14:creationId xmlns:p14="http://schemas.microsoft.com/office/powerpoint/2010/main" val="84766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 simple words, Effective Communication is the presentation of views by the sender in a manner best understood by the receiver. </a:t>
            </a:r>
            <a:r>
              <a:rPr lang="en-US" dirty="0"/>
              <a:t>However, we all know that we are here because this is easier said than done. As human beings, our communication is usually not so simple. The fact is that real communication is a 2-way street and means nothing if the receiver does not receive the message. </a:t>
            </a:r>
          </a:p>
          <a:p>
            <a:endParaRPr lang="en-US" dirty="0"/>
          </a:p>
          <a:p>
            <a:r>
              <a:rPr lang="en-US" dirty="0"/>
              <a:t>Ask attendees, "What are some instances when this has happened to you?" Ask for examples to be added in the chat, or discussed in breakout rooms.</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23</a:t>
            </a:fld>
            <a:endParaRPr lang="en-US"/>
          </a:p>
        </p:txBody>
      </p:sp>
    </p:spTree>
    <p:extLst>
      <p:ext uri="{BB962C8B-B14F-4D97-AF65-F5344CB8AC3E}">
        <p14:creationId xmlns:p14="http://schemas.microsoft.com/office/powerpoint/2010/main" val="3106344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endParaRPr lang="en-US" dirty="0"/>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24</a:t>
            </a:fld>
            <a:endParaRPr lang="en-US"/>
          </a:p>
        </p:txBody>
      </p:sp>
    </p:spTree>
    <p:extLst>
      <p:ext uri="{BB962C8B-B14F-4D97-AF65-F5344CB8AC3E}">
        <p14:creationId xmlns:p14="http://schemas.microsoft.com/office/powerpoint/2010/main" val="2118130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designee from each group should be prepared to report back after the allotted time. Breakout session time may varying depending on the number of participants and time available. </a:t>
            </a:r>
          </a:p>
        </p:txBody>
      </p:sp>
      <p:sp>
        <p:nvSpPr>
          <p:cNvPr id="4" name="Slide Number Placeholder 3"/>
          <p:cNvSpPr>
            <a:spLocks noGrp="1"/>
          </p:cNvSpPr>
          <p:nvPr>
            <p:ph type="sldNum" sz="quarter" idx="10"/>
          </p:nvPr>
        </p:nvSpPr>
        <p:spPr/>
        <p:txBody>
          <a:bodyPr/>
          <a:lstStyle/>
          <a:p>
            <a:fld id="{3A51FE3D-A77A-45B8-8A34-524A25992A1E}" type="slidenum">
              <a:rPr lang="en-US" smtClean="0"/>
              <a:t>25</a:t>
            </a:fld>
            <a:endParaRPr lang="en-US"/>
          </a:p>
        </p:txBody>
      </p:sp>
    </p:spTree>
    <p:extLst>
      <p:ext uri="{BB962C8B-B14F-4D97-AF65-F5344CB8AC3E}">
        <p14:creationId xmlns:p14="http://schemas.microsoft.com/office/powerpoint/2010/main" val="5658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participants a 1-2 minute warning before closing the breakout rooms to allow for closure in conversations. Ask one person from each group to share key insights from their group, without naming their colleagues or exposing sensitive details. </a:t>
            </a:r>
          </a:p>
        </p:txBody>
      </p:sp>
      <p:sp>
        <p:nvSpPr>
          <p:cNvPr id="4" name="Slide Number Placeholder 3"/>
          <p:cNvSpPr>
            <a:spLocks noGrp="1"/>
          </p:cNvSpPr>
          <p:nvPr>
            <p:ph type="sldNum" sz="quarter" idx="10"/>
          </p:nvPr>
        </p:nvSpPr>
        <p:spPr/>
        <p:txBody>
          <a:bodyPr/>
          <a:lstStyle/>
          <a:p>
            <a:fld id="{3A51FE3D-A77A-45B8-8A34-524A25992A1E}" type="slidenum">
              <a:rPr lang="en-US" smtClean="0"/>
              <a:t>26</a:t>
            </a:fld>
            <a:endParaRPr lang="en-US"/>
          </a:p>
        </p:txBody>
      </p:sp>
    </p:spTree>
    <p:extLst>
      <p:ext uri="{BB962C8B-B14F-4D97-AF65-F5344CB8AC3E}">
        <p14:creationId xmlns:p14="http://schemas.microsoft.com/office/powerpoint/2010/main" val="404681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tell, one of the main barriers to effective communication resides in the way we relate to our own culture and the culture of others. First, let's examine what we mean by culture and why how we relate to culture is so important - because although diversity increases performance, it can also increase conflict.</a:t>
            </a:r>
          </a:p>
        </p:txBody>
      </p:sp>
      <p:sp>
        <p:nvSpPr>
          <p:cNvPr id="4" name="Slide Number Placeholder 3"/>
          <p:cNvSpPr>
            <a:spLocks noGrp="1"/>
          </p:cNvSpPr>
          <p:nvPr>
            <p:ph type="sldNum" sz="quarter" idx="5"/>
          </p:nvPr>
        </p:nvSpPr>
        <p:spPr/>
        <p:txBody>
          <a:bodyPr/>
          <a:lstStyle/>
          <a:p>
            <a:fld id="{3A51FE3D-A77A-45B8-8A34-524A25992A1E}" type="slidenum">
              <a:rPr lang="en-US" smtClean="0"/>
              <a:t>27</a:t>
            </a:fld>
            <a:endParaRPr lang="en-US"/>
          </a:p>
        </p:txBody>
      </p:sp>
    </p:spTree>
    <p:extLst>
      <p:ext uri="{BB962C8B-B14F-4D97-AF65-F5344CB8AC3E}">
        <p14:creationId xmlns:p14="http://schemas.microsoft.com/office/powerpoint/2010/main" val="24896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what we mean by an increase in conflict, as well as performance.</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28</a:t>
            </a:fld>
            <a:endParaRPr lang="en-US"/>
          </a:p>
        </p:txBody>
      </p:sp>
    </p:spTree>
    <p:extLst>
      <p:ext uri="{BB962C8B-B14F-4D97-AF65-F5344CB8AC3E}">
        <p14:creationId xmlns:p14="http://schemas.microsoft.com/office/powerpoint/2010/main" val="302898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pc="-60" dirty="0">
                <a:solidFill>
                  <a:srgbClr val="231F20"/>
                </a:solidFill>
                <a:latin typeface="Arial"/>
                <a:cs typeface="Arial"/>
              </a:rPr>
              <a:t>This activity is great way to check in and get group engagement from your attendees. For in-person trainings, allow participants to verbally call out the correct answer, or write down their answers and discuss with their table group. </a:t>
            </a:r>
            <a:endParaRPr lang="en-US" sz="1200" spc="-60" dirty="0">
              <a:solidFill>
                <a:srgbClr val="231F20"/>
              </a:solidFill>
              <a:latin typeface="Arial"/>
              <a:cs typeface="Arial"/>
            </a:endParaRPr>
          </a:p>
          <a:p>
            <a:endParaRPr lang="en-US" dirty="0"/>
          </a:p>
          <a:p>
            <a:r>
              <a:rPr lang="en-US" dirty="0"/>
              <a:t>For virtual environments, make use of the pool tool in Zoom. You may need to remind attendees to exit the poll window after the results are shared. </a:t>
            </a:r>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29</a:t>
            </a:fld>
            <a:endParaRPr lang="en-US"/>
          </a:p>
        </p:txBody>
      </p:sp>
    </p:spTree>
    <p:extLst>
      <p:ext uri="{BB962C8B-B14F-4D97-AF65-F5344CB8AC3E}">
        <p14:creationId xmlns:p14="http://schemas.microsoft.com/office/powerpoint/2010/main" val="2948160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35" dirty="0">
                <a:solidFill>
                  <a:srgbClr val="231F20"/>
                </a:solidFill>
                <a:latin typeface="Arial"/>
                <a:cs typeface="Arial"/>
              </a:rPr>
              <a:t>Effective </a:t>
            </a:r>
            <a:r>
              <a:rPr lang="en-US" sz="1200" spc="-75" dirty="0">
                <a:solidFill>
                  <a:srgbClr val="231F20"/>
                </a:solidFill>
                <a:latin typeface="Arial"/>
                <a:cs typeface="Arial"/>
              </a:rPr>
              <a:t>CQ </a:t>
            </a:r>
            <a:r>
              <a:rPr lang="en-US" sz="1200" spc="-25" dirty="0">
                <a:solidFill>
                  <a:srgbClr val="231F20"/>
                </a:solidFill>
                <a:latin typeface="Arial"/>
                <a:cs typeface="Arial"/>
              </a:rPr>
              <a:t>communication </a:t>
            </a:r>
            <a:r>
              <a:rPr lang="en-US" sz="1200" spc="-35" dirty="0">
                <a:solidFill>
                  <a:srgbClr val="231F20"/>
                </a:solidFill>
                <a:latin typeface="Arial"/>
                <a:cs typeface="Arial"/>
              </a:rPr>
              <a:t>is </a:t>
            </a:r>
            <a:r>
              <a:rPr lang="en-US" sz="1200" spc="-50" dirty="0">
                <a:solidFill>
                  <a:srgbClr val="231F20"/>
                </a:solidFill>
                <a:latin typeface="Arial"/>
                <a:cs typeface="Arial"/>
              </a:rPr>
              <a:t>also </a:t>
            </a:r>
            <a:r>
              <a:rPr lang="en-US" sz="1200" spc="-30" dirty="0">
                <a:solidFill>
                  <a:srgbClr val="231F20"/>
                </a:solidFill>
                <a:latin typeface="Arial"/>
                <a:cs typeface="Arial"/>
              </a:rPr>
              <a:t>known </a:t>
            </a:r>
            <a:r>
              <a:rPr lang="en-US" sz="1200" spc="-80" dirty="0">
                <a:solidFill>
                  <a:srgbClr val="231F20"/>
                </a:solidFill>
                <a:latin typeface="Arial"/>
                <a:cs typeface="Arial"/>
              </a:rPr>
              <a:t>as: </a:t>
            </a:r>
            <a:r>
              <a:rPr lang="en-US" sz="1200" spc="-10" dirty="0">
                <a:solidFill>
                  <a:srgbClr val="231F20"/>
                </a:solidFill>
                <a:latin typeface="Arial"/>
                <a:cs typeface="Arial"/>
              </a:rPr>
              <a:t>multicultural, </a:t>
            </a:r>
            <a:r>
              <a:rPr lang="en-US" sz="1200" spc="-35" dirty="0">
                <a:solidFill>
                  <a:srgbClr val="231F20"/>
                </a:solidFill>
                <a:latin typeface="Arial"/>
                <a:cs typeface="Arial"/>
              </a:rPr>
              <a:t>cross-cultural, </a:t>
            </a:r>
            <a:r>
              <a:rPr lang="en-US" sz="1200" spc="-15" dirty="0">
                <a:solidFill>
                  <a:srgbClr val="231F20"/>
                </a:solidFill>
                <a:latin typeface="Arial"/>
                <a:cs typeface="Arial"/>
              </a:rPr>
              <a:t>cultural </a:t>
            </a:r>
            <a:r>
              <a:rPr lang="en-US" sz="1200" spc="-20" dirty="0">
                <a:solidFill>
                  <a:srgbClr val="231F20"/>
                </a:solidFill>
                <a:latin typeface="Arial"/>
                <a:cs typeface="Arial"/>
              </a:rPr>
              <a:t>aptitude/competency </a:t>
            </a:r>
            <a:r>
              <a:rPr lang="en-US" sz="1200" spc="-45" dirty="0">
                <a:solidFill>
                  <a:srgbClr val="231F20"/>
                </a:solidFill>
                <a:latin typeface="Arial"/>
                <a:cs typeface="Arial"/>
              </a:rPr>
              <a:t>com</a:t>
            </a:r>
            <a:r>
              <a:rPr lang="en-US" sz="1200" spc="-25" dirty="0">
                <a:solidFill>
                  <a:srgbClr val="231F20"/>
                </a:solidFill>
                <a:latin typeface="Arial"/>
                <a:cs typeface="Arial"/>
              </a:rPr>
              <a:t>munication.</a:t>
            </a:r>
            <a:r>
              <a:rPr lang="en-US" sz="1200" spc="-50" dirty="0">
                <a:solidFill>
                  <a:srgbClr val="231F20"/>
                </a:solidFill>
                <a:latin typeface="Arial"/>
                <a:cs typeface="Arial"/>
              </a:rPr>
              <a:t> </a:t>
            </a:r>
            <a:r>
              <a:rPr lang="en-US" spc="-50" dirty="0">
                <a:solidFill>
                  <a:srgbClr val="231F20"/>
                </a:solidFill>
                <a:latin typeface="Arial"/>
                <a:cs typeface="Arial"/>
              </a:rPr>
              <a:t/>
            </a:r>
            <a:br>
              <a:rPr lang="en-US" spc="-50" dirty="0">
                <a:solidFill>
                  <a:srgbClr val="231F20"/>
                </a:solidFill>
                <a:latin typeface="Arial"/>
                <a:cs typeface="Arial"/>
              </a:rPr>
            </a:br>
            <a:endParaRPr lang="en-US" spc="-50" dirty="0">
              <a:solidFill>
                <a:srgbClr val="231F20"/>
              </a:solidFill>
              <a:latin typeface="Arial"/>
              <a:cs typeface="Arial"/>
            </a:endParaRPr>
          </a:p>
          <a:p>
            <a:pPr>
              <a:defRPr/>
            </a:pPr>
            <a:r>
              <a:rPr lang="en-US" spc="-35" dirty="0">
                <a:solidFill>
                  <a:srgbClr val="231F20"/>
                </a:solidFill>
                <a:latin typeface="Arial"/>
                <a:cs typeface="Arial"/>
              </a:rPr>
              <a:t>Group Conversation Prompt: </a:t>
            </a:r>
            <a:r>
              <a:rPr lang="en-US" sz="1200" spc="-35" dirty="0">
                <a:solidFill>
                  <a:srgbClr val="231F20"/>
                </a:solidFill>
                <a:latin typeface="Arial"/>
                <a:cs typeface="Arial"/>
              </a:rPr>
              <a:t>Inclusive</a:t>
            </a:r>
            <a:r>
              <a:rPr lang="en-US" sz="1200" spc="-45" dirty="0">
                <a:solidFill>
                  <a:srgbClr val="231F20"/>
                </a:solidFill>
                <a:latin typeface="Arial"/>
                <a:cs typeface="Arial"/>
              </a:rPr>
              <a:t> </a:t>
            </a:r>
            <a:r>
              <a:rPr lang="en-US" sz="1200" spc="-20" dirty="0">
                <a:solidFill>
                  <a:srgbClr val="231F20"/>
                </a:solidFill>
                <a:latin typeface="Arial"/>
                <a:cs typeface="Arial"/>
              </a:rPr>
              <a:t>work</a:t>
            </a:r>
            <a:r>
              <a:rPr lang="en-US" sz="1200" spc="-50" dirty="0">
                <a:solidFill>
                  <a:srgbClr val="231F20"/>
                </a:solidFill>
                <a:latin typeface="Arial"/>
                <a:cs typeface="Arial"/>
              </a:rPr>
              <a:t> </a:t>
            </a:r>
            <a:r>
              <a:rPr lang="en-US" sz="1200" spc="-30" dirty="0">
                <a:solidFill>
                  <a:srgbClr val="231F20"/>
                </a:solidFill>
                <a:latin typeface="Arial"/>
                <a:cs typeface="Arial"/>
              </a:rPr>
              <a:t>environments</a:t>
            </a:r>
            <a:r>
              <a:rPr lang="en-US" spc="-45" dirty="0">
                <a:solidFill>
                  <a:srgbClr val="231F20"/>
                </a:solidFill>
                <a:latin typeface="Arial"/>
                <a:cs typeface="Arial"/>
              </a:rPr>
              <a:t/>
            </a:r>
            <a:br>
              <a:rPr lang="en-US" spc="-45" dirty="0">
                <a:solidFill>
                  <a:srgbClr val="231F20"/>
                </a:solidFill>
                <a:latin typeface="Arial"/>
                <a:cs typeface="Arial"/>
              </a:rPr>
            </a:br>
            <a:r>
              <a:rPr lang="en-US" sz="1200" spc="-30" dirty="0">
                <a:solidFill>
                  <a:srgbClr val="231F20"/>
                </a:solidFill>
                <a:latin typeface="Arial"/>
                <a:cs typeface="Arial"/>
              </a:rPr>
              <a:t>What</a:t>
            </a:r>
            <a:r>
              <a:rPr lang="en-US" sz="1200" spc="-45" dirty="0">
                <a:solidFill>
                  <a:srgbClr val="231F20"/>
                </a:solidFill>
                <a:latin typeface="Arial"/>
                <a:cs typeface="Arial"/>
              </a:rPr>
              <a:t> </a:t>
            </a:r>
            <a:r>
              <a:rPr lang="en-US" sz="1200" spc="-25" dirty="0">
                <a:solidFill>
                  <a:srgbClr val="231F20"/>
                </a:solidFill>
                <a:latin typeface="Arial"/>
                <a:cs typeface="Arial"/>
              </a:rPr>
              <a:t>would</a:t>
            </a:r>
            <a:r>
              <a:rPr lang="en-US" sz="1200" spc="-50" dirty="0">
                <a:solidFill>
                  <a:srgbClr val="231F20"/>
                </a:solidFill>
                <a:latin typeface="Arial"/>
                <a:cs typeface="Arial"/>
              </a:rPr>
              <a:t> </a:t>
            </a:r>
            <a:r>
              <a:rPr lang="en-US" sz="1200" spc="5" dirty="0">
                <a:solidFill>
                  <a:srgbClr val="231F20"/>
                </a:solidFill>
                <a:latin typeface="Arial"/>
                <a:cs typeface="Arial"/>
              </a:rPr>
              <a:t>that</a:t>
            </a:r>
            <a:r>
              <a:rPr lang="en-US" sz="1200" spc="-45" dirty="0">
                <a:solidFill>
                  <a:srgbClr val="231F20"/>
                </a:solidFill>
                <a:latin typeface="Arial"/>
                <a:cs typeface="Arial"/>
              </a:rPr>
              <a:t> </a:t>
            </a:r>
            <a:r>
              <a:rPr lang="en-US" sz="1200" spc="-20" dirty="0">
                <a:solidFill>
                  <a:srgbClr val="231F20"/>
                </a:solidFill>
                <a:latin typeface="Arial"/>
                <a:cs typeface="Arial"/>
              </a:rPr>
              <a:t>look</a:t>
            </a:r>
            <a:r>
              <a:rPr lang="en-US" sz="1200" spc="-45" dirty="0">
                <a:solidFill>
                  <a:srgbClr val="231F20"/>
                </a:solidFill>
                <a:latin typeface="Arial"/>
                <a:cs typeface="Arial"/>
              </a:rPr>
              <a:t> </a:t>
            </a:r>
            <a:r>
              <a:rPr lang="en-US" sz="1200" spc="-50" dirty="0">
                <a:solidFill>
                  <a:srgbClr val="231F20"/>
                </a:solidFill>
                <a:latin typeface="Arial"/>
                <a:cs typeface="Arial"/>
              </a:rPr>
              <a:t>like? </a:t>
            </a:r>
            <a:r>
              <a:rPr lang="en-US" spc="-50" dirty="0">
                <a:solidFill>
                  <a:srgbClr val="231F20"/>
                </a:solidFill>
                <a:latin typeface="Arial"/>
                <a:cs typeface="Arial"/>
              </a:rPr>
              <a:t/>
            </a:r>
            <a:br>
              <a:rPr lang="en-US" spc="-50" dirty="0">
                <a:solidFill>
                  <a:srgbClr val="231F20"/>
                </a:solidFill>
                <a:latin typeface="Arial"/>
                <a:cs typeface="Arial"/>
              </a:rPr>
            </a:br>
            <a:r>
              <a:rPr lang="en-US" sz="1200" spc="-30" dirty="0">
                <a:solidFill>
                  <a:srgbClr val="231F20"/>
                </a:solidFill>
                <a:latin typeface="Arial"/>
                <a:cs typeface="Arial"/>
              </a:rPr>
              <a:t>What</a:t>
            </a:r>
            <a:r>
              <a:rPr lang="en-US" sz="1200" spc="-45" dirty="0">
                <a:solidFill>
                  <a:srgbClr val="231F20"/>
                </a:solidFill>
                <a:latin typeface="Arial"/>
                <a:cs typeface="Arial"/>
              </a:rPr>
              <a:t> </a:t>
            </a:r>
            <a:r>
              <a:rPr lang="en-US" sz="1200" spc="-25" dirty="0">
                <a:solidFill>
                  <a:srgbClr val="231F20"/>
                </a:solidFill>
                <a:latin typeface="Arial"/>
                <a:cs typeface="Arial"/>
              </a:rPr>
              <a:t>would</a:t>
            </a:r>
            <a:r>
              <a:rPr lang="en-US" sz="1200" spc="-50" dirty="0">
                <a:solidFill>
                  <a:srgbClr val="231F20"/>
                </a:solidFill>
                <a:latin typeface="Arial"/>
                <a:cs typeface="Arial"/>
              </a:rPr>
              <a:t> </a:t>
            </a:r>
            <a:r>
              <a:rPr lang="en-US" sz="1200" spc="-55" dirty="0">
                <a:solidFill>
                  <a:srgbClr val="231F20"/>
                </a:solidFill>
                <a:latin typeface="Arial"/>
                <a:cs typeface="Arial"/>
              </a:rPr>
              <a:t>be</a:t>
            </a:r>
            <a:r>
              <a:rPr lang="en-US" sz="1200" spc="-45" dirty="0">
                <a:solidFill>
                  <a:srgbClr val="231F20"/>
                </a:solidFill>
                <a:latin typeface="Arial"/>
                <a:cs typeface="Arial"/>
              </a:rPr>
              <a:t> present? </a:t>
            </a:r>
            <a:r>
              <a:rPr lang="en-US" spc="-45" dirty="0">
                <a:solidFill>
                  <a:srgbClr val="231F20"/>
                </a:solidFill>
                <a:latin typeface="Arial"/>
                <a:cs typeface="Arial"/>
              </a:rPr>
              <a:t/>
            </a:r>
            <a:br>
              <a:rPr lang="en-US" spc="-45" dirty="0">
                <a:solidFill>
                  <a:srgbClr val="231F20"/>
                </a:solidFill>
                <a:latin typeface="Arial"/>
                <a:cs typeface="Arial"/>
              </a:rPr>
            </a:br>
            <a:r>
              <a:rPr lang="en-US" sz="1200" spc="-30" dirty="0">
                <a:solidFill>
                  <a:srgbClr val="231F20"/>
                </a:solidFill>
                <a:latin typeface="Arial"/>
                <a:cs typeface="Arial"/>
              </a:rPr>
              <a:t>What</a:t>
            </a:r>
            <a:r>
              <a:rPr lang="en-US" sz="1200" spc="-50" dirty="0">
                <a:solidFill>
                  <a:srgbClr val="231F20"/>
                </a:solidFill>
                <a:latin typeface="Arial"/>
                <a:cs typeface="Arial"/>
              </a:rPr>
              <a:t> </a:t>
            </a:r>
            <a:r>
              <a:rPr lang="en-US" sz="1200" spc="-25" dirty="0">
                <a:solidFill>
                  <a:srgbClr val="231F20"/>
                </a:solidFill>
                <a:latin typeface="Arial"/>
                <a:cs typeface="Arial"/>
              </a:rPr>
              <a:t>would</a:t>
            </a:r>
            <a:r>
              <a:rPr lang="en-US" sz="1200" spc="-45" dirty="0">
                <a:solidFill>
                  <a:srgbClr val="231F20"/>
                </a:solidFill>
                <a:latin typeface="Arial"/>
                <a:cs typeface="Arial"/>
              </a:rPr>
              <a:t> </a:t>
            </a:r>
            <a:r>
              <a:rPr lang="en-US" sz="1200" spc="5" dirty="0">
                <a:solidFill>
                  <a:srgbClr val="231F20"/>
                </a:solidFill>
                <a:latin typeface="Arial"/>
                <a:cs typeface="Arial"/>
              </a:rPr>
              <a:t>not</a:t>
            </a:r>
            <a:r>
              <a:rPr lang="en-US" sz="1200" spc="-45" dirty="0">
                <a:solidFill>
                  <a:srgbClr val="231F20"/>
                </a:solidFill>
                <a:latin typeface="Arial"/>
                <a:cs typeface="Arial"/>
              </a:rPr>
              <a:t> </a:t>
            </a:r>
            <a:r>
              <a:rPr lang="en-US" sz="1200" spc="-55" dirty="0">
                <a:solidFill>
                  <a:srgbClr val="231F20"/>
                </a:solidFill>
                <a:latin typeface="Arial"/>
                <a:cs typeface="Arial"/>
              </a:rPr>
              <a:t>be</a:t>
            </a:r>
            <a:r>
              <a:rPr lang="en-US" spc="-55" dirty="0">
                <a:solidFill>
                  <a:srgbClr val="231F20"/>
                </a:solidFill>
                <a:latin typeface="Arial"/>
                <a:cs typeface="Arial"/>
              </a:rPr>
              <a:t> </a:t>
            </a:r>
            <a:r>
              <a:rPr lang="en-US" sz="1200" spc="-45" dirty="0">
                <a:solidFill>
                  <a:srgbClr val="231F20"/>
                </a:solidFill>
                <a:latin typeface="Arial"/>
                <a:cs typeface="Arial"/>
              </a:rPr>
              <a:t>observed </a:t>
            </a:r>
            <a:r>
              <a:rPr lang="en-US" sz="1200" spc="-10" dirty="0">
                <a:solidFill>
                  <a:srgbClr val="231F20"/>
                </a:solidFill>
                <a:latin typeface="Arial"/>
                <a:cs typeface="Arial"/>
              </a:rPr>
              <a:t>or</a:t>
            </a:r>
            <a:r>
              <a:rPr lang="en-US" sz="1200" spc="-70" dirty="0">
                <a:solidFill>
                  <a:srgbClr val="231F20"/>
                </a:solidFill>
                <a:latin typeface="Arial"/>
                <a:cs typeface="Arial"/>
              </a:rPr>
              <a:t> </a:t>
            </a:r>
            <a:r>
              <a:rPr lang="en-US" sz="1200" spc="-60" dirty="0">
                <a:solidFill>
                  <a:srgbClr val="231F20"/>
                </a:solidFill>
                <a:latin typeface="Arial"/>
                <a:cs typeface="Arial"/>
              </a:rPr>
              <a:t>heard?</a:t>
            </a:r>
            <a:endParaRPr lang="en-US" sz="1200" dirty="0">
              <a:latin typeface="Arial"/>
              <a:cs typeface="Arial"/>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30</a:t>
            </a:fld>
            <a:endParaRPr lang="en-US"/>
          </a:p>
        </p:txBody>
      </p:sp>
    </p:spTree>
    <p:extLst>
      <p:ext uri="{BB962C8B-B14F-4D97-AF65-F5344CB8AC3E}">
        <p14:creationId xmlns:p14="http://schemas.microsoft.com/office/powerpoint/2010/main" val="38642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next few slides, you will talk with your participants about the training background, purpose, and goals. You may choose to incorporate information from your specific program or industry. </a:t>
            </a:r>
            <a:r>
              <a:rPr lang="en-US" dirty="0">
                <a:cs typeface="+mn-lt"/>
              </a:rPr>
              <a:t/>
            </a:r>
            <a:br>
              <a:rPr lang="en-US" dirty="0">
                <a:cs typeface="+mn-lt"/>
              </a:rPr>
            </a:br>
            <a:r>
              <a:rPr lang="en-US" dirty="0"/>
              <a:t>In addition to familiarizing yourself with the slide information in advance, you may also draw on your own experiences to help illustrate the need for this workshop, if you are comfortable doing so. </a:t>
            </a:r>
          </a:p>
        </p:txBody>
      </p:sp>
      <p:sp>
        <p:nvSpPr>
          <p:cNvPr id="4" name="Slide Number Placeholder 3"/>
          <p:cNvSpPr>
            <a:spLocks noGrp="1"/>
          </p:cNvSpPr>
          <p:nvPr>
            <p:ph type="sldNum" sz="quarter" idx="5"/>
          </p:nvPr>
        </p:nvSpPr>
        <p:spPr/>
        <p:txBody>
          <a:bodyPr/>
          <a:lstStyle/>
          <a:p>
            <a:fld id="{3A51FE3D-A77A-45B8-8A34-524A25992A1E}" type="slidenum">
              <a:rPr lang="en-US" smtClean="0"/>
              <a:t>4</a:t>
            </a:fld>
            <a:endParaRPr lang="en-US"/>
          </a:p>
        </p:txBody>
      </p:sp>
    </p:spTree>
    <p:extLst>
      <p:ext uri="{BB962C8B-B14F-4D97-AF65-F5344CB8AC3E}">
        <p14:creationId xmlns:p14="http://schemas.microsoft.com/office/powerpoint/2010/main" val="2993658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tell, one of the main barriers to effective communication resides in the way we relate to our own culture and the culture of others. First, let's examine what we mean by culture and why how we relate to culture is so important - because although diversity increases performance, it can also increase conflict.</a:t>
            </a:r>
          </a:p>
        </p:txBody>
      </p:sp>
      <p:sp>
        <p:nvSpPr>
          <p:cNvPr id="4" name="Slide Number Placeholder 3"/>
          <p:cNvSpPr>
            <a:spLocks noGrp="1"/>
          </p:cNvSpPr>
          <p:nvPr>
            <p:ph type="sldNum" sz="quarter" idx="5"/>
          </p:nvPr>
        </p:nvSpPr>
        <p:spPr/>
        <p:txBody>
          <a:bodyPr/>
          <a:lstStyle/>
          <a:p>
            <a:fld id="{3A51FE3D-A77A-45B8-8A34-524A25992A1E}" type="slidenum">
              <a:rPr lang="en-US" smtClean="0"/>
              <a:t>31</a:t>
            </a:fld>
            <a:endParaRPr lang="en-US"/>
          </a:p>
        </p:txBody>
      </p:sp>
    </p:spTree>
    <p:extLst>
      <p:ext uri="{BB962C8B-B14F-4D97-AF65-F5344CB8AC3E}">
        <p14:creationId xmlns:p14="http://schemas.microsoft.com/office/powerpoint/2010/main" val="4131944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preview of the High-5 Team elements. Remind learners that they are already applying the 5 elements in their work. Ask how else these skills might be used.</a:t>
            </a:r>
          </a:p>
        </p:txBody>
      </p:sp>
      <p:sp>
        <p:nvSpPr>
          <p:cNvPr id="4" name="Slide Number Placeholder 3"/>
          <p:cNvSpPr>
            <a:spLocks noGrp="1"/>
          </p:cNvSpPr>
          <p:nvPr>
            <p:ph type="sldNum" sz="quarter" idx="5"/>
          </p:nvPr>
        </p:nvSpPr>
        <p:spPr/>
        <p:txBody>
          <a:bodyPr/>
          <a:lstStyle/>
          <a:p>
            <a:fld id="{3A51FE3D-A77A-45B8-8A34-524A25992A1E}" type="slidenum">
              <a:rPr lang="en-US" smtClean="0"/>
              <a:t>32</a:t>
            </a:fld>
            <a:endParaRPr lang="en-US"/>
          </a:p>
        </p:txBody>
      </p:sp>
    </p:spTree>
    <p:extLst>
      <p:ext uri="{BB962C8B-B14F-4D97-AF65-F5344CB8AC3E}">
        <p14:creationId xmlns:p14="http://schemas.microsoft.com/office/powerpoint/2010/main" val="4400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sz="1200" b="0" i="0" u="none" strike="noStrike" cap="none" noProof="0" dirty="0">
                <a:solidFill>
                  <a:schemeClr val="dk1"/>
                </a:solidFill>
                <a:latin typeface="Calibri"/>
                <a:ea typeface="Calibri"/>
                <a:cs typeface="Calibri"/>
                <a:sym typeface="Calibri"/>
              </a:rPr>
              <a:t>Since this curriculum is about Cultural Intelligence, the rest of Module 1 </a:t>
            </a:r>
            <a:r>
              <a:rPr lang="en-US" dirty="0">
                <a:solidFill>
                  <a:schemeClr val="dk1"/>
                </a:solidFill>
                <a:latin typeface="Calibri"/>
                <a:ea typeface="Calibri"/>
                <a:cs typeface="Calibri"/>
                <a:sym typeface="Calibri"/>
              </a:rPr>
              <a:t>will</a:t>
            </a:r>
            <a:r>
              <a:rPr lang="en-US" sz="1200" b="0" i="0" u="none" strike="noStrike" cap="none" noProof="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explore the topic of</a:t>
            </a:r>
            <a:r>
              <a:rPr lang="en-US" sz="1200" b="0" i="0" u="none" strike="noStrike" cap="none" noProof="0" dirty="0">
                <a:solidFill>
                  <a:schemeClr val="dk1"/>
                </a:solidFill>
                <a:latin typeface="Calibri"/>
                <a:ea typeface="Calibri"/>
                <a:cs typeface="Calibri"/>
                <a:sym typeface="Calibri"/>
              </a:rPr>
              <a:t> Culture. We recommend that you prepare thoroughly prior to presenting this lesson. </a:t>
            </a:r>
            <a:r>
              <a:rPr lang="en-US" dirty="0">
                <a:solidFill>
                  <a:schemeClr val="dk1"/>
                </a:solidFill>
                <a:latin typeface="Calibri"/>
                <a:ea typeface="Calibri"/>
                <a:cs typeface="Calibri"/>
                <a:sym typeface="Calibri"/>
              </a:rPr>
              <a:t>Become </a:t>
            </a:r>
            <a:r>
              <a:rPr lang="en-US" sz="1200" b="0" i="0" u="none" strike="noStrike" cap="none" noProof="0" dirty="0">
                <a:solidFill>
                  <a:schemeClr val="dk1"/>
                </a:solidFill>
                <a:latin typeface="Calibri"/>
                <a:ea typeface="Calibri"/>
                <a:cs typeface="Calibri"/>
                <a:sym typeface="Calibri"/>
              </a:rPr>
              <a:t>familiar with the content of this module and aim to dive deeper into this fascinating topic!</a:t>
            </a:r>
            <a:r>
              <a:rPr lang="en-US" dirty="0">
                <a:solidFill>
                  <a:schemeClr val="dk1"/>
                </a:solidFill>
                <a:latin typeface="Calibri"/>
                <a:ea typeface="Calibri"/>
                <a:cs typeface="Calibri"/>
                <a:sym typeface="Calibri"/>
              </a:rPr>
              <a:t> </a:t>
            </a:r>
            <a:endParaRPr lang="en-US" sz="1200" b="0" i="0" u="none" strike="noStrike" cap="none" noProof="0" dirty="0">
              <a:solidFill>
                <a:schemeClr val="dk1"/>
              </a:solidFill>
              <a:latin typeface="Calibri"/>
              <a:ea typeface="Calibri"/>
              <a:cs typeface="Calibri"/>
            </a:endParaRPr>
          </a:p>
        </p:txBody>
      </p:sp>
      <p:sp>
        <p:nvSpPr>
          <p:cNvPr id="472" name="Google Shape;472;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316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training platform/location, and the group’s dynamic and size this reflection can also be done verbally.</a:t>
            </a:r>
          </a:p>
        </p:txBody>
      </p:sp>
      <p:sp>
        <p:nvSpPr>
          <p:cNvPr id="4" name="Slide Number Placeholder 3"/>
          <p:cNvSpPr>
            <a:spLocks noGrp="1"/>
          </p:cNvSpPr>
          <p:nvPr>
            <p:ph type="sldNum" sz="quarter" idx="10"/>
          </p:nvPr>
        </p:nvSpPr>
        <p:spPr/>
        <p:txBody>
          <a:bodyPr/>
          <a:lstStyle/>
          <a:p>
            <a:fld id="{3A51FE3D-A77A-45B8-8A34-524A25992A1E}" type="slidenum">
              <a:rPr lang="en-US" smtClean="0"/>
              <a:t>34</a:t>
            </a:fld>
            <a:endParaRPr lang="en-US"/>
          </a:p>
        </p:txBody>
      </p:sp>
    </p:spTree>
    <p:extLst>
      <p:ext uri="{BB962C8B-B14F-4D97-AF65-F5344CB8AC3E}">
        <p14:creationId xmlns:p14="http://schemas.microsoft.com/office/powerpoint/2010/main" val="50928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7" name="Google Shape;537;p3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8294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Each person is a member of many cultures</a:t>
            </a:r>
            <a:endParaRPr sz="1200" b="0" i="0" u="none" strike="noStrike" cap="none">
              <a:solidFill>
                <a:schemeClr val="dk1"/>
              </a:solidFill>
              <a:latin typeface="Calibri"/>
              <a:ea typeface="Calibri"/>
              <a:cs typeface="Calibri"/>
              <a:sym typeface="Calibri"/>
            </a:endParaRPr>
          </a:p>
        </p:txBody>
      </p:sp>
      <p:sp>
        <p:nvSpPr>
          <p:cNvPr id="556" name="Google Shape;556;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8204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8" name="Google Shape;35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2008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8" name="Google Shape;35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61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indent="-228600"/>
            <a:r>
              <a:rPr lang="en-US" dirty="0">
                <a:sym typeface="Calibri"/>
              </a:rPr>
              <a:t>As social animals, we are all wired to our culture.</a:t>
            </a:r>
            <a:r>
              <a:rPr lang="en-US" dirty="0">
                <a:solidFill>
                  <a:schemeClr val="dk1"/>
                </a:solidFill>
                <a:latin typeface="Calibri"/>
                <a:cs typeface="Calibri"/>
                <a:sym typeface="Calibri"/>
              </a:rPr>
              <a:t> Especially</a:t>
            </a:r>
            <a:r>
              <a:rPr lang="en-US" sz="1200" b="0" i="0" u="none" strike="noStrike" cap="none" dirty="0">
                <a:solidFill>
                  <a:schemeClr val="dk1"/>
                </a:solidFill>
                <a:latin typeface="Calibri"/>
                <a:ea typeface="Calibri"/>
                <a:cs typeface="Calibri"/>
                <a:sym typeface="Calibri"/>
              </a:rPr>
              <a:t> during reading, our brains search and make </a:t>
            </a:r>
            <a:r>
              <a:rPr lang="en-US" dirty="0">
                <a:solidFill>
                  <a:schemeClr val="dk1"/>
                </a:solidFill>
                <a:latin typeface="Calibri"/>
                <a:ea typeface="Calibri"/>
                <a:cs typeface="Calibri"/>
                <a:sym typeface="Calibri"/>
              </a:rPr>
              <a:t>connection, find points</a:t>
            </a:r>
            <a:r>
              <a:rPr lang="en-US" sz="1200" b="0" i="0" u="none" strike="noStrike" cap="none" dirty="0">
                <a:solidFill>
                  <a:schemeClr val="dk1"/>
                </a:solidFill>
                <a:latin typeface="Calibri"/>
                <a:ea typeface="Calibri"/>
                <a:cs typeface="Calibri"/>
                <a:sym typeface="Calibri"/>
              </a:rPr>
              <a:t> of reference</a:t>
            </a:r>
            <a:r>
              <a:rPr lang="en-US" dirty="0">
                <a:solidFill>
                  <a:schemeClr val="dk1"/>
                </a:solidFill>
                <a:latin typeface="Calibri"/>
                <a:ea typeface="Calibri"/>
                <a:cs typeface="Calibri"/>
                <a:sym typeface="Calibri"/>
              </a:rPr>
              <a:t>, and connect dots. Making these connections </a:t>
            </a:r>
            <a:r>
              <a:rPr lang="en-US" sz="1200" b="0" i="0" u="none" strike="noStrike" cap="none" dirty="0">
                <a:solidFill>
                  <a:schemeClr val="dk1"/>
                </a:solidFill>
                <a:latin typeface="Calibri"/>
                <a:ea typeface="Calibri"/>
                <a:cs typeface="Calibri"/>
                <a:sym typeface="Calibri"/>
              </a:rPr>
              <a:t>is an intrinsic part of being a human being</a:t>
            </a:r>
            <a:r>
              <a:rPr lang="en-US" dirty="0">
                <a:solidFill>
                  <a:schemeClr val="dk1"/>
                </a:solidFill>
                <a:latin typeface="Calibri"/>
                <a:ea typeface="Calibri"/>
                <a:cs typeface="Calibri"/>
                <a:sym typeface="Calibri"/>
              </a:rPr>
              <a:t>, and can have positive and negative impacts. </a:t>
            </a:r>
            <a:endParaRPr lang="en-US" sz="1200" b="0" i="0" u="none" strike="noStrike" cap="none" dirty="0">
              <a:solidFill>
                <a:schemeClr val="dk1"/>
              </a:solidFill>
              <a:latin typeface="Calibri"/>
              <a:ea typeface="Calibri"/>
              <a:cs typeface="Calibri"/>
            </a:endParaRPr>
          </a:p>
        </p:txBody>
      </p:sp>
      <p:sp>
        <p:nvSpPr>
          <p:cNvPr id="500" name="Google Shape;500;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441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buClr>
                <a:srgbClr val="000000"/>
              </a:buClr>
              <a:buSzPts val="1400"/>
            </a:pPr>
            <a:r>
              <a:rPr lang="en-US" sz="1200" b="0" i="0" u="none" strike="noStrike" cap="none" noProof="0" dirty="0">
                <a:solidFill>
                  <a:schemeClr val="dk1"/>
                </a:solidFill>
                <a:latin typeface="+mn-lt"/>
                <a:ea typeface="Calibri"/>
                <a:cs typeface="Calibri"/>
                <a:sym typeface="Calibri"/>
              </a:rPr>
              <a:t>Here is one example from </a:t>
            </a:r>
            <a:r>
              <a:rPr lang="en-US" dirty="0">
                <a:solidFill>
                  <a:schemeClr val="dk1"/>
                </a:solidFill>
                <a:latin typeface="+mn-lt"/>
                <a:ea typeface="Calibri"/>
                <a:cs typeface="Calibri"/>
                <a:sym typeface="Calibri"/>
              </a:rPr>
              <a:t>a personal</a:t>
            </a:r>
            <a:r>
              <a:rPr lang="en-US" sz="1200" b="0" i="0" u="none" strike="noStrike" cap="none" noProof="0" dirty="0">
                <a:solidFill>
                  <a:schemeClr val="dk1"/>
                </a:solidFill>
                <a:latin typeface="+mn-lt"/>
                <a:ea typeface="Calibri"/>
                <a:cs typeface="Calibri"/>
                <a:sym typeface="Calibri"/>
              </a:rPr>
              <a:t> experience. </a:t>
            </a:r>
            <a:r>
              <a:rPr lang="en-US" dirty="0">
                <a:solidFill>
                  <a:schemeClr val="dk1"/>
                </a:solidFill>
                <a:latin typeface="+mn-lt"/>
                <a:ea typeface="Calibri"/>
                <a:cs typeface="Calibri"/>
                <a:sym typeface="Calibri"/>
              </a:rPr>
              <a:t>As</a:t>
            </a:r>
            <a:r>
              <a:rPr lang="en-US" sz="1200" b="0" i="0" u="none" strike="noStrike" cap="none" noProof="0"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instructors, you should try to </a:t>
            </a:r>
            <a:r>
              <a:rPr lang="en-US" sz="1200" b="0" i="0" u="none" strike="noStrike" cap="none" noProof="0" dirty="0">
                <a:solidFill>
                  <a:schemeClr val="dk1"/>
                </a:solidFill>
                <a:latin typeface="+mn-lt"/>
                <a:ea typeface="Calibri"/>
                <a:cs typeface="Calibri"/>
                <a:sym typeface="Calibri"/>
              </a:rPr>
              <a:t>adapt this to your own lived experience.</a:t>
            </a:r>
          </a:p>
        </p:txBody>
      </p:sp>
      <p:sp>
        <p:nvSpPr>
          <p:cNvPr id="4" name="Slide Number Placeholder 3"/>
          <p:cNvSpPr>
            <a:spLocks noGrp="1"/>
          </p:cNvSpPr>
          <p:nvPr>
            <p:ph type="sldNum" sz="quarter" idx="5"/>
          </p:nvPr>
        </p:nvSpPr>
        <p:spPr/>
        <p:txBody>
          <a:bodyPr/>
          <a:lstStyle/>
          <a:p>
            <a:fld id="{3A51FE3D-A77A-45B8-8A34-524A25992A1E}" type="slidenum">
              <a:rPr lang="en-US" smtClean="0"/>
              <a:t>40</a:t>
            </a:fld>
            <a:endParaRPr lang="en-US"/>
          </a:p>
        </p:txBody>
      </p:sp>
    </p:spTree>
    <p:extLst>
      <p:ext uri="{BB962C8B-B14F-4D97-AF65-F5344CB8AC3E}">
        <p14:creationId xmlns:p14="http://schemas.microsoft.com/office/powerpoint/2010/main" val="375045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229111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3: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a:buClr>
                <a:srgbClr val="000000"/>
              </a:buClr>
              <a:buSzPts val="1400"/>
              <a:buFont typeface="Arial"/>
              <a:defRPr/>
            </a:pPr>
            <a:r>
              <a:rPr lang="en-US" dirty="0">
                <a:solidFill>
                  <a:schemeClr val="dk1"/>
                </a:solidFill>
                <a:latin typeface="Calibri"/>
                <a:ea typeface="Calibri"/>
                <a:cs typeface="Calibri"/>
                <a:sym typeface="Calibri"/>
              </a:rPr>
              <a:t>This slide is used to help illustrate</a:t>
            </a:r>
            <a:r>
              <a:rPr lang="en-US" sz="1200" b="0" i="0" u="none" strike="noStrike" cap="none" noProof="0" dirty="0">
                <a:solidFill>
                  <a:schemeClr val="dk1"/>
                </a:solidFill>
                <a:latin typeface="Calibri"/>
                <a:ea typeface="Calibri"/>
                <a:cs typeface="Calibri"/>
                <a:sym typeface="Calibri"/>
              </a:rPr>
              <a:t> that we are like sponges that absorb information from </a:t>
            </a:r>
            <a:r>
              <a:rPr lang="en-US" dirty="0">
                <a:solidFill>
                  <a:schemeClr val="dk1"/>
                </a:solidFill>
                <a:ea typeface="Calibri"/>
                <a:cs typeface="Calibri"/>
                <a:sym typeface="Calibri"/>
              </a:rPr>
              <a:t>anything and everything we are exposed to</a:t>
            </a:r>
            <a:r>
              <a:rPr lang="en-US" sz="1200" b="0" i="0" u="none" strike="noStrike" cap="none" noProof="0" dirty="0">
                <a:solidFill>
                  <a:schemeClr val="dk1"/>
                </a:solidFill>
                <a:latin typeface="+mn-lt"/>
                <a:ea typeface="Calibri"/>
                <a:cs typeface="Calibri"/>
                <a:sym typeface="Calibri"/>
              </a:rPr>
              <a:t>. You can customize </a:t>
            </a:r>
            <a:r>
              <a:rPr lang="en-US" sz="1200" b="0" i="0" u="none" strike="noStrike" cap="none" noProof="0" dirty="0">
                <a:solidFill>
                  <a:schemeClr val="dk1"/>
                </a:solidFill>
                <a:latin typeface="Calibri"/>
                <a:ea typeface="Calibri"/>
                <a:cs typeface="Calibri"/>
                <a:sym typeface="Calibri"/>
              </a:rPr>
              <a:t>this list of examples</a:t>
            </a:r>
            <a:r>
              <a:rPr lang="en-US" dirty="0">
                <a:solidFill>
                  <a:schemeClr val="dk1"/>
                </a:solidFill>
                <a:latin typeface="Calibri"/>
                <a:ea typeface="Calibri"/>
                <a:cs typeface="Calibri"/>
                <a:sym typeface="Calibri"/>
              </a:rPr>
              <a:t>, or ask participants to come up with their own list. </a:t>
            </a:r>
            <a:endParaRPr lang="en-US" sz="1200" b="0" i="0" u="none" strike="noStrike" cap="none" noProof="0" dirty="0">
              <a:solidFill>
                <a:schemeClr val="dk1"/>
              </a:solidFill>
              <a:latin typeface="+mn-lt"/>
              <a:ea typeface="Calibri"/>
              <a:cs typeface="Calibri"/>
            </a:endParaRPr>
          </a:p>
        </p:txBody>
      </p:sp>
      <p:sp>
        <p:nvSpPr>
          <p:cNvPr id="752" name="Google Shape;752;p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582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endParaRPr lang="en-US" dirty="0"/>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42</a:t>
            </a:fld>
            <a:endParaRPr lang="en-US"/>
          </a:p>
        </p:txBody>
      </p:sp>
    </p:spTree>
    <p:extLst>
      <p:ext uri="{BB962C8B-B14F-4D97-AF65-F5344CB8AC3E}">
        <p14:creationId xmlns:p14="http://schemas.microsoft.com/office/powerpoint/2010/main" val="2146081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6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6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a:buClr>
                <a:srgbClr val="000000"/>
              </a:buClr>
              <a:buSzPts val="1400"/>
            </a:pPr>
            <a:r>
              <a:rPr lang="en-US" dirty="0">
                <a:solidFill>
                  <a:schemeClr val="dk1"/>
                </a:solidFill>
                <a:latin typeface="Calibri"/>
                <a:ea typeface="Calibri"/>
                <a:cs typeface="Calibri"/>
                <a:sym typeface="Calibri"/>
              </a:rPr>
              <a:t>Ensure participants have access to these questions prior to sending them to breakout groups. </a:t>
            </a:r>
            <a:endParaRPr sz="1200" b="0" i="0" u="none" strike="noStrike" cap="none" dirty="0">
              <a:solidFill>
                <a:schemeClr val="dk1"/>
              </a:solidFill>
              <a:latin typeface="Calibri"/>
              <a:ea typeface="Calibri"/>
              <a:cs typeface="Calibri"/>
              <a:sym typeface="Calibri"/>
            </a:endParaRPr>
          </a:p>
        </p:txBody>
      </p:sp>
      <p:sp>
        <p:nvSpPr>
          <p:cNvPr id="796" name="Google Shape;796;p6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638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participants a 1-2 minute warning before closing the breakout rooms to allow for closure in conversations. Ask one person from each group to share key insights from their group, without naming their colleagues or exposing sensitive details. </a:t>
            </a:r>
          </a:p>
        </p:txBody>
      </p:sp>
      <p:sp>
        <p:nvSpPr>
          <p:cNvPr id="4" name="Slide Number Placeholder 3"/>
          <p:cNvSpPr>
            <a:spLocks noGrp="1"/>
          </p:cNvSpPr>
          <p:nvPr>
            <p:ph type="sldNum" sz="quarter" idx="10"/>
          </p:nvPr>
        </p:nvSpPr>
        <p:spPr/>
        <p:txBody>
          <a:bodyPr/>
          <a:lstStyle/>
          <a:p>
            <a:fld id="{3A51FE3D-A77A-45B8-8A34-524A25992A1E}" type="slidenum">
              <a:rPr lang="en-US" smtClean="0"/>
              <a:t>44</a:t>
            </a:fld>
            <a:endParaRPr lang="en-US"/>
          </a:p>
        </p:txBody>
      </p:sp>
    </p:spTree>
    <p:extLst>
      <p:ext uri="{BB962C8B-B14F-4D97-AF65-F5344CB8AC3E}">
        <p14:creationId xmlns:p14="http://schemas.microsoft.com/office/powerpoint/2010/main" val="923404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45</a:t>
            </a:fld>
            <a:endParaRPr lang="en-US"/>
          </a:p>
        </p:txBody>
      </p:sp>
    </p:spTree>
    <p:extLst>
      <p:ext uri="{BB962C8B-B14F-4D97-AF65-F5344CB8AC3E}">
        <p14:creationId xmlns:p14="http://schemas.microsoft.com/office/powerpoint/2010/main" val="169144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46</a:t>
            </a:fld>
            <a:endParaRPr lang="en-US"/>
          </a:p>
        </p:txBody>
      </p:sp>
    </p:spTree>
    <p:extLst>
      <p:ext uri="{BB962C8B-B14F-4D97-AF65-F5344CB8AC3E}">
        <p14:creationId xmlns:p14="http://schemas.microsoft.com/office/powerpoint/2010/main" val="2314082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4: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4" name="Google Shape;524;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2188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4" name="Google Shape;584;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5082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dirty="0">
                <a:solidFill>
                  <a:schemeClr val="dk1"/>
                </a:solidFill>
                <a:latin typeface="Calibri"/>
                <a:ea typeface="Calibri"/>
                <a:cs typeface="Calibri"/>
                <a:sym typeface="Calibri"/>
              </a:rPr>
              <a:t>What does is mean that race is socially constructed</a:t>
            </a:r>
            <a:r>
              <a:rPr lang="en-US" sz="1200" b="0" i="0" u="none" strike="noStrike" cap="none" noProof="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Please</a:t>
            </a:r>
            <a:r>
              <a:rPr lang="en-US" sz="1200" b="0" i="0" u="none" strike="noStrike" cap="none" noProof="0" dirty="0">
                <a:solidFill>
                  <a:schemeClr val="dk1"/>
                </a:solidFill>
                <a:latin typeface="Calibri"/>
                <a:ea typeface="Calibri"/>
                <a:cs typeface="Calibri"/>
                <a:sym typeface="Calibri"/>
              </a:rPr>
              <a:t> refer to the glossary </a:t>
            </a:r>
            <a:r>
              <a:rPr lang="en-US" dirty="0">
                <a:solidFill>
                  <a:schemeClr val="dk1"/>
                </a:solidFill>
                <a:latin typeface="Calibri"/>
                <a:ea typeface="Calibri"/>
                <a:cs typeface="Calibri"/>
                <a:sym typeface="Calibri"/>
              </a:rPr>
              <a:t>appendix for more information, and be sure to allow time for</a:t>
            </a:r>
            <a:r>
              <a:rPr lang="en-US" sz="1200" b="0" i="0" u="none" strike="noStrike" cap="none" noProof="0" dirty="0">
                <a:solidFill>
                  <a:schemeClr val="dk1"/>
                </a:solidFill>
                <a:latin typeface="Calibri"/>
                <a:ea typeface="Calibri"/>
                <a:cs typeface="Calibri"/>
                <a:sym typeface="Calibri"/>
              </a:rPr>
              <a:t> some healthy/constructive discussion </a:t>
            </a:r>
            <a:r>
              <a:rPr lang="en-US" dirty="0">
                <a:solidFill>
                  <a:schemeClr val="dk1"/>
                </a:solidFill>
                <a:latin typeface="Calibri"/>
                <a:ea typeface="Calibri"/>
                <a:cs typeface="Calibri"/>
                <a:sym typeface="Calibri"/>
              </a:rPr>
              <a:t>with the group</a:t>
            </a:r>
            <a:r>
              <a:rPr lang="en-US" sz="1200" b="0" i="0" u="none" strike="noStrike" cap="none" noProof="0" dirty="0">
                <a:solidFill>
                  <a:schemeClr val="dk1"/>
                </a:solidFill>
                <a:latin typeface="Calibri"/>
                <a:ea typeface="Calibri"/>
                <a:cs typeface="Calibri"/>
                <a:sym typeface="Calibri"/>
              </a:rPr>
              <a:t>. However</a:t>
            </a:r>
            <a:r>
              <a:rPr lang="en-US" dirty="0">
                <a:solidFill>
                  <a:schemeClr val="dk1"/>
                </a:solidFill>
                <a:latin typeface="Calibri"/>
                <a:ea typeface="Calibri"/>
                <a:cs typeface="Calibri"/>
                <a:sym typeface="Calibri"/>
              </a:rPr>
              <a:t>, if the conversation</a:t>
            </a:r>
            <a:r>
              <a:rPr lang="en-US" sz="1200" b="0" i="0" u="none" strike="noStrike" cap="none" noProof="0"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becomes unproductive or goes too far off topic, remind participants </a:t>
            </a:r>
            <a:r>
              <a:rPr lang="en-US" sz="1200" b="0" i="0" u="none" strike="noStrike" cap="none" noProof="0" dirty="0">
                <a:solidFill>
                  <a:schemeClr val="dk1"/>
                </a:solidFill>
                <a:latin typeface="Calibri"/>
                <a:ea typeface="Calibri"/>
                <a:cs typeface="Calibri"/>
                <a:sym typeface="Calibri"/>
              </a:rPr>
              <a:t>that this curriculum is not about race or ethnicity</a:t>
            </a:r>
            <a:r>
              <a:rPr lang="en-US" dirty="0">
                <a:solidFill>
                  <a:schemeClr val="dk1"/>
                </a:solidFill>
                <a:latin typeface="Calibri"/>
                <a:ea typeface="Calibri"/>
                <a:cs typeface="Calibri"/>
                <a:sym typeface="Calibri"/>
              </a:rPr>
              <a:t>, but focuses on communication. </a:t>
            </a:r>
            <a:endParaRPr lang="en-US" sz="1200" b="0" i="0" u="none" strike="noStrike" cap="none" noProof="0" dirty="0">
              <a:solidFill>
                <a:schemeClr val="dk1"/>
              </a:solidFill>
              <a:latin typeface="Calibri"/>
              <a:ea typeface="Calibri"/>
              <a:cs typeface="Calibri"/>
            </a:endParaRPr>
          </a:p>
        </p:txBody>
      </p:sp>
      <p:sp>
        <p:nvSpPr>
          <p:cNvPr id="584" name="Google Shape;584;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4466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4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a:buClr>
                <a:srgbClr val="000000"/>
              </a:buClr>
              <a:buSzPts val="1400"/>
            </a:pPr>
            <a:r>
              <a:rPr lang="en-US" sz="1200" b="0" i="0" u="none" strike="noStrike" cap="none" dirty="0">
                <a:solidFill>
                  <a:schemeClr val="dk1"/>
                </a:solidFill>
                <a:latin typeface="Calibri"/>
                <a:ea typeface="Calibri"/>
                <a:cs typeface="Calibri"/>
                <a:sym typeface="Calibri"/>
              </a:rPr>
              <a:t>This curriculum is about understanding culture:</a:t>
            </a:r>
            <a:r>
              <a:rPr lang="en-US" dirty="0">
                <a:solidFill>
                  <a:schemeClr val="dk1"/>
                </a:solidFill>
                <a:latin typeface="Calibri"/>
                <a:ea typeface="Calibri"/>
                <a:cs typeface="Calibri"/>
                <a:sym typeface="Calibri"/>
              </a:rPr>
              <a:t> Cultural</a:t>
            </a:r>
            <a:r>
              <a:rPr lang="en-US" sz="1200" b="0" i="0" u="none" strike="noStrike" cap="none" dirty="0">
                <a:solidFill>
                  <a:schemeClr val="dk1"/>
                </a:solidFill>
                <a:latin typeface="Calibri"/>
                <a:ea typeface="Calibri"/>
                <a:cs typeface="Calibri"/>
                <a:sym typeface="Calibri"/>
              </a:rPr>
              <a:t> intelligence is understanding </a:t>
            </a:r>
            <a:r>
              <a:rPr lang="en-US" dirty="0">
                <a:solidFill>
                  <a:schemeClr val="dk1"/>
                </a:solidFill>
                <a:latin typeface="Calibri"/>
                <a:ea typeface="Calibri"/>
                <a:cs typeface="Calibri"/>
                <a:sym typeface="Calibri"/>
              </a:rPr>
              <a:t>and respecting</a:t>
            </a:r>
            <a:r>
              <a:rPr lang="en-US" sz="1200" b="0" i="0" u="none" strike="noStrike" cap="none" dirty="0">
                <a:solidFill>
                  <a:schemeClr val="dk1"/>
                </a:solidFill>
                <a:latin typeface="Calibri"/>
                <a:ea typeface="Calibri"/>
                <a:cs typeface="Calibri"/>
                <a:sym typeface="Calibri"/>
              </a:rPr>
              <a:t> other people´s cultures</a:t>
            </a:r>
            <a:r>
              <a:rPr lang="en-US"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600" name="Google Shape;600;p4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17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Cross cultural skills needs to be developed and practiced. It’s possible - just like reading!</a:t>
            </a:r>
          </a:p>
        </p:txBody>
      </p:sp>
      <p:sp>
        <p:nvSpPr>
          <p:cNvPr id="4" name="Slide Number Placeholder 3"/>
          <p:cNvSpPr>
            <a:spLocks noGrp="1"/>
          </p:cNvSpPr>
          <p:nvPr>
            <p:ph type="sldNum" sz="quarter" idx="5"/>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27543038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43: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91" name="Google Shape;591;p4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0744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4: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4" name="Google Shape;524;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304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buClr>
                <a:srgbClr val="000000"/>
              </a:buClr>
              <a:buSzPts val="1400"/>
            </a:pPr>
            <a:r>
              <a:rPr lang="es-ES" dirty="0" err="1">
                <a:solidFill>
                  <a:schemeClr val="dk1"/>
                </a:solidFill>
                <a:latin typeface="Arial" panose="020B0604020202020204" pitchFamily="34" charset="0"/>
                <a:ea typeface="Calibri"/>
                <a:cs typeface="Calibri"/>
                <a:sym typeface="Calibri"/>
              </a:rPr>
              <a:t>There</a:t>
            </a:r>
            <a:r>
              <a:rPr lang="es-ES" dirty="0">
                <a:solidFill>
                  <a:schemeClr val="dk1"/>
                </a:solidFill>
                <a:latin typeface="Arial" panose="020B0604020202020204" pitchFamily="34" charset="0"/>
                <a:ea typeface="Calibri"/>
                <a:cs typeface="Calibri"/>
                <a:sym typeface="Calibri"/>
              </a:rPr>
              <a:t> are </a:t>
            </a:r>
            <a:r>
              <a:rPr lang="es-ES" dirty="0" err="1">
                <a:solidFill>
                  <a:schemeClr val="dk1"/>
                </a:solidFill>
                <a:latin typeface="Arial" panose="020B0604020202020204" pitchFamily="34" charset="0"/>
                <a:ea typeface="Calibri"/>
                <a:cs typeface="Calibri"/>
                <a:sym typeface="Calibri"/>
              </a:rPr>
              <a:t>many</a:t>
            </a:r>
            <a:r>
              <a:rPr lang="es-ES" dirty="0">
                <a:solidFill>
                  <a:schemeClr val="dk1"/>
                </a:solidFill>
                <a:latin typeface="Arial" panose="020B0604020202020204" pitchFamily="34" charset="0"/>
                <a:ea typeface="Calibri"/>
                <a:cs typeface="Calibri"/>
                <a:sym typeface="Calibri"/>
              </a:rPr>
              <a:t> </a:t>
            </a:r>
            <a:r>
              <a:rPr lang="es-ES" dirty="0" err="1">
                <a:solidFill>
                  <a:schemeClr val="dk1"/>
                </a:solidFill>
                <a:latin typeface="Arial" panose="020B0604020202020204" pitchFamily="34" charset="0"/>
                <a:ea typeface="Calibri"/>
                <a:cs typeface="Calibri"/>
                <a:sym typeface="Calibri"/>
              </a:rPr>
              <a:t>other</a:t>
            </a:r>
            <a:r>
              <a:rPr lang="es-ES" sz="1200" b="0" i="0" u="none" strike="noStrike" cap="none" dirty="0">
                <a:solidFill>
                  <a:schemeClr val="dk1"/>
                </a:solidFill>
                <a:latin typeface="Arial" panose="020B0604020202020204" pitchFamily="34" charset="0"/>
                <a:ea typeface="Calibri"/>
                <a:cs typeface="Calibri"/>
                <a:sym typeface="Calibri"/>
              </a:rPr>
              <a:t> </a:t>
            </a:r>
            <a:r>
              <a:rPr lang="es-ES" sz="1200" b="0" i="0" u="none" strike="noStrike" cap="none" dirty="0" err="1">
                <a:solidFill>
                  <a:schemeClr val="dk1"/>
                </a:solidFill>
                <a:latin typeface="Arial" panose="020B0604020202020204" pitchFamily="34" charset="0"/>
                <a:ea typeface="Calibri"/>
                <a:cs typeface="Calibri"/>
                <a:sym typeface="Calibri"/>
              </a:rPr>
              <a:t>examples</a:t>
            </a:r>
            <a:r>
              <a:rPr lang="es-ES" sz="1200" b="0" i="0" u="none" strike="noStrike" cap="none" dirty="0">
                <a:solidFill>
                  <a:schemeClr val="dk1"/>
                </a:solidFill>
                <a:latin typeface="Arial" panose="020B0604020202020204" pitchFamily="34" charset="0"/>
                <a:ea typeface="Calibri"/>
                <a:cs typeface="Calibri"/>
                <a:sym typeface="Calibri"/>
              </a:rPr>
              <a:t> of Surface </a:t>
            </a:r>
            <a:r>
              <a:rPr lang="es-ES" dirty="0">
                <a:solidFill>
                  <a:schemeClr val="dk1"/>
                </a:solidFill>
                <a:latin typeface="Arial" panose="020B0604020202020204" pitchFamily="34" charset="0"/>
                <a:ea typeface="Calibri"/>
                <a:cs typeface="Calibri"/>
                <a:sym typeface="Calibri"/>
              </a:rPr>
              <a:t>Culture, </a:t>
            </a:r>
            <a:r>
              <a:rPr lang="es-ES" dirty="0" err="1">
                <a:solidFill>
                  <a:schemeClr val="dk1"/>
                </a:solidFill>
                <a:latin typeface="Arial" panose="020B0604020202020204" pitchFamily="34" charset="0"/>
                <a:ea typeface="Calibri"/>
                <a:cs typeface="Calibri"/>
                <a:sym typeface="Calibri"/>
              </a:rPr>
              <a:t>such</a:t>
            </a:r>
            <a:r>
              <a:rPr lang="es-ES" dirty="0">
                <a:solidFill>
                  <a:schemeClr val="dk1"/>
                </a:solidFill>
                <a:latin typeface="Arial" panose="020B0604020202020204" pitchFamily="34" charset="0"/>
                <a:ea typeface="Calibri"/>
                <a:cs typeface="Calibri"/>
                <a:sym typeface="Calibri"/>
              </a:rPr>
              <a:t> as:</a:t>
            </a:r>
            <a:endParaRPr lang="es-ES" sz="1200" b="0" i="0" u="none" strike="noStrike" cap="none" dirty="0">
              <a:solidFill>
                <a:schemeClr val="dk1"/>
              </a:solidFill>
              <a:latin typeface="Arial" panose="020B0604020202020204" pitchFamily="34" charset="0"/>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lang="es-ES" sz="1200" b="0" i="0" u="none" strike="noStrike" cap="none" dirty="0">
              <a:solidFill>
                <a:schemeClr val="dk1"/>
              </a:solidFill>
              <a:latin typeface="Arial" panose="020B0604020202020204" pitchFamily="34" charset="0"/>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i="0" u="none" strike="noStrike" kern="1200" dirty="0">
                <a:solidFill>
                  <a:schemeClr val="tx1"/>
                </a:solidFill>
                <a:effectLst/>
                <a:latin typeface="Arial" panose="020B0604020202020204" pitchFamily="34" charset="0"/>
                <a:ea typeface="+mn-ea"/>
                <a:cs typeface="+mn-cs"/>
              </a:rPr>
              <a:t>Cajuns are one of the most unique cultures and ethnic groups in the United States. Primarily located in rural Southern Louisiana, the culture is defined by its French roots which are easily seen in their own distinct Cajun French dialect, societal norms, music, and food.</a:t>
            </a:r>
            <a:endParaRPr lang="en-US" sz="1200" i="0" u="none" strike="noStrike" kern="1200" dirty="0">
              <a:solidFill>
                <a:schemeClr val="tx1"/>
              </a:solidFill>
              <a:effectLst/>
              <a:latin typeface="Arial" panose="020B0604020202020204" pitchFamily="34" charset="0"/>
              <a:cs typeface="Calibri"/>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kern="1200" cap="none" dirty="0">
              <a:solidFill>
                <a:schemeClr val="tx1"/>
              </a:solidFill>
              <a:effectLst/>
              <a:latin typeface="Arial" panose="020B0604020202020204" pitchFamily="34" charset="0"/>
              <a:ea typeface="+mn-ea"/>
              <a:cs typeface="+mn-cs"/>
              <a:sym typeface="Calibri"/>
            </a:endParaRPr>
          </a:p>
          <a:p>
            <a:pPr marL="457200" indent="-228600"/>
            <a:r>
              <a:rPr lang="en-US" dirty="0">
                <a:latin typeface="Arial" panose="020B0604020202020204" pitchFamily="34" charset="0"/>
              </a:rPr>
              <a:t>Please feel free to use other examples from your own lived experience, or ask participants to identify their own examples. </a:t>
            </a:r>
          </a:p>
        </p:txBody>
      </p:sp>
      <p:sp>
        <p:nvSpPr>
          <p:cNvPr id="4" name="Slide Number Placeholder 3"/>
          <p:cNvSpPr>
            <a:spLocks noGrp="1"/>
          </p:cNvSpPr>
          <p:nvPr>
            <p:ph type="sldNum" sz="quarter" idx="5"/>
          </p:nvPr>
        </p:nvSpPr>
        <p:spPr/>
        <p:txBody>
          <a:bodyPr/>
          <a:lstStyle/>
          <a:p>
            <a:fld id="{3A51FE3D-A77A-45B8-8A34-524A25992A1E}" type="slidenum">
              <a:rPr lang="en-US" smtClean="0"/>
              <a:t>53</a:t>
            </a:fld>
            <a:endParaRPr lang="en-US"/>
          </a:p>
        </p:txBody>
      </p:sp>
    </p:spTree>
    <p:extLst>
      <p:ext uri="{BB962C8B-B14F-4D97-AF65-F5344CB8AC3E}">
        <p14:creationId xmlns:p14="http://schemas.microsoft.com/office/powerpoint/2010/main" val="3979455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45: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indent="-228600">
              <a:buClr>
                <a:srgbClr val="000000"/>
              </a:buClr>
              <a:buSzPts val="1400"/>
            </a:pPr>
            <a:r>
              <a:rPr lang="en-US" dirty="0">
                <a:sym typeface="Calibri"/>
              </a:rPr>
              <a:t>It is important to remember that we are all the product of various cultural influences, and applying cultural stereotypes to individuals must be avoided. </a:t>
            </a:r>
            <a:endParaRPr lang="en-US" sz="1200" b="0" i="0" u="none" strike="noStrike" cap="none" noProof="0" dirty="0">
              <a:solidFill>
                <a:schemeClr val="dk1"/>
              </a:solidFill>
              <a:latin typeface="Calibri"/>
              <a:ea typeface="Calibri"/>
              <a:cs typeface="Calibri"/>
            </a:endParaRPr>
          </a:p>
        </p:txBody>
      </p:sp>
      <p:sp>
        <p:nvSpPr>
          <p:cNvPr id="607" name="Google Shape;607;p4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917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4: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err="1">
                <a:solidFill>
                  <a:schemeClr val="dk1"/>
                </a:solidFill>
                <a:latin typeface="+mn-lt"/>
                <a:ea typeface="Calibri"/>
                <a:cs typeface="Calibri"/>
                <a:sym typeface="Calibri"/>
              </a:rPr>
              <a:t>Shallow</a:t>
            </a:r>
            <a:r>
              <a:rPr lang="es-ES" dirty="0">
                <a:solidFill>
                  <a:schemeClr val="dk1"/>
                </a:solidFill>
                <a:latin typeface="+mn-lt"/>
                <a:ea typeface="Calibri"/>
                <a:cs typeface="Calibri"/>
                <a:sym typeface="Calibri"/>
              </a:rPr>
              <a:t> culture </a:t>
            </a:r>
            <a:r>
              <a:rPr lang="es-ES" dirty="0" err="1">
                <a:solidFill>
                  <a:schemeClr val="dk1"/>
                </a:solidFill>
                <a:latin typeface="+mn-lt"/>
                <a:ea typeface="Calibri"/>
                <a:cs typeface="Calibri"/>
                <a:sym typeface="Calibri"/>
              </a:rPr>
              <a:t>affects</a:t>
            </a:r>
            <a:r>
              <a:rPr lang="es-ES"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the</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way</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we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navigate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the</a:t>
            </a:r>
            <a:r>
              <a:rPr lang="es-ES" sz="1200" b="0" i="0" u="none" strike="noStrike" cap="none"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world</a:t>
            </a:r>
            <a:r>
              <a:rPr lang="es-ES" dirty="0">
                <a:solidFill>
                  <a:schemeClr val="dk1"/>
                </a:solidFill>
                <a:latin typeface="+mn-lt"/>
                <a:ea typeface="Calibri"/>
                <a:cs typeface="Calibri"/>
                <a:sym typeface="Calibri"/>
              </a:rPr>
              <a:t> and </a:t>
            </a:r>
            <a:r>
              <a:rPr lang="es-ES" dirty="0" err="1">
                <a:solidFill>
                  <a:schemeClr val="dk1"/>
                </a:solidFill>
                <a:latin typeface="+mn-lt"/>
                <a:ea typeface="Calibri"/>
                <a:cs typeface="Calibri"/>
                <a:sym typeface="Calibri"/>
              </a:rPr>
              <a:t>is</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influenced</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by</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the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aspects</a:t>
            </a:r>
            <a:r>
              <a:rPr lang="es-ES" sz="1200" b="0" i="0" u="none" strike="noStrike" cap="none" dirty="0">
                <a:solidFill>
                  <a:schemeClr val="dk1"/>
                </a:solidFill>
                <a:latin typeface="+mn-lt"/>
                <a:ea typeface="Calibri"/>
                <a:cs typeface="Calibri"/>
                <a:sym typeface="Calibri"/>
              </a:rPr>
              <a:t> of </a:t>
            </a:r>
            <a:r>
              <a:rPr lang="es-ES" sz="1200" b="0" i="0" u="none" strike="noStrike" cap="none" dirty="0" err="1">
                <a:solidFill>
                  <a:schemeClr val="dk1"/>
                </a:solidFill>
                <a:latin typeface="+mn-lt"/>
                <a:ea typeface="Calibri"/>
                <a:cs typeface="Calibri"/>
                <a:sym typeface="Calibri"/>
              </a:rPr>
              <a:t>our</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unique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personality</a:t>
            </a:r>
            <a:r>
              <a:rPr lang="es-ES" dirty="0">
                <a:solidFill>
                  <a:schemeClr val="dk1"/>
                </a:solidFill>
                <a:latin typeface="+mn-lt"/>
                <a:ea typeface="Calibri"/>
                <a:cs typeface="Calibri"/>
                <a:sym typeface="Calibri"/>
              </a:rPr>
              <a:t>, and </a:t>
            </a:r>
            <a:r>
              <a:rPr lang="es-ES" dirty="0" err="1">
                <a:solidFill>
                  <a:schemeClr val="dk1"/>
                </a:solidFill>
                <a:latin typeface="+mn-lt"/>
                <a:ea typeface="Calibri"/>
                <a:cs typeface="Calibri"/>
                <a:sym typeface="Calibri"/>
              </a:rPr>
              <a:t>the</a:t>
            </a:r>
            <a:r>
              <a:rPr lang="es-ES"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intersection</a:t>
            </a:r>
            <a:r>
              <a:rPr lang="es-ES" dirty="0">
                <a:solidFill>
                  <a:schemeClr val="dk1"/>
                </a:solidFill>
                <a:latin typeface="+mn-lt"/>
                <a:ea typeface="Calibri"/>
                <a:cs typeface="Calibri"/>
                <a:sym typeface="Calibri"/>
              </a:rPr>
              <a:t> of </a:t>
            </a:r>
            <a:r>
              <a:rPr lang="es-ES" dirty="0" err="1">
                <a:solidFill>
                  <a:schemeClr val="dk1"/>
                </a:solidFill>
                <a:latin typeface="+mn-lt"/>
                <a:ea typeface="Calibri"/>
                <a:cs typeface="Calibri"/>
                <a:sym typeface="Calibri"/>
              </a:rPr>
              <a:t>our</a:t>
            </a:r>
            <a:r>
              <a:rPr lang="es-ES"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identities</a:t>
            </a:r>
            <a:r>
              <a:rPr lang="es-ES"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Shallow</a:t>
            </a:r>
            <a:r>
              <a:rPr lang="es-ES" dirty="0">
                <a:solidFill>
                  <a:schemeClr val="dk1"/>
                </a:solidFill>
                <a:latin typeface="+mn-lt"/>
                <a:ea typeface="Calibri"/>
                <a:cs typeface="Calibri"/>
                <a:sym typeface="Calibri"/>
              </a:rPr>
              <a:t> culture</a:t>
            </a:r>
            <a:r>
              <a:rPr lang="es-ES" sz="1200" b="0" i="0" u="none" strike="noStrike" cap="none"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also</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influences</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how</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we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see</a:t>
            </a:r>
            <a:r>
              <a:rPr lang="es-ES" dirty="0">
                <a:solidFill>
                  <a:schemeClr val="dk1"/>
                </a:solidFill>
                <a:latin typeface="+mn-lt"/>
                <a:ea typeface="Calibri"/>
                <a:cs typeface="Calibri"/>
                <a:sym typeface="Calibri"/>
              </a:rPr>
              <a:t> and </a:t>
            </a:r>
            <a:r>
              <a:rPr lang="es-ES" dirty="0" err="1">
                <a:solidFill>
                  <a:schemeClr val="dk1"/>
                </a:solidFill>
                <a:latin typeface="+mn-lt"/>
                <a:ea typeface="Calibri"/>
                <a:cs typeface="Calibri"/>
                <a:sym typeface="Calibri"/>
              </a:rPr>
              <a:t>interpret</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what</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others</a:t>
            </a:r>
            <a:r>
              <a:rPr lang="es-ES" sz="1200" b="0" i="0" u="none" strike="noStrike" cap="none" dirty="0">
                <a:solidFill>
                  <a:schemeClr val="dk1"/>
                </a:solidFill>
                <a:latin typeface="+mn-lt"/>
                <a:ea typeface="Calibri"/>
                <a:cs typeface="Calibri"/>
                <a:sym typeface="Calibri"/>
              </a:rPr>
              <a:t> do</a:t>
            </a:r>
            <a:r>
              <a:rPr lang="es-ES" dirty="0">
                <a:solidFill>
                  <a:schemeClr val="dk1"/>
                </a:solidFill>
                <a:latin typeface="+mn-lt"/>
                <a:ea typeface="Calibri"/>
                <a:cs typeface="Calibri"/>
                <a:sym typeface="Calibri"/>
              </a:rPr>
              <a:t>. </a:t>
            </a:r>
            <a:endParaRPr lang="es-ES" sz="1200" b="0" i="0" u="none" strike="noStrike" cap="none" dirty="0">
              <a:solidFill>
                <a:schemeClr val="dk1"/>
              </a:solidFill>
              <a:latin typeface="+mn-lt"/>
              <a:ea typeface="Calibri"/>
              <a:cs typeface="Calibri"/>
              <a:sym typeface="Calibri"/>
            </a:endParaRPr>
          </a:p>
        </p:txBody>
      </p:sp>
      <p:sp>
        <p:nvSpPr>
          <p:cNvPr id="524" name="Google Shape;524;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828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err="1">
                <a:solidFill>
                  <a:schemeClr val="dk1"/>
                </a:solidFill>
                <a:latin typeface="+mn-lt"/>
                <a:ea typeface="Calibri"/>
                <a:cs typeface="Calibri"/>
                <a:sym typeface="Calibri"/>
              </a:rPr>
              <a:t>My</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own</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example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kissing</a:t>
            </a:r>
            <a:r>
              <a:rPr lang="es-ES" sz="1200" b="0" i="0" u="none" strike="noStrike" cap="none" dirty="0">
                <a:solidFill>
                  <a:schemeClr val="dk1"/>
                </a:solidFill>
                <a:latin typeface="+mn-lt"/>
                <a:ea typeface="Calibri"/>
                <a:cs typeface="Calibri"/>
                <a:sym typeface="Calibri"/>
              </a:rPr>
              <a:t> and </a:t>
            </a:r>
            <a:r>
              <a:rPr lang="es-ES" sz="1200" b="0" i="0" u="none" strike="noStrike" cap="none" dirty="0" err="1">
                <a:solidFill>
                  <a:schemeClr val="dk1"/>
                </a:solidFill>
                <a:latin typeface="+mn-lt"/>
                <a:ea typeface="Calibri"/>
                <a:cs typeface="Calibri"/>
                <a:sym typeface="Calibri"/>
              </a:rPr>
              <a:t>saying</a:t>
            </a:r>
            <a:r>
              <a:rPr lang="es-ES" sz="1200" b="0" i="0" u="none" strike="noStrike" cap="none" dirty="0">
                <a:solidFill>
                  <a:schemeClr val="dk1"/>
                </a:solidFill>
                <a:latin typeface="+mn-lt"/>
                <a:ea typeface="Calibri"/>
                <a:cs typeface="Calibri"/>
                <a:sym typeface="Calibri"/>
              </a:rPr>
              <a:t> hi </a:t>
            </a:r>
            <a:r>
              <a:rPr lang="es-ES" sz="1200" b="0" i="0" u="none" strike="noStrike" cap="none" dirty="0" err="1">
                <a:solidFill>
                  <a:schemeClr val="dk1"/>
                </a:solidFill>
                <a:latin typeface="+mn-lt"/>
                <a:ea typeface="Calibri"/>
                <a:cs typeface="Calibri"/>
                <a:sym typeface="Calibri"/>
              </a:rPr>
              <a:t>while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doing</a:t>
            </a:r>
            <a:r>
              <a:rPr lang="es-ES" sz="1200" b="0" i="0" u="none" strike="noStrike" cap="none" dirty="0">
                <a:solidFill>
                  <a:schemeClr val="dk1"/>
                </a:solidFill>
                <a:latin typeface="+mn-lt"/>
                <a:ea typeface="Calibri"/>
                <a:cs typeface="Calibri"/>
                <a:sym typeface="Calibri"/>
              </a:rPr>
              <a:t> MS in </a:t>
            </a:r>
            <a:r>
              <a:rPr lang="es-ES" sz="1200" b="0" i="0" u="none" strike="noStrike" cap="none" dirty="0" err="1">
                <a:solidFill>
                  <a:schemeClr val="dk1"/>
                </a:solidFill>
                <a:latin typeface="+mn-lt"/>
                <a:ea typeface="Calibri"/>
                <a:cs typeface="Calibri"/>
                <a:sym typeface="Calibri"/>
              </a:rPr>
              <a:t>forestry</a:t>
            </a:r>
            <a:r>
              <a:rPr lang="es-ES" sz="1200" b="0" i="0" u="none" strike="noStrike" cap="none" dirty="0">
                <a:solidFill>
                  <a:schemeClr val="dk1"/>
                </a:solidFill>
                <a:latin typeface="+mn-lt"/>
                <a:ea typeface="Calibri"/>
                <a:cs typeface="Calibri"/>
                <a:sym typeface="Calibri"/>
              </a:rPr>
              <a:t>.. </a:t>
            </a:r>
          </a:p>
          <a:p>
            <a:pPr marL="457200" marR="0" lvl="0" indent="-228600" algn="l" rtl="0">
              <a:lnSpc>
                <a:spcPct val="100000"/>
              </a:lnSpc>
              <a:spcBef>
                <a:spcPts val="0"/>
              </a:spcBef>
              <a:spcAft>
                <a:spcPts val="0"/>
              </a:spcAft>
              <a:buClr>
                <a:srgbClr val="000000"/>
              </a:buClr>
              <a:buSzPts val="1400"/>
              <a:buFont typeface="Arial"/>
              <a:buNone/>
            </a:pPr>
            <a:endParaRPr lang="es-ES" sz="1200" b="0" i="0" u="none" strike="noStrike" cap="none" dirty="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err="1">
                <a:solidFill>
                  <a:schemeClr val="dk1"/>
                </a:solidFill>
                <a:latin typeface="+mn-lt"/>
                <a:ea typeface="Calibri"/>
                <a:cs typeface="Calibri"/>
                <a:sym typeface="Calibri"/>
              </a:rPr>
              <a:t>Thinking</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nobody</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liked</a:t>
            </a:r>
            <a:r>
              <a:rPr lang="es-ES" sz="1200" b="0" i="0" u="none" strike="noStrike" cap="none" dirty="0">
                <a:solidFill>
                  <a:schemeClr val="dk1"/>
                </a:solidFill>
                <a:latin typeface="+mn-lt"/>
                <a:ea typeface="Calibri"/>
                <a:cs typeface="Calibri"/>
                <a:sym typeface="Calibri"/>
              </a:rPr>
              <a:t> me… </a:t>
            </a:r>
            <a:r>
              <a:rPr lang="es-ES" sz="1200" b="0" i="0" u="none" strike="noStrike" cap="none" dirty="0" err="1">
                <a:solidFill>
                  <a:schemeClr val="dk1"/>
                </a:solidFill>
                <a:latin typeface="+mn-lt"/>
                <a:ea typeface="Calibri"/>
                <a:cs typeface="Calibri"/>
                <a:sym typeface="Calibri"/>
              </a:rPr>
              <a:t>others</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perceiving</a:t>
            </a:r>
            <a:r>
              <a:rPr lang="es-ES" sz="1200" b="0" i="0" u="none" strike="noStrike" cap="none" dirty="0">
                <a:solidFill>
                  <a:schemeClr val="dk1"/>
                </a:solidFill>
                <a:latin typeface="+mn-lt"/>
                <a:ea typeface="Calibri"/>
                <a:cs typeface="Calibri"/>
                <a:sym typeface="Calibri"/>
              </a:rPr>
              <a:t> me as </a:t>
            </a:r>
            <a:r>
              <a:rPr lang="es-ES" sz="1200" b="0" i="0" u="none" strike="noStrike" cap="none" dirty="0" err="1">
                <a:solidFill>
                  <a:schemeClr val="dk1"/>
                </a:solidFill>
                <a:latin typeface="+mn-lt"/>
                <a:ea typeface="Calibri"/>
                <a:cs typeface="Calibri"/>
                <a:sym typeface="Calibri"/>
              </a:rPr>
              <a:t>inappropriate</a:t>
            </a:r>
            <a:r>
              <a:rPr lang="es-ES" sz="1200" b="0" i="0" u="none" strike="noStrike" cap="none" dirty="0">
                <a:solidFill>
                  <a:schemeClr val="dk1"/>
                </a:solidFill>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3A51FE3D-A77A-45B8-8A34-524A25992A1E}" type="slidenum">
              <a:rPr lang="en-US" smtClean="0"/>
              <a:t>56</a:t>
            </a:fld>
            <a:endParaRPr lang="en-US"/>
          </a:p>
        </p:txBody>
      </p:sp>
    </p:spTree>
    <p:extLst>
      <p:ext uri="{BB962C8B-B14F-4D97-AF65-F5344CB8AC3E}">
        <p14:creationId xmlns:p14="http://schemas.microsoft.com/office/powerpoint/2010/main" val="1887255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8: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32" name="Google Shape;632;p4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3114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5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err="1">
                <a:solidFill>
                  <a:schemeClr val="dk1"/>
                </a:solidFill>
                <a:latin typeface="Calibri"/>
                <a:ea typeface="Calibri"/>
                <a:cs typeface="Calibri"/>
                <a:sym typeface="Calibri"/>
              </a:rPr>
              <a:t>Like</a:t>
            </a:r>
            <a:r>
              <a:rPr lang="es-ES" sz="1200" b="0" i="0" u="none" strike="noStrike" cap="none" dirty="0">
                <a:solidFill>
                  <a:schemeClr val="dk1"/>
                </a:solidFill>
                <a:latin typeface="Calibri"/>
                <a:ea typeface="Calibri"/>
                <a:cs typeface="Calibri"/>
                <a:sym typeface="Calibri"/>
              </a:rPr>
              <a:t> in </a:t>
            </a:r>
            <a:r>
              <a:rPr lang="es-ES" sz="1200" b="0" i="0" u="none" strike="noStrike" cap="none" dirty="0" err="1">
                <a:solidFill>
                  <a:schemeClr val="dk1"/>
                </a:solidFill>
                <a:latin typeface="Calibri"/>
                <a:ea typeface="Calibri"/>
                <a:cs typeface="Calibri"/>
                <a:sym typeface="Calibri"/>
              </a:rPr>
              <a:t>my</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example</a:t>
            </a:r>
            <a:r>
              <a:rPr lang="es-ES" sz="1200" b="0" i="0" u="none" strike="noStrike" cap="none" dirty="0">
                <a:solidFill>
                  <a:schemeClr val="dk1"/>
                </a:solidFill>
                <a:latin typeface="Calibri"/>
                <a:ea typeface="Calibri"/>
                <a:cs typeface="Calibri"/>
                <a:sym typeface="Calibri"/>
              </a:rPr>
              <a:t> as </a:t>
            </a:r>
            <a:r>
              <a:rPr lang="es-ES" sz="1200" b="0" i="0" u="none" strike="noStrike" cap="none" dirty="0" err="1">
                <a:solidFill>
                  <a:schemeClr val="dk1"/>
                </a:solidFill>
                <a:latin typeface="Calibri"/>
                <a:ea typeface="Calibri"/>
                <a:cs typeface="Calibri"/>
                <a:sym typeface="Calibri"/>
              </a:rPr>
              <a:t>an</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international</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student</a:t>
            </a:r>
            <a:r>
              <a:rPr lang="es-E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660" name="Google Shape;660;p5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643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Make sure to check in frequently to gauge participant's engagement level. </a:t>
            </a:r>
          </a:p>
          <a:p>
            <a:pPr marL="0" marR="0" lvl="0" indent="0" algn="l" defTabSz="914400">
              <a:lnSpc>
                <a:spcPct val="100000"/>
              </a:lnSpc>
              <a:spcBef>
                <a:spcPts val="0"/>
              </a:spcBef>
              <a:spcAft>
                <a:spcPts val="0"/>
              </a:spcAft>
              <a:buClrTx/>
              <a:buSzTx/>
              <a:buFontTx/>
              <a:buNone/>
              <a:tabLst/>
              <a:defRPr/>
            </a:pPr>
            <a:endParaRPr lang="en-US" dirty="0">
              <a:cs typeface="Calibri"/>
            </a:endParaRPr>
          </a:p>
          <a:p>
            <a:r>
              <a:rPr lang="en-US" dirty="0"/>
              <a:t>In virtual environments, you can ask participants to type in the chat or unmute their microphone to help encourage participation. </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59</a:t>
            </a:fld>
            <a:endParaRPr lang="en-US"/>
          </a:p>
        </p:txBody>
      </p:sp>
    </p:spTree>
    <p:extLst>
      <p:ext uri="{BB962C8B-B14F-4D97-AF65-F5344CB8AC3E}">
        <p14:creationId xmlns:p14="http://schemas.microsoft.com/office/powerpoint/2010/main" val="3749436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4: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s-ES" dirty="0">
                <a:solidFill>
                  <a:schemeClr val="dk1"/>
                </a:solidFill>
                <a:latin typeface="+mn-lt"/>
                <a:ea typeface="Calibri"/>
                <a:cs typeface="Calibri"/>
                <a:sym typeface="Calibri"/>
              </a:rPr>
              <a:t>Deep culture </a:t>
            </a:r>
            <a:r>
              <a:rPr lang="es-ES" dirty="0" err="1">
                <a:solidFill>
                  <a:schemeClr val="dk1"/>
                </a:solidFill>
                <a:latin typeface="+mn-lt"/>
                <a:ea typeface="Calibri"/>
                <a:cs typeface="Calibri"/>
                <a:sym typeface="Calibri"/>
              </a:rPr>
              <a:t>includes</a:t>
            </a:r>
            <a:r>
              <a:rPr lang="es-ES"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the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most</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sacred</a:t>
            </a:r>
            <a:r>
              <a:rPr lang="es-ES" sz="1200" b="0" i="0" u="none" strike="noStrike" cap="none" dirty="0">
                <a:solidFill>
                  <a:schemeClr val="dk1"/>
                </a:solidFill>
                <a:latin typeface="+mn-lt"/>
                <a:ea typeface="Calibri"/>
                <a:cs typeface="Calibri"/>
                <a:sym typeface="Calibri"/>
              </a:rPr>
              <a:t> and </a:t>
            </a:r>
            <a:r>
              <a:rPr lang="es-ES" sz="1200" b="0" i="0" u="none" strike="noStrike" cap="none" dirty="0" err="1">
                <a:solidFill>
                  <a:schemeClr val="dk1"/>
                </a:solidFill>
                <a:latin typeface="+mn-lt"/>
                <a:ea typeface="Calibri"/>
                <a:cs typeface="Calibri"/>
                <a:sym typeface="Calibri"/>
              </a:rPr>
              <a:t>sensitive</a:t>
            </a:r>
            <a:r>
              <a:rPr lang="es-ES" sz="1200" b="0" i="0" u="none" strike="noStrike" cap="none" dirty="0">
                <a:solidFill>
                  <a:schemeClr val="dk1"/>
                </a:solidFill>
                <a:latin typeface="+mn-lt"/>
                <a:ea typeface="Calibri"/>
                <a:cs typeface="Calibri"/>
                <a:sym typeface="Calibri"/>
              </a:rPr>
              <a:t> </a:t>
            </a:r>
            <a:r>
              <a:rPr lang="es-ES" dirty="0" err="1">
                <a:solidFill>
                  <a:schemeClr val="dk1"/>
                </a:solidFill>
                <a:latin typeface="+mn-lt"/>
                <a:ea typeface="Calibri"/>
                <a:cs typeface="Calibri"/>
                <a:sym typeface="Calibri"/>
              </a:rPr>
              <a:t>parts</a:t>
            </a:r>
            <a:r>
              <a:rPr lang="es-ES" sz="1200" b="0" i="0" u="none" strike="noStrike" cap="none" dirty="0">
                <a:solidFill>
                  <a:schemeClr val="dk1"/>
                </a:solidFill>
                <a:latin typeface="+mn-lt"/>
                <a:ea typeface="Calibri"/>
                <a:cs typeface="Calibri"/>
                <a:sym typeface="Calibri"/>
              </a:rPr>
              <a:t> of </a:t>
            </a:r>
            <a:r>
              <a:rPr lang="es-ES" sz="1200" b="0" i="0" u="none" strike="noStrike" cap="none" dirty="0" err="1">
                <a:solidFill>
                  <a:schemeClr val="dk1"/>
                </a:solidFill>
                <a:latin typeface="+mn-lt"/>
                <a:ea typeface="Calibri"/>
                <a:cs typeface="Calibri"/>
                <a:sym typeface="Calibri"/>
              </a:rPr>
              <a:t>ourselves</a:t>
            </a:r>
            <a:r>
              <a:rPr lang="es-ES" sz="1200" b="0" i="0" u="none" strike="noStrike" cap="none" dirty="0">
                <a:solidFill>
                  <a:schemeClr val="dk1"/>
                </a:solidFill>
                <a:latin typeface="+mn-lt"/>
                <a:ea typeface="Calibri"/>
                <a:cs typeface="Calibri"/>
                <a:sym typeface="Calibri"/>
              </a:rPr>
              <a:t>.</a:t>
            </a:r>
            <a:r>
              <a:rPr lang="es-ES" dirty="0">
                <a:solidFill>
                  <a:schemeClr val="dk1"/>
                </a:solidFill>
                <a:latin typeface="+mn-lt"/>
                <a:ea typeface="Calibri"/>
                <a:cs typeface="Calibri"/>
                <a:sym typeface="Calibri"/>
              </a:rPr>
              <a:t> </a:t>
            </a:r>
            <a:endParaRPr lang="es-ES" sz="1200" b="0" i="0" u="none" strike="noStrike" cap="none" dirty="0">
              <a:solidFill>
                <a:schemeClr val="dk1"/>
              </a:solidFill>
              <a:latin typeface="+mn-lt"/>
              <a:ea typeface="Calibri"/>
              <a:cs typeface="Calibri"/>
              <a:sym typeface="Calibri"/>
            </a:endParaRPr>
          </a:p>
        </p:txBody>
      </p:sp>
      <p:sp>
        <p:nvSpPr>
          <p:cNvPr id="524" name="Google Shape;524;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26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a:t>
            </a:fld>
            <a:endParaRPr lang="en-US"/>
          </a:p>
        </p:txBody>
      </p:sp>
    </p:spTree>
    <p:extLst>
      <p:ext uri="{BB962C8B-B14F-4D97-AF65-F5344CB8AC3E}">
        <p14:creationId xmlns:p14="http://schemas.microsoft.com/office/powerpoint/2010/main" val="35400679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endParaRPr lang="es-E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61</a:t>
            </a:fld>
            <a:endParaRPr lang="en-US"/>
          </a:p>
        </p:txBody>
      </p:sp>
    </p:spTree>
    <p:extLst>
      <p:ext uri="{BB962C8B-B14F-4D97-AF65-F5344CB8AC3E}">
        <p14:creationId xmlns:p14="http://schemas.microsoft.com/office/powerpoint/2010/main" val="1335804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5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indent="-228600">
              <a:buClr>
                <a:srgbClr val="000000"/>
              </a:buClr>
              <a:buSzPts val="1400"/>
            </a:pPr>
            <a:r>
              <a:rPr lang="es-ES" dirty="0">
                <a:solidFill>
                  <a:schemeClr val="dk1"/>
                </a:solidFill>
                <a:latin typeface="Calibri"/>
                <a:ea typeface="Calibri"/>
                <a:cs typeface="Calibri"/>
                <a:sym typeface="Calibri"/>
              </a:rPr>
              <a:t>Deep culture</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is</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where</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our</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unconscious</a:t>
            </a:r>
            <a:r>
              <a:rPr lang="es-ES" sz="1200" b="0" i="0" u="none" strike="noStrike" cap="none" dirty="0">
                <a:solidFill>
                  <a:schemeClr val="dk1"/>
                </a:solidFill>
                <a:latin typeface="Calibri"/>
                <a:ea typeface="Calibri"/>
                <a:cs typeface="Calibri"/>
                <a:sym typeface="Calibri"/>
              </a:rPr>
              <a:t> </a:t>
            </a:r>
            <a:r>
              <a:rPr lang="es-ES" sz="1200" b="0" i="0" u="none" strike="noStrike" cap="none" dirty="0" err="1">
                <a:solidFill>
                  <a:schemeClr val="dk1"/>
                </a:solidFill>
                <a:latin typeface="Calibri"/>
                <a:ea typeface="Calibri"/>
                <a:cs typeface="Calibri"/>
                <a:sym typeface="Calibri"/>
              </a:rPr>
              <a:t>bias</a:t>
            </a:r>
            <a:r>
              <a:rPr lang="es-ES" sz="1200" b="0" i="0" u="none" strike="noStrike" cap="none" dirty="0">
                <a:solidFill>
                  <a:schemeClr val="dk1"/>
                </a:solidFill>
                <a:latin typeface="Calibri"/>
                <a:ea typeface="Calibri"/>
                <a:cs typeface="Calibri"/>
                <a:sym typeface="Calibri"/>
              </a:rPr>
              <a:t> </a:t>
            </a:r>
            <a:r>
              <a:rPr lang="es-ES" dirty="0" err="1">
                <a:solidFill>
                  <a:schemeClr val="dk1"/>
                </a:solidFill>
                <a:latin typeface="Calibri"/>
                <a:ea typeface="Calibri"/>
                <a:cs typeface="Calibri"/>
                <a:sym typeface="Calibri"/>
              </a:rPr>
              <a:t>kicks</a:t>
            </a:r>
            <a:r>
              <a:rPr lang="es-ES" dirty="0">
                <a:solidFill>
                  <a:schemeClr val="dk1"/>
                </a:solidFill>
                <a:latin typeface="Calibri"/>
                <a:ea typeface="Calibri"/>
                <a:cs typeface="Calibri"/>
                <a:sym typeface="Calibri"/>
              </a:rPr>
              <a:t> in. </a:t>
            </a:r>
            <a:endParaRPr lang="es-ES" sz="1200" b="0" i="0" u="none" strike="noStrike" cap="none" dirty="0">
              <a:solidFill>
                <a:schemeClr val="dk1"/>
              </a:solidFill>
              <a:latin typeface="Calibri"/>
              <a:ea typeface="Calibri"/>
              <a:cs typeface="Calibri"/>
            </a:endParaRPr>
          </a:p>
        </p:txBody>
      </p:sp>
      <p:sp>
        <p:nvSpPr>
          <p:cNvPr id="667" name="Google Shape;667;p5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9122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3: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74" name="Google Shape;674;p5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536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54: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81" name="Google Shape;681;p5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6580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57: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05" name="Google Shape;705;p5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9178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58: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5" name="Google Shape;715;p5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4879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60: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29" name="Google Shape;729;p6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7056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68</a:t>
            </a:fld>
            <a:endParaRPr lang="en-US"/>
          </a:p>
        </p:txBody>
      </p:sp>
    </p:spTree>
    <p:extLst>
      <p:ext uri="{BB962C8B-B14F-4D97-AF65-F5344CB8AC3E}">
        <p14:creationId xmlns:p14="http://schemas.microsoft.com/office/powerpoint/2010/main" val="3292720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of the High-5 elements, and continue to introduce and establish these concepts through reinforcement and repetition.  </a:t>
            </a:r>
          </a:p>
        </p:txBody>
      </p:sp>
      <p:sp>
        <p:nvSpPr>
          <p:cNvPr id="4" name="Slide Number Placeholder 3"/>
          <p:cNvSpPr>
            <a:spLocks noGrp="1"/>
          </p:cNvSpPr>
          <p:nvPr>
            <p:ph type="sldNum" sz="quarter" idx="5"/>
          </p:nvPr>
        </p:nvSpPr>
        <p:spPr/>
        <p:txBody>
          <a:bodyPr/>
          <a:lstStyle/>
          <a:p>
            <a:fld id="{3A51FE3D-A77A-45B8-8A34-524A25992A1E}" type="slidenum">
              <a:rPr lang="en-US" smtClean="0"/>
              <a:t>69</a:t>
            </a:fld>
            <a:endParaRPr lang="en-US"/>
          </a:p>
        </p:txBody>
      </p:sp>
    </p:spTree>
    <p:extLst>
      <p:ext uri="{BB962C8B-B14F-4D97-AF65-F5344CB8AC3E}">
        <p14:creationId xmlns:p14="http://schemas.microsoft.com/office/powerpoint/2010/main" val="11755473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70</a:t>
            </a:fld>
            <a:endParaRPr lang="en-US"/>
          </a:p>
        </p:txBody>
      </p:sp>
    </p:spTree>
    <p:extLst>
      <p:ext uri="{BB962C8B-B14F-4D97-AF65-F5344CB8AC3E}">
        <p14:creationId xmlns:p14="http://schemas.microsoft.com/office/powerpoint/2010/main" val="363961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8</a:t>
            </a:fld>
            <a:endParaRPr lang="en-US"/>
          </a:p>
        </p:txBody>
      </p:sp>
    </p:spTree>
    <p:extLst>
      <p:ext uri="{BB962C8B-B14F-4D97-AF65-F5344CB8AC3E}">
        <p14:creationId xmlns:p14="http://schemas.microsoft.com/office/powerpoint/2010/main" val="2711861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71</a:t>
            </a:fld>
            <a:endParaRPr lang="en-US"/>
          </a:p>
        </p:txBody>
      </p:sp>
    </p:spTree>
    <p:extLst>
      <p:ext uri="{BB962C8B-B14F-4D97-AF65-F5344CB8AC3E}">
        <p14:creationId xmlns:p14="http://schemas.microsoft.com/office/powerpoint/2010/main" val="11745623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 Diversity Wheel activity is to understand how our cultural differences are expressed in many ways, including age, sexual orientation, race, physical ability, education, religion etc. Some of these aspects are observable (surface culture), while others are embedded in our thinking and personality (shallow and deep culture). </a:t>
            </a:r>
          </a:p>
          <a:p>
            <a:endParaRPr lang="en-US" dirty="0"/>
          </a:p>
          <a:p>
            <a:r>
              <a:rPr lang="en-US" dirty="0"/>
              <a:t>Distribute the following instructions and Diversity Wheel image to participants prior to sending them to breakout groups. </a:t>
            </a:r>
          </a:p>
          <a:p>
            <a:endParaRPr lang="en-US" dirty="0">
              <a:cs typeface="Calibri"/>
            </a:endParaRPr>
          </a:p>
          <a:p>
            <a:r>
              <a:rPr lang="en-US" dirty="0"/>
              <a:t>Instructions:</a:t>
            </a:r>
          </a:p>
          <a:p>
            <a:endParaRPr lang="en-US" dirty="0"/>
          </a:p>
          <a:p>
            <a:r>
              <a:rPr lang="en-US" dirty="0"/>
              <a:t>Allow 20-25 minutes for this activity. </a:t>
            </a:r>
          </a:p>
          <a:p>
            <a:endParaRPr lang="en-US" dirty="0"/>
          </a:p>
          <a:p>
            <a:r>
              <a:rPr lang="en-US" sz="1200" b="0" dirty="0"/>
              <a:t>Choose two dimensions from the wheel to focus on for this activity and clearly identify the aspects of diversity (differences) that you bring </a:t>
            </a:r>
            <a:r>
              <a:rPr lang="en-US" dirty="0"/>
              <a:t>to</a:t>
            </a:r>
            <a:r>
              <a:rPr lang="en-US" sz="1200" b="0" dirty="0"/>
              <a:t> these two factors.</a:t>
            </a:r>
            <a:r>
              <a:rPr lang="en-US" sz="1200" b="0" dirty="0">
                <a:cs typeface="+mn-lt"/>
              </a:rPr>
              <a:t/>
            </a:r>
            <a:br>
              <a:rPr lang="en-US" sz="1200" b="0" dirty="0">
                <a:cs typeface="+mn-lt"/>
              </a:rPr>
            </a:br>
            <a:r>
              <a:rPr lang="en-US" sz="1200" b="0" dirty="0">
                <a:cs typeface="+mn-lt"/>
              </a:rPr>
              <a:t/>
            </a:r>
            <a:br>
              <a:rPr lang="en-US" sz="1200" b="0" dirty="0">
                <a:cs typeface="+mn-lt"/>
              </a:rPr>
            </a:br>
            <a:r>
              <a:rPr lang="en-US" sz="1200" b="0" dirty="0"/>
              <a:t>What strengths/advantages do these two differences bring to the work group? Be as specific as you can.  </a:t>
            </a:r>
            <a:r>
              <a:rPr lang="en-US" sz="1200" b="0" dirty="0">
                <a:cs typeface="+mn-lt"/>
              </a:rPr>
              <a:t/>
            </a:r>
            <a:br>
              <a:rPr lang="en-US" sz="1200" b="0" dirty="0">
                <a:cs typeface="+mn-lt"/>
              </a:rPr>
            </a:br>
            <a:r>
              <a:rPr lang="en-US" sz="1200" b="0" dirty="0">
                <a:cs typeface="+mn-lt"/>
              </a:rPr>
              <a:t/>
            </a:r>
            <a:br>
              <a:rPr lang="en-US" sz="1200" b="0" dirty="0">
                <a:cs typeface="+mn-lt"/>
              </a:rPr>
            </a:br>
            <a:r>
              <a:rPr lang="en-US" sz="1200" b="0" dirty="0"/>
              <a:t>What potential conflicts are created because of the two differences you bring to a work group/team?</a:t>
            </a:r>
            <a:r>
              <a:rPr lang="en-US" sz="1200" b="0" dirty="0">
                <a:cs typeface="+mn-lt"/>
              </a:rPr>
              <a:t/>
            </a:r>
            <a:br>
              <a:rPr lang="en-US" sz="1200" b="0" dirty="0">
                <a:cs typeface="+mn-lt"/>
              </a:rPr>
            </a:br>
            <a:r>
              <a:rPr lang="en-US" sz="1200" b="0" dirty="0">
                <a:cs typeface="+mn-lt"/>
              </a:rPr>
              <a:t/>
            </a:r>
            <a:br>
              <a:rPr lang="en-US" sz="1200" b="0" dirty="0">
                <a:cs typeface="+mn-lt"/>
              </a:rPr>
            </a:br>
            <a:r>
              <a:rPr lang="en-US" sz="1200" b="0" dirty="0"/>
              <a:t>Have you ever felt like an “outsider” in a work group because of the differences you identified?</a:t>
            </a:r>
            <a:r>
              <a:rPr lang="en-US" sz="1200" b="0" dirty="0">
                <a:cs typeface="+mn-lt"/>
              </a:rPr>
              <a:t/>
            </a:r>
            <a:br>
              <a:rPr lang="en-US" sz="1200" b="0" dirty="0">
                <a:cs typeface="+mn-lt"/>
              </a:rPr>
            </a:br>
            <a:r>
              <a:rPr lang="en-US" sz="1200" b="0" dirty="0">
                <a:cs typeface="+mn-lt"/>
              </a:rPr>
              <a:t/>
            </a:r>
            <a:br>
              <a:rPr lang="en-US" sz="1200" b="0" dirty="0">
                <a:cs typeface="+mn-lt"/>
              </a:rPr>
            </a:br>
            <a:r>
              <a:rPr lang="en-US" sz="1200" b="0" dirty="0"/>
              <a:t>Think about a strategy you have used to either maximize the strength of a difference you identified, OR to minimize the conflict associated with a difference you identified</a:t>
            </a:r>
            <a:r>
              <a:rPr lang="en-US" dirty="0"/>
              <a:t>.</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72</a:t>
            </a:fld>
            <a:endParaRPr lang="en-US"/>
          </a:p>
        </p:txBody>
      </p:sp>
    </p:spTree>
    <p:extLst>
      <p:ext uri="{BB962C8B-B14F-4D97-AF65-F5344CB8AC3E}">
        <p14:creationId xmlns:p14="http://schemas.microsoft.com/office/powerpoint/2010/main" val="2136992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adapted from Navigating Differences Curriculum (Washington State University Extension) </a:t>
            </a:r>
          </a:p>
        </p:txBody>
      </p:sp>
      <p:sp>
        <p:nvSpPr>
          <p:cNvPr id="4" name="Slide Number Placeholder 3"/>
          <p:cNvSpPr>
            <a:spLocks noGrp="1"/>
          </p:cNvSpPr>
          <p:nvPr>
            <p:ph type="sldNum" sz="quarter" idx="5"/>
          </p:nvPr>
        </p:nvSpPr>
        <p:spPr/>
        <p:txBody>
          <a:bodyPr/>
          <a:lstStyle/>
          <a:p>
            <a:fld id="{3A51FE3D-A77A-45B8-8A34-524A25992A1E}" type="slidenum">
              <a:rPr lang="en-US" smtClean="0"/>
              <a:t>74</a:t>
            </a:fld>
            <a:endParaRPr lang="en-US"/>
          </a:p>
        </p:txBody>
      </p:sp>
    </p:spTree>
    <p:extLst>
      <p:ext uri="{BB962C8B-B14F-4D97-AF65-F5344CB8AC3E}">
        <p14:creationId xmlns:p14="http://schemas.microsoft.com/office/powerpoint/2010/main" val="1220151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a:p>
            <a:pPr>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75</a:t>
            </a:fld>
            <a:endParaRPr lang="en-US"/>
          </a:p>
        </p:txBody>
      </p:sp>
    </p:spTree>
    <p:extLst>
      <p:ext uri="{BB962C8B-B14F-4D97-AF65-F5344CB8AC3E}">
        <p14:creationId xmlns:p14="http://schemas.microsoft.com/office/powerpoint/2010/main" val="8161014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provides you with an option for those learners that that might be less vocal or more introspective and prefer writing as a way to process and reflect. You do not have to use this activity in addition to the Diversity Wheel breakout group discussions, but some participants may consider it helpful. </a:t>
            </a:r>
          </a:p>
        </p:txBody>
      </p:sp>
      <p:sp>
        <p:nvSpPr>
          <p:cNvPr id="4" name="Slide Number Placeholder 3"/>
          <p:cNvSpPr>
            <a:spLocks noGrp="1"/>
          </p:cNvSpPr>
          <p:nvPr>
            <p:ph type="sldNum" sz="quarter" idx="5"/>
          </p:nvPr>
        </p:nvSpPr>
        <p:spPr/>
        <p:txBody>
          <a:bodyPr/>
          <a:lstStyle/>
          <a:p>
            <a:fld id="{3A51FE3D-A77A-45B8-8A34-524A25992A1E}" type="slidenum">
              <a:rPr lang="en-US" smtClean="0"/>
              <a:t>76</a:t>
            </a:fld>
            <a:endParaRPr lang="en-US"/>
          </a:p>
        </p:txBody>
      </p:sp>
    </p:spTree>
    <p:extLst>
      <p:ext uri="{BB962C8B-B14F-4D97-AF65-F5344CB8AC3E}">
        <p14:creationId xmlns:p14="http://schemas.microsoft.com/office/powerpoint/2010/main" val="1093356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Check in with your participants frequently to gauge group engagement and energy level.  </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77</a:t>
            </a:fld>
            <a:endParaRPr lang="en-US"/>
          </a:p>
        </p:txBody>
      </p:sp>
    </p:spTree>
    <p:extLst>
      <p:ext uri="{BB962C8B-B14F-4D97-AF65-F5344CB8AC3E}">
        <p14:creationId xmlns:p14="http://schemas.microsoft.com/office/powerpoint/2010/main" val="22192488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learners and participants to make use of the High-5 elements for Effective Team Communication: </a:t>
            </a:r>
          </a:p>
          <a:p>
            <a:endParaRPr lang="en-US" dirty="0"/>
          </a:p>
          <a:p>
            <a:endParaRPr lang="en-US" dirty="0"/>
          </a:p>
          <a:p>
            <a:pPr marL="514350" indent="-514350">
              <a:buFont typeface="+mj-lt"/>
              <a:buAutoNum type="arabicPeriod"/>
            </a:pPr>
            <a:r>
              <a:rPr lang="en-US" dirty="0">
                <a:latin typeface="Kievit Offc" panose="020B0504030101020102" pitchFamily="34" charset="77"/>
              </a:rPr>
              <a:t>You </a:t>
            </a:r>
            <a:r>
              <a:rPr lang="en-US" b="1" dirty="0">
                <a:solidFill>
                  <a:schemeClr val="accent2"/>
                </a:solidFill>
                <a:latin typeface="Kievit Offc" panose="020B0504030101020102" pitchFamily="34" charset="77"/>
              </a:rPr>
              <a:t>evaluate</a:t>
            </a:r>
            <a:r>
              <a:rPr lang="en-US" dirty="0">
                <a:latin typeface="Kievit Offc" panose="020B0504030101020102" pitchFamily="34" charset="77"/>
              </a:rPr>
              <a:t> what tools you’ll need</a:t>
            </a:r>
          </a:p>
          <a:p>
            <a:pPr marL="514350" indent="-514350">
              <a:buFont typeface="+mj-lt"/>
              <a:buAutoNum type="arabicPeriod"/>
            </a:pPr>
            <a:r>
              <a:rPr lang="en-US" dirty="0">
                <a:latin typeface="Kievit Offc" panose="020B0504030101020102" pitchFamily="34" charset="77"/>
              </a:rPr>
              <a:t>You</a:t>
            </a:r>
            <a:r>
              <a:rPr lang="en-US" b="1" dirty="0">
                <a:latin typeface="Kievit Offc" panose="020B0504030101020102" pitchFamily="34" charset="77"/>
              </a:rPr>
              <a:t> </a:t>
            </a:r>
            <a:r>
              <a:rPr lang="en-US" b="1" dirty="0">
                <a:solidFill>
                  <a:schemeClr val="accent2"/>
                </a:solidFill>
                <a:latin typeface="Kievit Offc" panose="020B0504030101020102" pitchFamily="34" charset="77"/>
              </a:rPr>
              <a:t>navigate </a:t>
            </a:r>
            <a:r>
              <a:rPr lang="en-US" dirty="0">
                <a:latin typeface="Kievit Offc" panose="020B0504030101020102" pitchFamily="34" charset="77"/>
              </a:rPr>
              <a:t>the working space </a:t>
            </a:r>
          </a:p>
          <a:p>
            <a:pPr marL="514350" indent="-514350">
              <a:buFont typeface="+mj-lt"/>
              <a:buAutoNum type="arabicPeriod"/>
            </a:pPr>
            <a:r>
              <a:rPr lang="en-US" dirty="0">
                <a:latin typeface="Kievit Offc" panose="020B0504030101020102" pitchFamily="34" charset="77"/>
              </a:rPr>
              <a:t>You </a:t>
            </a:r>
            <a:r>
              <a:rPr lang="en-US" b="1" dirty="0">
                <a:solidFill>
                  <a:schemeClr val="accent2"/>
                </a:solidFill>
                <a:latin typeface="Kievit Offc" panose="020B0504030101020102" pitchFamily="34" charset="77"/>
              </a:rPr>
              <a:t>negotiate</a:t>
            </a:r>
            <a:r>
              <a:rPr lang="en-US" b="1" dirty="0">
                <a:latin typeface="Kievit Offc" panose="020B0504030101020102" pitchFamily="34" charset="77"/>
              </a:rPr>
              <a:t> </a:t>
            </a:r>
            <a:r>
              <a:rPr lang="en-US" dirty="0">
                <a:latin typeface="Kievit Offc" panose="020B0504030101020102" pitchFamily="34" charset="77"/>
              </a:rPr>
              <a:t>sequence of how and when tasks are done</a:t>
            </a:r>
          </a:p>
          <a:p>
            <a:pPr marL="514350" indent="-514350">
              <a:buFont typeface="+mj-lt"/>
              <a:buAutoNum type="arabicPeriod"/>
            </a:pPr>
            <a:r>
              <a:rPr lang="en-US" dirty="0">
                <a:latin typeface="Kievit Offc" panose="020B0504030101020102" pitchFamily="34" charset="77"/>
              </a:rPr>
              <a:t>You </a:t>
            </a:r>
            <a:r>
              <a:rPr lang="en-US" b="1" dirty="0">
                <a:solidFill>
                  <a:schemeClr val="accent2"/>
                </a:solidFill>
                <a:latin typeface="Kievit Offc" panose="020B0504030101020102" pitchFamily="34" charset="77"/>
              </a:rPr>
              <a:t>collaborate</a:t>
            </a:r>
            <a:r>
              <a:rPr lang="en-US" dirty="0">
                <a:latin typeface="Kievit Offc" panose="020B0504030101020102" pitchFamily="34" charset="77"/>
              </a:rPr>
              <a:t> as a team (no one does it all)</a:t>
            </a:r>
          </a:p>
          <a:p>
            <a:pPr marL="514350" indent="-514350">
              <a:buFont typeface="+mj-lt"/>
              <a:buAutoNum type="arabicPeriod"/>
            </a:pPr>
            <a:r>
              <a:rPr lang="en-US" dirty="0">
                <a:latin typeface="Kievit Offc" panose="020B0504030101020102" pitchFamily="34" charset="77"/>
              </a:rPr>
              <a:t>And, you </a:t>
            </a:r>
            <a:r>
              <a:rPr lang="en-US" b="1" dirty="0">
                <a:solidFill>
                  <a:schemeClr val="accent2"/>
                </a:solidFill>
                <a:latin typeface="Kievit Offc" panose="020B0504030101020102" pitchFamily="34" charset="77"/>
              </a:rPr>
              <a:t>co-operate</a:t>
            </a:r>
            <a:r>
              <a:rPr lang="en-US" dirty="0">
                <a:latin typeface="Kievit Offc" panose="020B0504030101020102" pitchFamily="34" charset="77"/>
              </a:rPr>
              <a:t> with your team to get the job done!</a:t>
            </a:r>
          </a:p>
          <a:p>
            <a:endParaRPr lang="en-US" dirty="0"/>
          </a:p>
          <a:p>
            <a:r>
              <a:rPr lang="en-US" dirty="0"/>
              <a:t>Address the following on the job scenarios. Provide the High-5 Element information on the following slide, along with the scenarios, to participants prior to the activity. </a:t>
            </a:r>
            <a:endParaRPr lang="en-US" dirty="0">
              <a:cs typeface="Calibri"/>
            </a:endParaRPr>
          </a:p>
          <a:p>
            <a:endParaRPr lang="en-US" dirty="0"/>
          </a:p>
          <a:p>
            <a:r>
              <a:rPr lang="en-US" dirty="0"/>
              <a:t>Instruct learners to use the High 5 Elements for Effective Team Communication handout, as well as the case scenario for this activity. You can prepare your own case scenarios or refer to the Case Scenarios Addendum to  choose a scenario.</a:t>
            </a:r>
            <a:r>
              <a:rPr lang="en-US" dirty="0">
                <a:cs typeface="+mn-lt"/>
              </a:rPr>
              <a:t/>
            </a:r>
            <a:br>
              <a:rPr lang="en-US" dirty="0">
                <a:cs typeface="+mn-lt"/>
              </a:rPr>
            </a:br>
            <a:r>
              <a:rPr lang="en-US" dirty="0">
                <a:cs typeface="+mn-lt"/>
              </a:rPr>
              <a:t/>
            </a:r>
            <a:br>
              <a:rPr lang="en-US" dirty="0">
                <a:cs typeface="+mn-lt"/>
              </a:rPr>
            </a:br>
            <a:r>
              <a:rPr lang="en-US" dirty="0"/>
              <a:t>Allow participants 20-25 minutes. </a:t>
            </a:r>
            <a:endParaRPr lang="en-US" dirty="0">
              <a:cs typeface="Calibri"/>
            </a:endParaRPr>
          </a:p>
          <a:p>
            <a:endParaRPr lang="en-US" dirty="0"/>
          </a:p>
          <a:p>
            <a:r>
              <a:rPr lang="en-US" dirty="0"/>
              <a:t>We will continue practicing these high 5 Elements for Effective Team Communication. These elements will get more consolidated with practice during the upcoming sessions </a:t>
            </a:r>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78</a:t>
            </a:fld>
            <a:endParaRPr lang="en-US"/>
          </a:p>
        </p:txBody>
      </p:sp>
    </p:spTree>
    <p:extLst>
      <p:ext uri="{BB962C8B-B14F-4D97-AF65-F5344CB8AC3E}">
        <p14:creationId xmlns:p14="http://schemas.microsoft.com/office/powerpoint/2010/main" val="37772627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25" dirty="0">
                <a:solidFill>
                  <a:srgbClr val="231F20"/>
                </a:solidFill>
                <a:latin typeface="Arial"/>
                <a:cs typeface="Arial"/>
              </a:rPr>
              <a:t>HAND </a:t>
            </a:r>
            <a:r>
              <a:rPr lang="en-US" sz="1200" spc="-70" dirty="0">
                <a:solidFill>
                  <a:srgbClr val="231F20"/>
                </a:solidFill>
                <a:latin typeface="Arial"/>
                <a:cs typeface="Arial"/>
              </a:rPr>
              <a:t>OUT: </a:t>
            </a:r>
            <a:r>
              <a:rPr lang="en-US" spc="-70" dirty="0">
                <a:solidFill>
                  <a:srgbClr val="231F20"/>
                </a:solidFill>
                <a:latin typeface="Arial"/>
                <a:cs typeface="Arial"/>
              </a:rPr>
              <a:t>Participants </a:t>
            </a:r>
            <a:r>
              <a:rPr lang="en-US" spc="-35" dirty="0">
                <a:solidFill>
                  <a:srgbClr val="231F20"/>
                </a:solidFill>
                <a:latin typeface="Arial"/>
                <a:cs typeface="Arial"/>
              </a:rPr>
              <a:t>should</a:t>
            </a:r>
            <a:r>
              <a:rPr lang="en-US" sz="1200" spc="-35" dirty="0">
                <a:solidFill>
                  <a:srgbClr val="231F20"/>
                </a:solidFill>
                <a:latin typeface="Arial"/>
                <a:cs typeface="Arial"/>
              </a:rPr>
              <a:t> </a:t>
            </a:r>
            <a:r>
              <a:rPr lang="en-US" sz="1200" spc="-60" dirty="0">
                <a:solidFill>
                  <a:srgbClr val="231F20"/>
                </a:solidFill>
                <a:latin typeface="Arial"/>
                <a:cs typeface="Arial"/>
              </a:rPr>
              <a:t>have </a:t>
            </a:r>
            <a:r>
              <a:rPr lang="en-US" sz="1200" spc="-85" dirty="0">
                <a:solidFill>
                  <a:srgbClr val="231F20"/>
                </a:solidFill>
                <a:latin typeface="Arial"/>
                <a:cs typeface="Arial"/>
              </a:rPr>
              <a:t>a</a:t>
            </a:r>
            <a:r>
              <a:rPr lang="en-US" spc="-85" dirty="0">
                <a:solidFill>
                  <a:srgbClr val="231F20"/>
                </a:solidFill>
                <a:latin typeface="Arial"/>
                <a:cs typeface="Arial"/>
              </a:rPr>
              <a:t>  </a:t>
            </a:r>
            <a:r>
              <a:rPr lang="en-US" sz="1200" spc="-45" dirty="0">
                <a:solidFill>
                  <a:srgbClr val="231F20"/>
                </a:solidFill>
                <a:latin typeface="Arial"/>
                <a:cs typeface="Arial"/>
              </a:rPr>
              <a:t>copy </a:t>
            </a:r>
            <a:r>
              <a:rPr lang="en-US" sz="1200" dirty="0">
                <a:solidFill>
                  <a:srgbClr val="231F20"/>
                </a:solidFill>
                <a:latin typeface="Arial"/>
                <a:cs typeface="Arial"/>
              </a:rPr>
              <a:t>of </a:t>
            </a:r>
            <a:r>
              <a:rPr lang="en-US" sz="1200" spc="-10" dirty="0">
                <a:solidFill>
                  <a:srgbClr val="231F20"/>
                </a:solidFill>
                <a:latin typeface="Arial"/>
                <a:cs typeface="Arial"/>
              </a:rPr>
              <a:t>the </a:t>
            </a:r>
            <a:r>
              <a:rPr lang="en-US" sz="1200" spc="-140" dirty="0">
                <a:solidFill>
                  <a:srgbClr val="231F20"/>
                </a:solidFill>
                <a:latin typeface="Arial"/>
                <a:cs typeface="Arial"/>
              </a:rPr>
              <a:t>5</a:t>
            </a:r>
            <a:r>
              <a:rPr lang="en-US" spc="-140" dirty="0">
                <a:solidFill>
                  <a:srgbClr val="231F20"/>
                </a:solidFill>
                <a:latin typeface="Arial"/>
                <a:cs typeface="Arial"/>
              </a:rPr>
              <a:t>  </a:t>
            </a:r>
            <a:r>
              <a:rPr lang="en-US" sz="1200" spc="-55" dirty="0">
                <a:solidFill>
                  <a:srgbClr val="231F20"/>
                </a:solidFill>
                <a:latin typeface="Arial"/>
                <a:cs typeface="Arial"/>
              </a:rPr>
              <a:t>key </a:t>
            </a:r>
            <a:r>
              <a:rPr lang="en-US" sz="1200" spc="-35" dirty="0">
                <a:solidFill>
                  <a:srgbClr val="231F20"/>
                </a:solidFill>
                <a:latin typeface="Arial"/>
                <a:cs typeface="Arial"/>
              </a:rPr>
              <a:t>elements </a:t>
            </a:r>
            <a:r>
              <a:rPr lang="en-US" spc="-30" dirty="0">
                <a:solidFill>
                  <a:srgbClr val="231F20"/>
                </a:solidFill>
                <a:latin typeface="Arial"/>
                <a:cs typeface="Arial"/>
              </a:rPr>
              <a:t>document </a:t>
            </a:r>
            <a:r>
              <a:rPr lang="en-US" sz="1200" dirty="0">
                <a:solidFill>
                  <a:srgbClr val="231F20"/>
                </a:solidFill>
                <a:latin typeface="Arial"/>
                <a:cs typeface="Arial"/>
              </a:rPr>
              <a:t>in their </a:t>
            </a:r>
            <a:r>
              <a:rPr lang="en-US" sz="1200" spc="-40" dirty="0">
                <a:solidFill>
                  <a:srgbClr val="231F20"/>
                </a:solidFill>
                <a:latin typeface="Arial"/>
                <a:cs typeface="Arial"/>
              </a:rPr>
              <a:t>packet </a:t>
            </a:r>
            <a:r>
              <a:rPr lang="en-US" spc="-40" dirty="0">
                <a:solidFill>
                  <a:srgbClr val="231F20"/>
                </a:solidFill>
                <a:latin typeface="Arial"/>
                <a:cs typeface="Arial"/>
              </a:rPr>
              <a:t>to review, and </a:t>
            </a:r>
            <a:r>
              <a:rPr lang="en-US" spc="-55" dirty="0">
                <a:solidFill>
                  <a:srgbClr val="231F20"/>
                </a:solidFill>
                <a:latin typeface="Arial"/>
                <a:cs typeface="Arial"/>
              </a:rPr>
              <a:t>serve</a:t>
            </a:r>
            <a:r>
              <a:rPr lang="en-US" sz="1200" spc="-55" dirty="0">
                <a:solidFill>
                  <a:srgbClr val="231F20"/>
                </a:solidFill>
                <a:latin typeface="Arial"/>
                <a:cs typeface="Arial"/>
              </a:rPr>
              <a:t> </a:t>
            </a:r>
            <a:r>
              <a:rPr lang="en-US" sz="1200" spc="-90" dirty="0">
                <a:solidFill>
                  <a:srgbClr val="231F20"/>
                </a:solidFill>
                <a:latin typeface="Arial"/>
                <a:cs typeface="Arial"/>
              </a:rPr>
              <a:t>as </a:t>
            </a:r>
            <a:r>
              <a:rPr lang="en-US" sz="1200" spc="-85" dirty="0">
                <a:solidFill>
                  <a:srgbClr val="231F20"/>
                </a:solidFill>
                <a:latin typeface="Arial"/>
                <a:cs typeface="Arial"/>
              </a:rPr>
              <a:t>a </a:t>
            </a:r>
            <a:r>
              <a:rPr lang="en-US" sz="1200" spc="-25" dirty="0">
                <a:solidFill>
                  <a:srgbClr val="231F20"/>
                </a:solidFill>
                <a:latin typeface="Arial"/>
                <a:cs typeface="Arial"/>
              </a:rPr>
              <a:t>constant </a:t>
            </a:r>
            <a:r>
              <a:rPr lang="en-US" sz="1200" spc="-35" dirty="0">
                <a:solidFill>
                  <a:srgbClr val="231F20"/>
                </a:solidFill>
                <a:latin typeface="Arial"/>
                <a:cs typeface="Arial"/>
              </a:rPr>
              <a:t>visual </a:t>
            </a:r>
            <a:r>
              <a:rPr lang="en-US" sz="1200" spc="-40" dirty="0">
                <a:solidFill>
                  <a:srgbClr val="231F20"/>
                </a:solidFill>
                <a:latin typeface="Arial"/>
                <a:cs typeface="Arial"/>
              </a:rPr>
              <a:t>aid.</a:t>
            </a:r>
            <a:r>
              <a:rPr lang="en-US" spc="-40" dirty="0">
                <a:solidFill>
                  <a:srgbClr val="231F20"/>
                </a:solidFill>
                <a:latin typeface="Arial"/>
                <a:cs typeface="Arial"/>
              </a:rPr>
              <a:t> </a:t>
            </a:r>
            <a:br>
              <a:rPr lang="en-US" spc="-40" dirty="0">
                <a:solidFill>
                  <a:srgbClr val="231F20"/>
                </a:solidFill>
                <a:latin typeface="Arial"/>
                <a:cs typeface="Arial"/>
              </a:rPr>
            </a:br>
            <a:r>
              <a:rPr lang="en-US" spc="-40" dirty="0">
                <a:solidFill>
                  <a:srgbClr val="231F20"/>
                </a:solidFill>
                <a:latin typeface="Arial"/>
                <a:cs typeface="Arial"/>
              </a:rPr>
              <a:t/>
            </a:r>
            <a:br>
              <a:rPr lang="en-US" spc="-40" dirty="0">
                <a:solidFill>
                  <a:srgbClr val="231F20"/>
                </a:solidFill>
                <a:latin typeface="Arial"/>
                <a:cs typeface="Arial"/>
              </a:rPr>
            </a:br>
            <a:r>
              <a:rPr lang="en-US" sz="1200" spc="-35" dirty="0">
                <a:solidFill>
                  <a:srgbClr val="231F20"/>
                </a:solidFill>
                <a:latin typeface="Arial"/>
                <a:cs typeface="Arial"/>
              </a:rPr>
              <a:t>High-5 </a:t>
            </a:r>
            <a:r>
              <a:rPr lang="en-US" sz="1200" spc="-15" dirty="0">
                <a:solidFill>
                  <a:srgbClr val="231F20"/>
                </a:solidFill>
                <a:latin typeface="Arial"/>
                <a:cs typeface="Arial"/>
              </a:rPr>
              <a:t>tools </a:t>
            </a:r>
            <a:r>
              <a:rPr lang="en-US" sz="1200" spc="-30" dirty="0">
                <a:solidFill>
                  <a:srgbClr val="231F20"/>
                </a:solidFill>
                <a:latin typeface="Arial"/>
                <a:cs typeface="Arial"/>
              </a:rPr>
              <a:t>improve </a:t>
            </a:r>
            <a:r>
              <a:rPr lang="en-US" sz="1200" spc="-25" dirty="0">
                <a:solidFill>
                  <a:srgbClr val="231F20"/>
                </a:solidFill>
                <a:latin typeface="Arial"/>
                <a:cs typeface="Arial"/>
              </a:rPr>
              <a:t>communication skills </a:t>
            </a:r>
            <a:r>
              <a:rPr lang="en-US" sz="1200" spc="-40" dirty="0">
                <a:solidFill>
                  <a:srgbClr val="231F20"/>
                </a:solidFill>
                <a:latin typeface="Arial"/>
                <a:cs typeface="Arial"/>
              </a:rPr>
              <a:t>over </a:t>
            </a:r>
            <a:r>
              <a:rPr lang="en-US" sz="1200" spc="-20" dirty="0">
                <a:solidFill>
                  <a:srgbClr val="231F20"/>
                </a:solidFill>
                <a:latin typeface="Arial"/>
                <a:cs typeface="Arial"/>
              </a:rPr>
              <a:t>time. </a:t>
            </a:r>
            <a:r>
              <a:rPr lang="en-US" sz="1200" spc="-50" dirty="0">
                <a:solidFill>
                  <a:srgbClr val="231F20"/>
                </a:solidFill>
                <a:latin typeface="Arial"/>
                <a:cs typeface="Arial"/>
              </a:rPr>
              <a:t>Like</a:t>
            </a:r>
            <a:r>
              <a:rPr lang="en-US" spc="-50" dirty="0">
                <a:solidFill>
                  <a:srgbClr val="231F20"/>
                </a:solidFill>
                <a:latin typeface="Arial"/>
                <a:cs typeface="Arial"/>
              </a:rPr>
              <a:t> </a:t>
            </a:r>
            <a:r>
              <a:rPr lang="en-US" sz="1200" spc="-50" dirty="0">
                <a:solidFill>
                  <a:srgbClr val="231F20"/>
                </a:solidFill>
                <a:latin typeface="Arial"/>
                <a:cs typeface="Arial"/>
              </a:rPr>
              <a:t>any</a:t>
            </a:r>
            <a:r>
              <a:rPr lang="en-US" sz="1200" spc="-60" dirty="0">
                <a:solidFill>
                  <a:srgbClr val="231F20"/>
                </a:solidFill>
                <a:latin typeface="Arial"/>
                <a:cs typeface="Arial"/>
              </a:rPr>
              <a:t> </a:t>
            </a:r>
            <a:r>
              <a:rPr lang="en-US" sz="1200" spc="-5" dirty="0">
                <a:solidFill>
                  <a:srgbClr val="231F20"/>
                </a:solidFill>
                <a:latin typeface="Arial"/>
                <a:cs typeface="Arial"/>
              </a:rPr>
              <a:t>tool;</a:t>
            </a:r>
            <a:r>
              <a:rPr lang="en-US" sz="1200" spc="-55" dirty="0">
                <a:solidFill>
                  <a:srgbClr val="231F20"/>
                </a:solidFill>
                <a:latin typeface="Arial"/>
                <a:cs typeface="Arial"/>
              </a:rPr>
              <a:t> </a:t>
            </a:r>
            <a:r>
              <a:rPr lang="en-US" sz="1200" spc="-35" dirty="0">
                <a:solidFill>
                  <a:srgbClr val="231F20"/>
                </a:solidFill>
                <a:latin typeface="Arial"/>
                <a:cs typeface="Arial"/>
              </a:rPr>
              <a:t>High-5</a:t>
            </a:r>
            <a:r>
              <a:rPr lang="en-US" sz="1200" spc="-55" dirty="0">
                <a:solidFill>
                  <a:srgbClr val="231F20"/>
                </a:solidFill>
                <a:latin typeface="Arial"/>
                <a:cs typeface="Arial"/>
              </a:rPr>
              <a:t> </a:t>
            </a:r>
            <a:r>
              <a:rPr lang="en-US" sz="1200" spc="-25" dirty="0">
                <a:solidFill>
                  <a:srgbClr val="231F20"/>
                </a:solidFill>
                <a:latin typeface="Arial"/>
                <a:cs typeface="Arial"/>
              </a:rPr>
              <a:t>skills</a:t>
            </a:r>
            <a:r>
              <a:rPr lang="en-US" sz="1200" spc="-55" dirty="0">
                <a:solidFill>
                  <a:srgbClr val="231F20"/>
                </a:solidFill>
                <a:latin typeface="Arial"/>
                <a:cs typeface="Arial"/>
              </a:rPr>
              <a:t> </a:t>
            </a:r>
            <a:r>
              <a:rPr lang="en-US" sz="1200" spc="-50" dirty="0">
                <a:solidFill>
                  <a:srgbClr val="231F20"/>
                </a:solidFill>
                <a:latin typeface="Arial"/>
                <a:cs typeface="Arial"/>
              </a:rPr>
              <a:t>are</a:t>
            </a:r>
            <a:r>
              <a:rPr lang="en-US" sz="1200" spc="-55" dirty="0">
                <a:solidFill>
                  <a:srgbClr val="231F20"/>
                </a:solidFill>
                <a:latin typeface="Arial"/>
                <a:cs typeface="Arial"/>
              </a:rPr>
              <a:t> </a:t>
            </a:r>
            <a:r>
              <a:rPr lang="en-US" sz="1200" spc="-40" dirty="0">
                <a:solidFill>
                  <a:srgbClr val="231F20"/>
                </a:solidFill>
                <a:latin typeface="Arial"/>
                <a:cs typeface="Arial"/>
              </a:rPr>
              <a:t>mastered</a:t>
            </a:r>
            <a:r>
              <a:rPr lang="en-US" sz="1200" spc="-55" dirty="0">
                <a:solidFill>
                  <a:srgbClr val="231F20"/>
                </a:solidFill>
                <a:latin typeface="Arial"/>
                <a:cs typeface="Arial"/>
              </a:rPr>
              <a:t> </a:t>
            </a:r>
            <a:r>
              <a:rPr lang="en-US" sz="1200" spc="-40" dirty="0">
                <a:solidFill>
                  <a:srgbClr val="231F20"/>
                </a:solidFill>
                <a:latin typeface="Arial"/>
                <a:cs typeface="Arial"/>
              </a:rPr>
              <a:t>over</a:t>
            </a:r>
            <a:r>
              <a:rPr lang="en-US" sz="1200" spc="-55" dirty="0">
                <a:solidFill>
                  <a:srgbClr val="231F20"/>
                </a:solidFill>
                <a:latin typeface="Arial"/>
                <a:cs typeface="Arial"/>
              </a:rPr>
              <a:t> </a:t>
            </a:r>
            <a:r>
              <a:rPr lang="en-US" sz="1200" spc="-5" dirty="0">
                <a:solidFill>
                  <a:srgbClr val="231F20"/>
                </a:solidFill>
                <a:latin typeface="Arial"/>
                <a:cs typeface="Arial"/>
              </a:rPr>
              <a:t>time</a:t>
            </a:r>
            <a:r>
              <a:rPr lang="en-US" sz="1200" spc="-55" dirty="0">
                <a:solidFill>
                  <a:srgbClr val="231F20"/>
                </a:solidFill>
                <a:latin typeface="Arial"/>
                <a:cs typeface="Arial"/>
              </a:rPr>
              <a:t> </a:t>
            </a:r>
            <a:r>
              <a:rPr lang="en-US" sz="1200" spc="10" dirty="0">
                <a:solidFill>
                  <a:srgbClr val="231F20"/>
                </a:solidFill>
                <a:latin typeface="Arial"/>
                <a:cs typeface="Arial"/>
              </a:rPr>
              <a:t>with</a:t>
            </a:r>
            <a:r>
              <a:rPr lang="en-US" sz="1200" spc="-55" dirty="0">
                <a:solidFill>
                  <a:srgbClr val="231F20"/>
                </a:solidFill>
                <a:latin typeface="Arial"/>
                <a:cs typeface="Arial"/>
              </a:rPr>
              <a:t> </a:t>
            </a:r>
            <a:r>
              <a:rPr lang="en-US" sz="1200" spc="-30" dirty="0">
                <a:solidFill>
                  <a:srgbClr val="231F20"/>
                </a:solidFill>
                <a:latin typeface="Arial"/>
                <a:cs typeface="Arial"/>
              </a:rPr>
              <a:t>practice.</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79</a:t>
            </a:fld>
            <a:endParaRPr lang="en-US"/>
          </a:p>
        </p:txBody>
      </p:sp>
    </p:spTree>
    <p:extLst>
      <p:ext uri="{BB962C8B-B14F-4D97-AF65-F5344CB8AC3E}">
        <p14:creationId xmlns:p14="http://schemas.microsoft.com/office/powerpoint/2010/main" val="23213854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a:p>
            <a:pPr marL="457200" indent="-457200">
              <a:buClr>
                <a:prstClr val="black"/>
              </a:buClr>
              <a:buSzPts val="1760"/>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80</a:t>
            </a:fld>
            <a:endParaRPr lang="en-US"/>
          </a:p>
        </p:txBody>
      </p:sp>
    </p:spTree>
    <p:extLst>
      <p:ext uri="{BB962C8B-B14F-4D97-AF65-F5344CB8AC3E}">
        <p14:creationId xmlns:p14="http://schemas.microsoft.com/office/powerpoint/2010/main" val="15420238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81</a:t>
            </a:fld>
            <a:endParaRPr lang="en-US"/>
          </a:p>
        </p:txBody>
      </p:sp>
    </p:spTree>
    <p:extLst>
      <p:ext uri="{BB962C8B-B14F-4D97-AF65-F5344CB8AC3E}">
        <p14:creationId xmlns:p14="http://schemas.microsoft.com/office/powerpoint/2010/main" val="264711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dirty="0">
                <a:solidFill>
                  <a:schemeClr val="dk1"/>
                </a:solidFill>
                <a:latin typeface="Calibri"/>
                <a:ea typeface="Calibri"/>
                <a:cs typeface="Calibri"/>
                <a:sym typeface="Calibri"/>
              </a:rPr>
              <a:t>We</a:t>
            </a:r>
            <a:r>
              <a:rPr lang="en-US" sz="1200" b="0" i="0" u="none" strike="noStrike" cap="none" noProof="0" dirty="0">
                <a:solidFill>
                  <a:schemeClr val="dk1"/>
                </a:solidFill>
                <a:latin typeface="Calibri"/>
                <a:ea typeface="Calibri"/>
                <a:cs typeface="Calibri"/>
                <a:sym typeface="Calibri"/>
              </a:rPr>
              <a:t> acknowledge that you have a lot of experience as instructors</a:t>
            </a:r>
            <a:r>
              <a:rPr lang="en-US" dirty="0">
                <a:solidFill>
                  <a:schemeClr val="dk1"/>
                </a:solidFill>
                <a:latin typeface="Calibri"/>
                <a:ea typeface="Calibri"/>
                <a:cs typeface="Calibri"/>
                <a:sym typeface="Calibri"/>
              </a:rPr>
              <a:t>,</a:t>
            </a:r>
            <a:r>
              <a:rPr lang="en-US" sz="1200" b="0" i="0" u="none" strike="noStrike" cap="none" noProof="0" dirty="0">
                <a:solidFill>
                  <a:schemeClr val="dk1"/>
                </a:solidFill>
                <a:latin typeface="Calibri"/>
                <a:ea typeface="Calibri"/>
                <a:cs typeface="Calibri"/>
                <a:sym typeface="Calibri"/>
              </a:rPr>
              <a:t> and these </a:t>
            </a:r>
            <a:r>
              <a:rPr lang="en-US" dirty="0">
                <a:solidFill>
                  <a:schemeClr val="dk1"/>
                </a:solidFill>
                <a:latin typeface="Calibri"/>
                <a:ea typeface="Calibri"/>
                <a:cs typeface="Calibri"/>
                <a:sym typeface="Calibri"/>
              </a:rPr>
              <a:t>are </a:t>
            </a:r>
            <a:r>
              <a:rPr lang="en-US" sz="1200" b="0" i="0" u="none" strike="noStrike" cap="none" noProof="0" dirty="0">
                <a:solidFill>
                  <a:schemeClr val="dk1"/>
                </a:solidFill>
                <a:latin typeface="Calibri"/>
                <a:ea typeface="Calibri"/>
                <a:cs typeface="Calibri"/>
                <a:sym typeface="Calibri"/>
              </a:rPr>
              <a:t>not</a:t>
            </a:r>
            <a:r>
              <a:rPr lang="en-US" dirty="0">
                <a:solidFill>
                  <a:schemeClr val="dk1"/>
                </a:solidFill>
                <a:latin typeface="Calibri"/>
                <a:ea typeface="Calibri"/>
                <a:cs typeface="Calibri"/>
                <a:sym typeface="Calibri"/>
              </a:rPr>
              <a:t> </a:t>
            </a:r>
            <a:r>
              <a:rPr lang="en-US" sz="1200" b="0" i="0" u="none" strike="noStrike" cap="none" noProof="0" dirty="0">
                <a:solidFill>
                  <a:schemeClr val="dk1"/>
                </a:solidFill>
                <a:latin typeface="Calibri"/>
                <a:ea typeface="Calibri"/>
                <a:cs typeface="Calibri"/>
                <a:sym typeface="Calibri"/>
              </a:rPr>
              <a:t>your objectives.</a:t>
            </a:r>
            <a:r>
              <a:rPr lang="en-US" dirty="0">
                <a:solidFill>
                  <a:schemeClr val="dk1"/>
                </a:solidFill>
                <a:latin typeface="Calibri"/>
                <a:ea typeface="Calibri"/>
                <a:cs typeface="Calibri"/>
                <a:sym typeface="Calibri"/>
              </a:rPr>
              <a:t> It is very important to share this information out loud with your group to help</a:t>
            </a:r>
            <a:r>
              <a:rPr lang="en-US" sz="1200" b="0" i="0" u="none" strike="noStrike" cap="none" noProof="0" dirty="0">
                <a:solidFill>
                  <a:schemeClr val="dk1"/>
                </a:solidFill>
                <a:latin typeface="Calibri"/>
                <a:ea typeface="Calibri"/>
                <a:cs typeface="Calibri"/>
                <a:sym typeface="Calibri"/>
              </a:rPr>
              <a:t> your learning environment stay positive.</a:t>
            </a:r>
          </a:p>
          <a:p>
            <a:pPr>
              <a:buClr>
                <a:srgbClr val="000000"/>
              </a:buClr>
              <a:buSzPts val="1400"/>
            </a:pPr>
            <a:endParaRPr lang="en-US" sz="1200" b="0" i="0" u="none" strike="noStrike" cap="none" noProof="0" dirty="0">
              <a:solidFill>
                <a:schemeClr val="dk1"/>
              </a:solidFill>
              <a:latin typeface="Calibri"/>
              <a:ea typeface="Calibri"/>
              <a:cs typeface="Calibri"/>
              <a:sym typeface="Calibri"/>
            </a:endParaRPr>
          </a:p>
          <a:p>
            <a:pPr>
              <a:buClr>
                <a:srgbClr val="000000"/>
              </a:buClr>
              <a:buSzPts val="1400"/>
            </a:pPr>
            <a:r>
              <a:rPr lang="en-US" sz="1200" b="0" i="0" u="none" strike="noStrike" cap="none" noProof="0" dirty="0">
                <a:solidFill>
                  <a:schemeClr val="dk1"/>
                </a:solidFill>
                <a:latin typeface="Calibri"/>
                <a:ea typeface="Calibri"/>
                <a:cs typeface="Calibri"/>
                <a:sym typeface="Calibri"/>
              </a:rPr>
              <a:t>If you want to go above and beyond in your facilitation of these topics, </a:t>
            </a:r>
            <a:r>
              <a:rPr lang="en-US" dirty="0">
                <a:solidFill>
                  <a:schemeClr val="dk1"/>
                </a:solidFill>
                <a:latin typeface="Calibri"/>
                <a:ea typeface="Calibri"/>
                <a:cs typeface="Calibri"/>
                <a:sym typeface="Calibri"/>
              </a:rPr>
              <a:t>please utilize the many resources</a:t>
            </a:r>
            <a:r>
              <a:rPr lang="en-US" sz="1200" b="0" i="0" u="none" strike="noStrike" cap="none" noProof="0" dirty="0">
                <a:solidFill>
                  <a:schemeClr val="dk1"/>
                </a:solidFill>
                <a:latin typeface="Calibri"/>
                <a:ea typeface="Calibri"/>
                <a:cs typeface="Calibri"/>
                <a:sym typeface="Calibri"/>
              </a:rPr>
              <a:t> available </a:t>
            </a:r>
            <a:r>
              <a:rPr lang="en-US" dirty="0">
                <a:solidFill>
                  <a:schemeClr val="dk1"/>
                </a:solidFill>
                <a:latin typeface="Calibri"/>
                <a:ea typeface="Calibri"/>
                <a:cs typeface="Calibri"/>
                <a:sym typeface="Calibri"/>
              </a:rPr>
              <a:t>to you </a:t>
            </a:r>
            <a:r>
              <a:rPr lang="en-US" sz="1200" b="0" i="0" u="none" strike="noStrike" cap="none" noProof="0" dirty="0">
                <a:solidFill>
                  <a:schemeClr val="dk1"/>
                </a:solidFill>
                <a:latin typeface="Calibri"/>
                <a:ea typeface="Calibri"/>
                <a:cs typeface="Calibri"/>
                <a:sym typeface="Calibri"/>
              </a:rPr>
              <a:t>in the appendix list.</a:t>
            </a:r>
            <a:r>
              <a:rPr lang="en-US" dirty="0">
                <a:solidFill>
                  <a:schemeClr val="dk1"/>
                </a:solidFill>
                <a:latin typeface="Calibri"/>
                <a:ea typeface="Calibri"/>
                <a:cs typeface="Calibri"/>
                <a:sym typeface="Calibri"/>
              </a:rPr>
              <a:t> </a:t>
            </a:r>
            <a:endParaRPr lang="en-US" sz="1200" b="0" i="0" u="none" strike="noStrike" cap="none" noProof="0" dirty="0">
              <a:solidFill>
                <a:schemeClr val="dk1"/>
              </a:solidFill>
              <a:latin typeface="Calibri"/>
              <a:ea typeface="Calibri"/>
              <a:cs typeface="Calibri"/>
            </a:endParaRPr>
          </a:p>
        </p:txBody>
      </p:sp>
      <p:sp>
        <p:nvSpPr>
          <p:cNvPr id="352" name="Google Shape;35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55735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a:p>
            <a:pPr marL="0" marR="0" lvl="0" indent="0" algn="l" defTabSz="914400">
              <a:lnSpc>
                <a:spcPct val="100000"/>
              </a:lnSpc>
              <a:spcBef>
                <a:spcPts val="0"/>
              </a:spcBef>
              <a:spcAft>
                <a:spcPts val="0"/>
              </a:spcAft>
              <a:buNone/>
              <a:tabLst/>
              <a:defRPr/>
            </a:pP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82</a:t>
            </a:fld>
            <a:endParaRPr lang="en-US"/>
          </a:p>
        </p:txBody>
      </p:sp>
    </p:spTree>
    <p:extLst>
      <p:ext uri="{BB962C8B-B14F-4D97-AF65-F5344CB8AC3E}">
        <p14:creationId xmlns:p14="http://schemas.microsoft.com/office/powerpoint/2010/main" val="30504091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you are arranging your instruction of the High-5 Teams Curriculum, provide attendees with information for the next session, or any follow up that is needed.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83</a:t>
            </a:fld>
            <a:endParaRPr lang="en-US"/>
          </a:p>
        </p:txBody>
      </p:sp>
    </p:spTree>
    <p:extLst>
      <p:ext uri="{BB962C8B-B14F-4D97-AF65-F5344CB8AC3E}">
        <p14:creationId xmlns:p14="http://schemas.microsoft.com/office/powerpoint/2010/main" val="110087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r>
              <a:rPr lang="en-US" dirty="0"/>
              <a:t>Although these topics can be vast and complex, this curriculum was created with these specifics in mind. </a:t>
            </a:r>
          </a:p>
        </p:txBody>
      </p:sp>
      <p:sp>
        <p:nvSpPr>
          <p:cNvPr id="352" name="Google Shape;35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6793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31" y="1472388"/>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324860" y="462697"/>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4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C53BF-6DBB-2443-AC70-CDB3689D7344}"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extLst>
      <p:ext uri="{BB962C8B-B14F-4D97-AF65-F5344CB8AC3E}">
        <p14:creationId xmlns:p14="http://schemas.microsoft.com/office/powerpoint/2010/main" val="2989264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6871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330178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no logo">
  <p:cSld name="Title and Content no logo">
    <p:spTree>
      <p:nvGrpSpPr>
        <p:cNvPr id="1" name="Shape 124"/>
        <p:cNvGrpSpPr/>
        <p:nvPr/>
      </p:nvGrpSpPr>
      <p:grpSpPr>
        <a:xfrm>
          <a:off x="0" y="0"/>
          <a:ext cx="0" cy="0"/>
          <a:chOff x="0" y="0"/>
          <a:chExt cx="0" cy="0"/>
        </a:xfrm>
      </p:grpSpPr>
      <p:sp>
        <p:nvSpPr>
          <p:cNvPr id="125" name="Google Shape;125;p14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143"/>
          <p:cNvSpPr txBox="1">
            <a:spLocks noGrp="1"/>
          </p:cNvSpPr>
          <p:nvPr>
            <p:ph type="body" idx="1"/>
          </p:nvPr>
        </p:nvSpPr>
        <p:spPr>
          <a:xfrm>
            <a:off x="609600" y="1600200"/>
            <a:ext cx="10972800" cy="4114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9pPr>
          </a:lstStyle>
          <a:p>
            <a:endParaRPr/>
          </a:p>
        </p:txBody>
      </p:sp>
    </p:spTree>
    <p:extLst>
      <p:ext uri="{BB962C8B-B14F-4D97-AF65-F5344CB8AC3E}">
        <p14:creationId xmlns:p14="http://schemas.microsoft.com/office/powerpoint/2010/main" val="147547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4_Title and Content">
    <p:spTree>
      <p:nvGrpSpPr>
        <p:cNvPr id="1" name="Shape 28"/>
        <p:cNvGrpSpPr/>
        <p:nvPr/>
      </p:nvGrpSpPr>
      <p:grpSpPr>
        <a:xfrm>
          <a:off x="0" y="0"/>
          <a:ext cx="0" cy="0"/>
          <a:chOff x="0" y="0"/>
          <a:chExt cx="0" cy="0"/>
        </a:xfrm>
      </p:grpSpPr>
      <p:sp>
        <p:nvSpPr>
          <p:cNvPr id="29" name="Google Shape;29;p140"/>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72298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4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145"/>
          <p:cNvSpPr txBox="1">
            <a:spLocks noGrp="1"/>
          </p:cNvSpPr>
          <p:nvPr>
            <p:ph type="body" idx="1"/>
          </p:nvPr>
        </p:nvSpPr>
        <p:spPr>
          <a:xfrm>
            <a:off x="1564217" y="1981200"/>
            <a:ext cx="5080000" cy="4114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6" name="Google Shape;36;p145"/>
          <p:cNvSpPr txBox="1">
            <a:spLocks noGrp="1"/>
          </p:cNvSpPr>
          <p:nvPr>
            <p:ph type="body" idx="2"/>
          </p:nvPr>
        </p:nvSpPr>
        <p:spPr>
          <a:xfrm>
            <a:off x="6847417" y="1981200"/>
            <a:ext cx="5080000" cy="41148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7" name="Google Shape;37;p14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8" name="Google Shape;38;p14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9" name="Google Shape;39;p1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Palatino Linotype"/>
                <a:ea typeface="Palatino Linotype"/>
                <a:cs typeface="Palatino Linotype"/>
                <a:sym typeface="Palatino Linotyp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6503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137816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0382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415248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162959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62969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4057572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3997848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96673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2275163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95693"/>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val="0"/>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557132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31" y="1472388"/>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324860" y="462697"/>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447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55288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369778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08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158142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custDataLst>
      <p:tags r:id="rId1"/>
    </p:custDataLst>
    <p:extLst>
      <p:ext uri="{BB962C8B-B14F-4D97-AF65-F5344CB8AC3E}">
        <p14:creationId xmlns:p14="http://schemas.microsoft.com/office/powerpoint/2010/main" val="2965055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custDataLst>
      <p:tags r:id="rId1"/>
    </p:custDataLst>
    <p:extLst>
      <p:ext uri="{BB962C8B-B14F-4D97-AF65-F5344CB8AC3E}">
        <p14:creationId xmlns:p14="http://schemas.microsoft.com/office/powerpoint/2010/main" val="1280551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918214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797542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38966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custDataLst>
      <p:tags r:id="rId1"/>
    </p:custDataLst>
    <p:extLst>
      <p:ext uri="{BB962C8B-B14F-4D97-AF65-F5344CB8AC3E}">
        <p14:creationId xmlns:p14="http://schemas.microsoft.com/office/powerpoint/2010/main" val="35252581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custDataLst>
      <p:tags r:id="rId1"/>
    </p:custDataLst>
    <p:extLst>
      <p:ext uri="{BB962C8B-B14F-4D97-AF65-F5344CB8AC3E}">
        <p14:creationId xmlns:p14="http://schemas.microsoft.com/office/powerpoint/2010/main" val="2022542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744152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19803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31125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4019184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6153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2791135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037808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2681178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580821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67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96673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95693"/>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ags" Target="../tags/tag5.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custDataLst>
      <p:tags r:id="rId38"/>
    </p:custDataLst>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2" r:id="rId31"/>
    <p:sldLayoutId id="2147483684" r:id="rId32"/>
    <p:sldLayoutId id="2147483685" r:id="rId33"/>
    <p:sldLayoutId id="2147483686" r:id="rId34"/>
    <p:sldLayoutId id="2147483687" r:id="rId35"/>
    <p:sldLayoutId id="2147483688" r:id="rId36"/>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custDataLst>
      <p:tags r:id="rId33"/>
    </p:custDataLst>
    <p:extLst>
      <p:ext uri="{BB962C8B-B14F-4D97-AF65-F5344CB8AC3E}">
        <p14:creationId xmlns:p14="http://schemas.microsoft.com/office/powerpoint/2010/main" val="342058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tags" Target="../tags/tag14.xml"/><Relationship Id="rId5" Type="http://schemas.openxmlformats.org/officeDocument/2006/relationships/image" Target="../media/image41.jpeg"/><Relationship Id="rId4" Type="http://schemas.openxmlformats.org/officeDocument/2006/relationships/image" Target="../media/image40.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tags" Target="../tags/tag22.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4.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3.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43.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0.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3.xml"/><Relationship Id="rId1" Type="http://schemas.openxmlformats.org/officeDocument/2006/relationships/tags" Target="../tags/tag35.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2.emf"/></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7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3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0.xml"/><Relationship Id="rId1" Type="http://schemas.openxmlformats.org/officeDocument/2006/relationships/tags" Target="../tags/tag3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42.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1.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Arial" panose="020B0604020202020204" pitchFamily="34" charset="0"/>
              </a:rPr>
              <a:t>High-5 Teams</a:t>
            </a:r>
            <a:endParaRPr lang="en-US" sz="7200" dirty="0">
              <a:latin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ea typeface="Verdana"/>
                <a:cs typeface="Verdana"/>
              </a:rPr>
              <a:t>Developing Culturally Intelligent Communication</a:t>
            </a:r>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BE2EBA6D-0923-D549-B3D9-58F1500A2CEF}"/>
              </a:ext>
            </a:extLst>
          </p:cNvPr>
          <p:cNvSpPr txBox="1"/>
          <p:nvPr/>
        </p:nvSpPr>
        <p:spPr>
          <a:xfrm>
            <a:off x="9182911" y="2412460"/>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0"/>
          <p:cNvSpPr txBox="1">
            <a:spLocks noGrp="1"/>
          </p:cNvSpPr>
          <p:nvPr>
            <p:ph type="title" idx="4294967295"/>
          </p:nvPr>
        </p:nvSpPr>
        <p:spPr>
          <a:xfrm>
            <a:off x="648183" y="3209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3200" b="1" dirty="0">
                <a:solidFill>
                  <a:srgbClr val="DC4405"/>
                </a:solidFill>
                <a:latin typeface="Arial" panose="020B0604020202020204" pitchFamily="34" charset="0"/>
                <a:sym typeface="Palatino Linotype"/>
              </a:rPr>
              <a:t>HIGH 5 TEAMS</a:t>
            </a:r>
            <a:endParaRPr sz="3200" b="1" dirty="0">
              <a:solidFill>
                <a:srgbClr val="DC4405"/>
              </a:solidFill>
              <a:latin typeface="Stratum2 Black" panose="020B0506030000020004" pitchFamily="34" charset="77"/>
              <a:sym typeface="Arial"/>
            </a:endParaRPr>
          </a:p>
        </p:txBody>
      </p:sp>
      <p:sp>
        <p:nvSpPr>
          <p:cNvPr id="355" name="Google Shape;355;p10"/>
          <p:cNvSpPr txBox="1">
            <a:spLocks noGrp="1"/>
          </p:cNvSpPr>
          <p:nvPr>
            <p:ph type="body" idx="4294967295"/>
          </p:nvPr>
        </p:nvSpPr>
        <p:spPr>
          <a:xfrm>
            <a:off x="648183" y="1088019"/>
            <a:ext cx="10895634" cy="5197033"/>
          </a:xfrm>
          <a:prstGeom prst="rect">
            <a:avLst/>
          </a:prstGeom>
          <a:noFill/>
          <a:ln>
            <a:noFill/>
          </a:ln>
        </p:spPr>
        <p:txBody>
          <a:bodyPr spcFirstLastPara="1" vert="horz" wrap="square" lIns="91425" tIns="91425" rIns="91425" bIns="91425" rtlCol="0" anchor="t" anchorCtr="0">
            <a:noAutofit/>
          </a:bodyPr>
          <a:lstStyle/>
          <a:p>
            <a:pPr marL="0" indent="0">
              <a:lnSpc>
                <a:spcPct val="100000"/>
              </a:lnSpc>
              <a:buNone/>
            </a:pPr>
            <a:r>
              <a:rPr lang="en-US" sz="1800" b="1" dirty="0">
                <a:solidFill>
                  <a:srgbClr val="00464F"/>
                </a:solidFill>
                <a:latin typeface="KievitPro-Bold" panose="020B0504020101020102" pitchFamily="34" charset="0"/>
                <a:cs typeface="Arial"/>
              </a:rPr>
              <a:t>Evaluate, Navigate, Negotiate, Collaborate, and Cooperate</a:t>
            </a:r>
            <a:endParaRPr lang="en-US" sz="1800" b="1" dirty="0">
              <a:latin typeface="KievitPro-Bold" panose="020B0504020101020102" pitchFamily="34" charset="0"/>
              <a:cs typeface="Arial"/>
            </a:endParaRPr>
          </a:p>
          <a:p>
            <a:pPr marL="0" marR="5080" indent="0">
              <a:lnSpc>
                <a:spcPct val="106100"/>
              </a:lnSpc>
              <a:spcBef>
                <a:spcPts val="1135"/>
              </a:spcBef>
              <a:buNone/>
            </a:pPr>
            <a:r>
              <a:rPr lang="en-US" sz="1400" dirty="0">
                <a:solidFill>
                  <a:srgbClr val="231F20"/>
                </a:solidFill>
                <a:latin typeface="Arial" panose="020B0604020202020204" pitchFamily="34" charset="0"/>
                <a:cs typeface="Arial"/>
              </a:rPr>
              <a:t>The High 5 Teams curriculum is an introductory (101 level) learning course which includes 4 sequenced  modules. The modules are designed to:</a:t>
            </a:r>
            <a:endParaRPr lang="en-US" sz="1400" dirty="0">
              <a:latin typeface="Arial" panose="020B0604020202020204" pitchFamily="34" charset="0"/>
              <a:cs typeface="Arial"/>
            </a:endParaRPr>
          </a:p>
          <a:p>
            <a:pPr marL="241300" marR="41275">
              <a:lnSpc>
                <a:spcPct val="106100"/>
              </a:lnSpc>
              <a:spcBef>
                <a:spcPts val="1130"/>
              </a:spcBef>
              <a:tabLst>
                <a:tab pos="240665" algn="l"/>
                <a:tab pos="241300" algn="l"/>
              </a:tabLst>
            </a:pPr>
            <a:r>
              <a:rPr lang="en-US" sz="1400" dirty="0">
                <a:solidFill>
                  <a:srgbClr val="231F20"/>
                </a:solidFill>
                <a:latin typeface="Arial" panose="020B0604020202020204" pitchFamily="34" charset="0"/>
                <a:cs typeface="Arial"/>
              </a:rPr>
              <a:t>Promote and help develop an inclusive organizational work site culture which respects and values  diverse working team membership</a:t>
            </a:r>
            <a:endParaRPr lang="en-US" sz="1400" dirty="0">
              <a:latin typeface="Arial" panose="020B0604020202020204" pitchFamily="34" charset="0"/>
              <a:cs typeface="Arial"/>
            </a:endParaRPr>
          </a:p>
          <a:p>
            <a:pPr marL="241300" marR="396875">
              <a:lnSpc>
                <a:spcPct val="106100"/>
              </a:lnSpc>
              <a:spcBef>
                <a:spcPts val="1135"/>
              </a:spcBef>
              <a:tabLst>
                <a:tab pos="240665" algn="l"/>
                <a:tab pos="241300" algn="l"/>
              </a:tabLst>
            </a:pPr>
            <a:r>
              <a:rPr lang="en-US" sz="1400" dirty="0">
                <a:solidFill>
                  <a:srgbClr val="231F20"/>
                </a:solidFill>
                <a:latin typeface="Arial" panose="020B0604020202020204" pitchFamily="34" charset="0"/>
                <a:cs typeface="Arial"/>
              </a:rPr>
              <a:t>Provide cross-cultural communication skills training which enhances cross-team knowledge  transferability to any occupation within the labor and industries field</a:t>
            </a:r>
            <a:endParaRPr lang="en-US" sz="1400" dirty="0">
              <a:latin typeface="Arial" panose="020B0604020202020204" pitchFamily="34" charset="0"/>
              <a:cs typeface="Arial"/>
            </a:endParaRPr>
          </a:p>
          <a:p>
            <a:pPr marL="12700" marR="85090">
              <a:lnSpc>
                <a:spcPct val="106100"/>
              </a:lnSpc>
              <a:spcBef>
                <a:spcPts val="1135"/>
              </a:spcBef>
            </a:pPr>
            <a:r>
              <a:rPr lang="en-US" sz="1400" dirty="0">
                <a:solidFill>
                  <a:srgbClr val="231F20"/>
                </a:solidFill>
                <a:latin typeface="Arial" panose="020B0604020202020204" pitchFamily="34" charset="0"/>
                <a:cs typeface="Arial"/>
              </a:rPr>
              <a:t>The modules are designed to engage adult learners, therefore, adult learning concepts are integrated  within each module</a:t>
            </a:r>
            <a:endParaRPr lang="en-US" sz="1400" dirty="0">
              <a:latin typeface="Arial" panose="020B0604020202020204" pitchFamily="34" charset="0"/>
              <a:cs typeface="Times New Roman"/>
            </a:endParaRPr>
          </a:p>
          <a:p>
            <a:pPr marL="0" indent="0">
              <a:lnSpc>
                <a:spcPct val="100000"/>
              </a:lnSpc>
              <a:buNone/>
            </a:pPr>
            <a:r>
              <a:rPr lang="en-US" sz="1800" b="1" dirty="0">
                <a:solidFill>
                  <a:srgbClr val="00464F"/>
                </a:solidFill>
                <a:latin typeface="KievitPro-Bold" panose="020B0504020101020102" pitchFamily="34" charset="0"/>
                <a:cs typeface="Arial"/>
              </a:rPr>
              <a:t>Adult learners:</a:t>
            </a:r>
            <a:endParaRPr lang="en-US" sz="1800" b="1" dirty="0">
              <a:latin typeface="KievitPro-Bold" panose="020B0504020101020102" pitchFamily="34" charset="0"/>
              <a:cs typeface="Times New Roman"/>
            </a:endParaRPr>
          </a:p>
          <a:p>
            <a:pPr marL="298450" indent="-285750">
              <a:lnSpc>
                <a:spcPct val="100000"/>
              </a:lnSpc>
              <a:tabLst>
                <a:tab pos="240665" algn="l"/>
                <a:tab pos="241300" algn="l"/>
              </a:tabLst>
            </a:pPr>
            <a:r>
              <a:rPr lang="en-US" sz="1400" dirty="0">
                <a:solidFill>
                  <a:srgbClr val="231F20"/>
                </a:solidFill>
                <a:latin typeface="Arial" panose="020B0604020202020204" pitchFamily="34" charset="0"/>
                <a:cs typeface="Arial"/>
              </a:rPr>
              <a:t>Want to know why concepts are being taught</a:t>
            </a:r>
            <a:endParaRPr lang="en-US" sz="1400" dirty="0">
              <a:latin typeface="Arial" panose="020B0604020202020204" pitchFamily="34" charset="0"/>
              <a:cs typeface="Times New Roman"/>
            </a:endParaRPr>
          </a:p>
          <a:p>
            <a:pPr marL="298450" indent="-285750">
              <a:lnSpc>
                <a:spcPct val="100000"/>
              </a:lnSpc>
              <a:tabLst>
                <a:tab pos="240665" algn="l"/>
                <a:tab pos="241300" algn="l"/>
              </a:tabLst>
            </a:pPr>
            <a:r>
              <a:rPr lang="en-US" sz="1400" dirty="0">
                <a:solidFill>
                  <a:srgbClr val="231F20"/>
                </a:solidFill>
                <a:latin typeface="Arial" panose="020B0604020202020204" pitchFamily="34" charset="0"/>
                <a:cs typeface="Arial"/>
              </a:rPr>
              <a:t>Acknowledgement for prior life experiences and knowledge</a:t>
            </a:r>
            <a:endParaRPr lang="en-US" sz="1400" dirty="0">
              <a:latin typeface="Arial" panose="020B0604020202020204" pitchFamily="34" charset="0"/>
              <a:cs typeface="Arial"/>
            </a:endParaRPr>
          </a:p>
          <a:p>
            <a:pPr marL="0" indent="0">
              <a:lnSpc>
                <a:spcPct val="100000"/>
              </a:lnSpc>
              <a:spcBef>
                <a:spcPts val="5"/>
              </a:spcBef>
              <a:buClr>
                <a:srgbClr val="231F20"/>
              </a:buClr>
              <a:buNone/>
            </a:pPr>
            <a:endParaRPr lang="en-US" sz="1400" dirty="0">
              <a:latin typeface="Arial" panose="020B0604020202020204" pitchFamily="34" charset="0"/>
              <a:cs typeface="Times New Roman"/>
            </a:endParaRPr>
          </a:p>
          <a:p>
            <a:pPr marL="298450" indent="-285750">
              <a:lnSpc>
                <a:spcPct val="100000"/>
              </a:lnSpc>
              <a:spcBef>
                <a:spcPts val="5"/>
              </a:spcBef>
              <a:tabLst>
                <a:tab pos="240665" algn="l"/>
                <a:tab pos="241300" algn="l"/>
              </a:tabLst>
            </a:pPr>
            <a:r>
              <a:rPr lang="en-US" sz="1400" dirty="0">
                <a:solidFill>
                  <a:srgbClr val="231F20"/>
                </a:solidFill>
                <a:latin typeface="Arial" panose="020B0604020202020204" pitchFamily="34" charset="0"/>
                <a:cs typeface="Arial"/>
              </a:rPr>
              <a:t>Want to learn specific tasks</a:t>
            </a:r>
            <a:endParaRPr lang="en-US" sz="1400" dirty="0">
              <a:latin typeface="Arial" panose="020B0604020202020204" pitchFamily="34" charset="0"/>
              <a:cs typeface="Times New Roman"/>
            </a:endParaRPr>
          </a:p>
          <a:p>
            <a:pPr marL="298450" indent="-285750">
              <a:lnSpc>
                <a:spcPct val="100000"/>
              </a:lnSpc>
              <a:tabLst>
                <a:tab pos="240665" algn="l"/>
                <a:tab pos="241300" algn="l"/>
              </a:tabLst>
            </a:pPr>
            <a:r>
              <a:rPr lang="en-US" sz="1400" dirty="0">
                <a:solidFill>
                  <a:srgbClr val="231F20"/>
                </a:solidFill>
                <a:latin typeface="Arial" panose="020B0604020202020204" pitchFamily="34" charset="0"/>
                <a:cs typeface="Arial"/>
              </a:rPr>
              <a:t>Want to experience self-directed processes leading to discovery</a:t>
            </a:r>
            <a:endParaRPr lang="en-US" sz="1400" dirty="0">
              <a:latin typeface="Arial" panose="020B0604020202020204" pitchFamily="34" charset="0"/>
              <a:cs typeface="Arial"/>
            </a:endParaRPr>
          </a:p>
          <a:p>
            <a:pPr marL="0" marR="112395" indent="0">
              <a:lnSpc>
                <a:spcPct val="106100"/>
              </a:lnSpc>
              <a:spcBef>
                <a:spcPts val="1135"/>
              </a:spcBef>
              <a:buNone/>
            </a:pPr>
            <a:r>
              <a:rPr lang="en-US" sz="1400" dirty="0">
                <a:solidFill>
                  <a:srgbClr val="231F20"/>
                </a:solidFill>
                <a:latin typeface="Arial" panose="020B0604020202020204" pitchFamily="34" charset="0"/>
                <a:cs typeface="Arial"/>
              </a:rPr>
              <a:t>High 5 Teams includes videos, cases studies, activities, visuals and memory-prompting skill-building  tools. Similar to apprenticeship specific tasks and tools of the trade, the High 5 skills can be used repetitively and from various communication starting points. Therefore, the High 5 elements may be  applied and practice in any order based upon multiple situational team dynamics.</a:t>
            </a:r>
            <a:endParaRPr lang="en-US" sz="1400" dirty="0">
              <a:latin typeface="Arial" panose="020B0604020202020204" pitchFamily="34" charset="0"/>
              <a:cs typeface="Arial"/>
            </a:endParaRPr>
          </a:p>
        </p:txBody>
      </p:sp>
    </p:spTree>
    <p:extLst>
      <p:ext uri="{BB962C8B-B14F-4D97-AF65-F5344CB8AC3E}">
        <p14:creationId xmlns:p14="http://schemas.microsoft.com/office/powerpoint/2010/main" val="409751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39" y="383711"/>
            <a:ext cx="10515600" cy="658012"/>
          </a:xfrm>
        </p:spPr>
        <p:txBody>
          <a:bodyPr>
            <a:normAutofit/>
          </a:bodyPr>
          <a:lstStyle/>
          <a:p>
            <a:r>
              <a:rPr lang="en-US" sz="3200" b="0" dirty="0">
                <a:latin typeface="Arial" panose="020B0604020202020204" pitchFamily="34" charset="0"/>
              </a:rPr>
              <a:t>Session Agreements</a:t>
            </a:r>
          </a:p>
        </p:txBody>
      </p:sp>
      <p:sp>
        <p:nvSpPr>
          <p:cNvPr id="4" name="object 6">
            <a:extLst>
              <a:ext uri="{FF2B5EF4-FFF2-40B4-BE49-F238E27FC236}">
                <a16:creationId xmlns:a16="http://schemas.microsoft.com/office/drawing/2014/main" id="{D895C599-EB48-6F4E-85C6-6F30D54DBE75}"/>
              </a:ext>
            </a:extLst>
          </p:cNvPr>
          <p:cNvSpPr txBox="1"/>
          <p:nvPr/>
        </p:nvSpPr>
        <p:spPr>
          <a:xfrm>
            <a:off x="661639" y="1041723"/>
            <a:ext cx="8033482" cy="5037813"/>
          </a:xfrm>
          <a:prstGeom prst="rect">
            <a:avLst/>
          </a:prstGeom>
        </p:spPr>
        <p:txBody>
          <a:bodyPr vert="horz" wrap="square" lIns="0" tIns="8659" rIns="0" bIns="0" rtlCol="0">
            <a:spAutoFit/>
          </a:bodyPr>
          <a:lstStyle/>
          <a:p>
            <a:pPr marR="3464">
              <a:lnSpc>
                <a:spcPct val="90000"/>
              </a:lnSpc>
              <a:spcBef>
                <a:spcPts val="1000"/>
              </a:spcBef>
            </a:pPr>
            <a:r>
              <a:rPr dirty="0">
                <a:solidFill>
                  <a:schemeClr val="bg1"/>
                </a:solidFill>
                <a:latin typeface="Arial" panose="020B0604020202020204" pitchFamily="34" charset="0"/>
                <a:cs typeface="Gill Sans" charset="0"/>
              </a:rPr>
              <a:t>Group agreements are guidelines the group  develops and agrees will serve as the foundation  for effective communication throughout</a:t>
            </a:r>
            <a:r>
              <a:rPr lang="es-ES" dirty="0">
                <a:solidFill>
                  <a:schemeClr val="bg1"/>
                </a:solidFill>
                <a:latin typeface="Arial" panose="020B0604020202020204" pitchFamily="34" charset="0"/>
                <a:cs typeface="Gill Sans" charset="0"/>
              </a:rPr>
              <a:t> </a:t>
            </a:r>
            <a:r>
              <a:rPr dirty="0">
                <a:solidFill>
                  <a:schemeClr val="bg1"/>
                </a:solidFill>
                <a:latin typeface="Arial" panose="020B0604020202020204" pitchFamily="34" charset="0"/>
                <a:cs typeface="Gill Sans" charset="0"/>
              </a:rPr>
              <a:t>the instruction modules.</a:t>
            </a:r>
          </a:p>
          <a:p>
            <a:pPr>
              <a:lnSpc>
                <a:spcPct val="90000"/>
              </a:lnSpc>
              <a:spcBef>
                <a:spcPts val="1000"/>
              </a:spcBef>
            </a:pPr>
            <a:r>
              <a:rPr dirty="0">
                <a:solidFill>
                  <a:schemeClr val="bg1"/>
                </a:solidFill>
                <a:latin typeface="Arial" panose="020B0604020202020204" pitchFamily="34" charset="0"/>
                <a:cs typeface="Gill Sans" charset="0"/>
              </a:rPr>
              <a:t>Examples Include:</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Respect</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No interruptions</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Confidentiality</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Honesty</a:t>
            </a:r>
          </a:p>
          <a:p>
            <a:pPr marL="342900" marR="295267"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Share air time (be brief allowing others to  comment)</a:t>
            </a:r>
          </a:p>
          <a:p>
            <a:pPr marL="342900" marR="20738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Approach conversations with curiosity, not  judgment. We are all learning</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Agree to disagree</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Collaborate</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Listen carefully</a:t>
            </a:r>
          </a:p>
          <a:p>
            <a:pPr marL="342900"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Speak from your experiences</a:t>
            </a:r>
          </a:p>
          <a:p>
            <a:pPr marL="342900" marR="748126" indent="-342900">
              <a:lnSpc>
                <a:spcPct val="90000"/>
              </a:lnSpc>
              <a:spcBef>
                <a:spcPts val="1000"/>
              </a:spcBef>
              <a:buFont typeface="+mj-lt"/>
              <a:buAutoNum type="arabicPeriod"/>
              <a:tabLst>
                <a:tab pos="164085" algn="l"/>
                <a:tab pos="164518" algn="l"/>
              </a:tabLst>
            </a:pPr>
            <a:r>
              <a:rPr dirty="0">
                <a:solidFill>
                  <a:schemeClr val="bg1"/>
                </a:solidFill>
                <a:latin typeface="Arial" panose="020B0604020202020204" pitchFamily="34" charset="0"/>
                <a:cs typeface="Gill Sans" charset="0"/>
              </a:rPr>
              <a:t>Examine your own perceptions and  assumptions</a:t>
            </a:r>
          </a:p>
        </p:txBody>
      </p:sp>
    </p:spTree>
    <p:extLst>
      <p:ext uri="{BB962C8B-B14F-4D97-AF65-F5344CB8AC3E}">
        <p14:creationId xmlns:p14="http://schemas.microsoft.com/office/powerpoint/2010/main" val="107876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614589"/>
          </a:xfrm>
        </p:spPr>
        <p:txBody>
          <a:bodyPr>
            <a:noAutofit/>
          </a:bodyPr>
          <a:lstStyle/>
          <a:p>
            <a:r>
              <a:rPr lang="en-US" sz="3200" b="0" dirty="0">
                <a:latin typeface="Arial" panose="020B0604020202020204" pitchFamily="34" charset="0"/>
                <a:ea typeface="Verdana"/>
                <a:cs typeface="Verdana"/>
              </a:rPr>
              <a:t>Training Tools and Resources</a:t>
            </a:r>
            <a:endParaRPr lang="en-US" sz="3200" b="0" dirty="0">
              <a:latin typeface="Arial" panose="020B0604020202020204" pitchFamily="34" charset="0"/>
            </a:endParaRPr>
          </a:p>
        </p:txBody>
      </p:sp>
      <p:sp>
        <p:nvSpPr>
          <p:cNvPr id="3" name="Content Placeholder 2"/>
          <p:cNvSpPr>
            <a:spLocks noGrp="1"/>
          </p:cNvSpPr>
          <p:nvPr>
            <p:ph idx="1"/>
          </p:nvPr>
        </p:nvSpPr>
        <p:spPr>
          <a:xfrm>
            <a:off x="1433068" y="1671066"/>
            <a:ext cx="9879564" cy="5187820"/>
          </a:xfrm>
        </p:spPr>
        <p:txBody>
          <a:bodyPr vert="horz" lIns="91440" tIns="45720" rIns="91440" bIns="45720" rtlCol="0" anchor="t">
            <a:normAutofit/>
          </a:bodyPr>
          <a:lstStyle/>
          <a:p>
            <a:pPr marL="0" indent="0">
              <a:spcBef>
                <a:spcPts val="1200"/>
              </a:spcBef>
              <a:buNone/>
            </a:pPr>
            <a:r>
              <a:rPr lang="en-US" sz="2600" dirty="0">
                <a:latin typeface="Arial" panose="020B0604020202020204" pitchFamily="34" charset="0"/>
                <a:ea typeface="Verdana"/>
                <a:cs typeface="Verdana"/>
              </a:rPr>
              <a:t>Zoom video conference platform</a:t>
            </a:r>
          </a:p>
          <a:p>
            <a:pPr marL="971550" lvl="1" indent="-514350">
              <a:spcBef>
                <a:spcPts val="1200"/>
              </a:spcBef>
              <a:buAutoNum type="arabicPeriod"/>
            </a:pPr>
            <a:r>
              <a:rPr lang="en-US" sz="2600" dirty="0">
                <a:latin typeface="Arial" panose="020B0604020202020204" pitchFamily="34" charset="0"/>
                <a:ea typeface="Verdana"/>
                <a:cs typeface="Verdana"/>
              </a:rPr>
              <a:t>Annotations</a:t>
            </a:r>
          </a:p>
          <a:p>
            <a:pPr marL="971550" lvl="1" indent="-514350">
              <a:spcBef>
                <a:spcPts val="1200"/>
              </a:spcBef>
              <a:buAutoNum type="arabicPeriod"/>
            </a:pPr>
            <a:r>
              <a:rPr lang="en-US" sz="2600" dirty="0">
                <a:latin typeface="Arial" panose="020B0604020202020204" pitchFamily="34" charset="0"/>
                <a:ea typeface="Verdana"/>
                <a:cs typeface="Verdana"/>
              </a:rPr>
              <a:t>Pools</a:t>
            </a:r>
          </a:p>
          <a:p>
            <a:pPr marL="971550" lvl="1" indent="-514350">
              <a:spcBef>
                <a:spcPts val="1200"/>
              </a:spcBef>
              <a:buAutoNum type="arabicPeriod"/>
            </a:pPr>
            <a:r>
              <a:rPr lang="en-US" sz="2600" dirty="0">
                <a:latin typeface="Arial" panose="020B0604020202020204" pitchFamily="34" charset="0"/>
                <a:ea typeface="Verdana"/>
                <a:cs typeface="Verdana"/>
              </a:rPr>
              <a:t>Feedback</a:t>
            </a:r>
          </a:p>
          <a:p>
            <a:pPr marL="971550" lvl="1" indent="-514350">
              <a:spcBef>
                <a:spcPts val="1200"/>
              </a:spcBef>
              <a:buAutoNum type="arabicPeriod"/>
            </a:pPr>
            <a:r>
              <a:rPr lang="en-US" sz="2600" dirty="0">
                <a:latin typeface="Arial" panose="020B0604020202020204" pitchFamily="34" charset="0"/>
                <a:ea typeface="Verdana"/>
                <a:cs typeface="Verdana"/>
              </a:rPr>
              <a:t>Breakout rooms</a:t>
            </a:r>
            <a:endParaRPr lang="en-US" sz="2600" dirty="0">
              <a:latin typeface="Arial" panose="020B0604020202020204" pitchFamily="34" charset="0"/>
            </a:endParaRPr>
          </a:p>
          <a:p>
            <a:pPr marL="514350" indent="-514350">
              <a:spcBef>
                <a:spcPts val="1200"/>
              </a:spcBef>
              <a:buAutoNum type="arabicPeriod"/>
            </a:pPr>
            <a:endParaRPr lang="en-US" sz="2600" dirty="0">
              <a:ea typeface="Verdana"/>
              <a:cs typeface="Verdana"/>
            </a:endParaRPr>
          </a:p>
          <a:p>
            <a:endParaRPr lang="en-US" sz="2600" dirty="0"/>
          </a:p>
        </p:txBody>
      </p:sp>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t="63" b="63"/>
          <a:stretch>
            <a:fillRect/>
          </a:stretch>
        </p:blipFill>
        <p:spPr>
          <a:xfrm>
            <a:off x="616688" y="646336"/>
            <a:ext cx="504121" cy="504122"/>
          </a:xfrm>
        </p:spPr>
      </p:pic>
    </p:spTree>
    <p:extLst>
      <p:ext uri="{BB962C8B-B14F-4D97-AF65-F5344CB8AC3E}">
        <p14:creationId xmlns:p14="http://schemas.microsoft.com/office/powerpoint/2010/main" val="222250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 shot of a computer&#10;&#10;Description automatically generated">
            <a:extLst>
              <a:ext uri="{FF2B5EF4-FFF2-40B4-BE49-F238E27FC236}">
                <a16:creationId xmlns:a16="http://schemas.microsoft.com/office/drawing/2014/main" id="{E34414CA-CF08-4F30-B4E0-8A543DD1B1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0208871" cy="6861343"/>
          </a:xfrm>
        </p:spPr>
      </p:pic>
      <p:sp>
        <p:nvSpPr>
          <p:cNvPr id="8" name="TextBox 7">
            <a:extLst>
              <a:ext uri="{FF2B5EF4-FFF2-40B4-BE49-F238E27FC236}">
                <a16:creationId xmlns:a16="http://schemas.microsoft.com/office/drawing/2014/main" id="{8EB1469A-8DE5-47A8-BE82-8A3F2628A5B4}"/>
              </a:ext>
            </a:extLst>
          </p:cNvPr>
          <p:cNvSpPr txBox="1"/>
          <p:nvPr/>
        </p:nvSpPr>
        <p:spPr>
          <a:xfrm>
            <a:off x="10208871" y="2274838"/>
            <a:ext cx="1983129" cy="230832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Arial" panose="020B0604020202020204" pitchFamily="34" charset="0"/>
                <a:cs typeface="Arial"/>
              </a:rPr>
              <a:t>On the Phone?</a:t>
            </a:r>
            <a:r>
              <a:rPr lang="en-US" sz="2400" dirty="0">
                <a:latin typeface="Arial" panose="020B0604020202020204" pitchFamily="34" charset="0"/>
              </a:rPr>
              <a:t/>
            </a:r>
            <a:br>
              <a:rPr lang="en-US" sz="2400" dirty="0">
                <a:latin typeface="Arial" panose="020B0604020202020204" pitchFamily="34" charset="0"/>
              </a:rPr>
            </a:br>
            <a:r>
              <a:rPr lang="en-US" sz="2400" dirty="0">
                <a:solidFill>
                  <a:schemeClr val="bg1"/>
                </a:solidFill>
                <a:latin typeface="Arial" panose="020B0604020202020204" pitchFamily="34" charset="0"/>
                <a:cs typeface="Arial"/>
              </a:rPr>
              <a:t>*6 - Toggle mute/unmute</a:t>
            </a:r>
            <a:r>
              <a:rPr lang="en-US" sz="2400" dirty="0">
                <a:latin typeface="Arial" panose="020B0604020202020204" pitchFamily="34" charset="0"/>
              </a:rPr>
              <a:t/>
            </a:r>
            <a:br>
              <a:rPr lang="en-US" sz="2400" dirty="0">
                <a:latin typeface="Arial" panose="020B0604020202020204" pitchFamily="34" charset="0"/>
              </a:rPr>
            </a:br>
            <a:r>
              <a:rPr lang="en-US" sz="2400" dirty="0">
                <a:solidFill>
                  <a:schemeClr val="bg1"/>
                </a:solidFill>
                <a:latin typeface="Arial" panose="020B0604020202020204" pitchFamily="34" charset="0"/>
                <a:cs typeface="Arial"/>
              </a:rPr>
              <a:t>*9 - Raise hand</a:t>
            </a:r>
            <a:endParaRPr lang="en-U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3262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145649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264" y="1970078"/>
            <a:ext cx="8855470" cy="569193"/>
          </a:xfrm>
        </p:spPr>
        <p:txBody>
          <a:bodyPr>
            <a:noAutofit/>
          </a:bodyPr>
          <a:lstStyle/>
          <a:p>
            <a:r>
              <a:rPr lang="en-US" sz="3200" b="0" dirty="0">
                <a:latin typeface="Arial" panose="020B0604020202020204" pitchFamily="34" charset="0"/>
                <a:ea typeface="Verdana"/>
                <a:cs typeface="Verdana"/>
              </a:rPr>
              <a:t>What aspects of Effective Team Communication come to mind for you?</a:t>
            </a:r>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l="251" r="251"/>
          <a:stretch>
            <a:fillRect/>
          </a:stretch>
        </p:blipFill>
        <p:spPr/>
      </p:pic>
    </p:spTree>
    <p:extLst>
      <p:ext uri="{BB962C8B-B14F-4D97-AF65-F5344CB8AC3E}">
        <p14:creationId xmlns:p14="http://schemas.microsoft.com/office/powerpoint/2010/main" val="11104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35269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6046658" cy="532479"/>
          </a:xfrm>
        </p:spPr>
        <p:txBody>
          <a:bodyPr>
            <a:noAutofit/>
          </a:bodyPr>
          <a:lstStyle/>
          <a:p>
            <a:r>
              <a:rPr lang="en-US" sz="3200" b="0" dirty="0">
                <a:latin typeface="Arial" panose="020B0604020202020204" pitchFamily="34" charset="0"/>
              </a:rPr>
              <a:t>Oregon Facts</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4879293"/>
          </a:xfrm>
        </p:spPr>
        <p:txBody>
          <a:bodyPr wrap="none"/>
          <a:lstStyle/>
          <a:p>
            <a:pPr marL="417367" marR="216472" indent="-342900">
              <a:lnSpc>
                <a:spcPct val="150000"/>
              </a:lnSpc>
              <a:spcBef>
                <a:spcPts val="678"/>
              </a:spcBef>
              <a:tabLst>
                <a:tab pos="230326" algn="l"/>
                <a:tab pos="230759" algn="l"/>
              </a:tabLst>
            </a:pPr>
            <a:r>
              <a:rPr lang="en-US" sz="2000" dirty="0">
                <a:latin typeface="Arial" panose="020B0604020202020204" pitchFamily="34" charset="0"/>
                <a:cs typeface="Arial"/>
              </a:rPr>
              <a:t>Oregon’s growing businesses are creating a construction boom!</a:t>
            </a:r>
          </a:p>
          <a:p>
            <a:pPr marL="417367" marR="203916" indent="-342900">
              <a:lnSpc>
                <a:spcPct val="150000"/>
              </a:lnSpc>
              <a:spcBef>
                <a:spcPts val="774"/>
              </a:spcBef>
              <a:tabLst>
                <a:tab pos="230326" algn="l"/>
                <a:tab pos="230759" algn="l"/>
              </a:tabLst>
            </a:pPr>
            <a:r>
              <a:rPr lang="en-US" sz="2000" dirty="0">
                <a:latin typeface="Arial" panose="020B0604020202020204" pitchFamily="34" charset="0"/>
                <a:cs typeface="Arial"/>
              </a:rPr>
              <a:t>Construction trade diversification goals are aimed at hiring </a:t>
            </a:r>
            <a:br>
              <a:rPr lang="en-US" sz="2000" dirty="0">
                <a:latin typeface="Arial" panose="020B0604020202020204" pitchFamily="34" charset="0"/>
                <a:cs typeface="Arial"/>
              </a:rPr>
            </a:br>
            <a:r>
              <a:rPr lang="en-US" sz="2000" dirty="0">
                <a:latin typeface="Arial" panose="020B0604020202020204" pitchFamily="34" charset="0"/>
                <a:cs typeface="Arial"/>
              </a:rPr>
              <a:t>larger numbers of  females and diverse community members.</a:t>
            </a:r>
          </a:p>
          <a:p>
            <a:pPr marL="417367" marR="225130" indent="-342900" algn="just">
              <a:lnSpc>
                <a:spcPct val="150000"/>
              </a:lnSpc>
              <a:spcBef>
                <a:spcPts val="774"/>
              </a:spcBef>
              <a:tabLst>
                <a:tab pos="230759" algn="l"/>
              </a:tabLst>
            </a:pPr>
            <a:r>
              <a:rPr lang="en-US" sz="2000" dirty="0">
                <a:latin typeface="Arial" panose="020B0604020202020204" pitchFamily="34" charset="0"/>
                <a:cs typeface="Arial"/>
              </a:rPr>
              <a:t>Publicly funded projects require that jobs are equitably attained </a:t>
            </a:r>
            <a:br>
              <a:rPr lang="en-US" sz="2000" dirty="0">
                <a:latin typeface="Arial" panose="020B0604020202020204" pitchFamily="34" charset="0"/>
                <a:cs typeface="Arial"/>
              </a:rPr>
            </a:br>
            <a:r>
              <a:rPr lang="en-US" sz="2000" dirty="0">
                <a:latin typeface="Arial" panose="020B0604020202020204" pitchFamily="34" charset="0"/>
                <a:cs typeface="Arial"/>
              </a:rPr>
              <a:t>by workers from all  demographic representations.</a:t>
            </a:r>
          </a:p>
          <a:p>
            <a:pPr marL="417367" marR="297432" indent="-342900">
              <a:lnSpc>
                <a:spcPct val="150000"/>
              </a:lnSpc>
              <a:spcBef>
                <a:spcPts val="774"/>
              </a:spcBef>
              <a:tabLst>
                <a:tab pos="230326" algn="l"/>
                <a:tab pos="230759" algn="l"/>
              </a:tabLst>
            </a:pPr>
            <a:r>
              <a:rPr lang="en-US" sz="2000" dirty="0">
                <a:latin typeface="Arial" panose="020B0604020202020204" pitchFamily="34" charset="0"/>
                <a:cs typeface="Arial"/>
              </a:rPr>
              <a:t>Diversifying the workforce has a direct  impact on improving </a:t>
            </a:r>
            <a:br>
              <a:rPr lang="en-US" sz="2000" dirty="0">
                <a:latin typeface="Arial" panose="020B0604020202020204" pitchFamily="34" charset="0"/>
                <a:cs typeface="Arial"/>
              </a:rPr>
            </a:br>
            <a:r>
              <a:rPr lang="en-US" sz="2000" dirty="0">
                <a:latin typeface="Arial" panose="020B0604020202020204" pitchFamily="34" charset="0"/>
                <a:cs typeface="Arial"/>
              </a:rPr>
              <a:t>Oregon’s economy.</a:t>
            </a:r>
            <a:endParaRPr lang="en-US" sz="1600" dirty="0">
              <a:solidFill>
                <a:srgbClr val="231F20"/>
              </a:solidFill>
              <a:latin typeface="Arial" panose="020B0604020202020204" pitchFamily="34" charset="0"/>
              <a:cs typeface="Arial"/>
            </a:endParaRPr>
          </a:p>
          <a:p>
            <a:pPr marL="0" marR="610883" indent="0">
              <a:lnSpc>
                <a:spcPct val="106100"/>
              </a:lnSpc>
              <a:spcBef>
                <a:spcPts val="678"/>
              </a:spcBef>
              <a:buNone/>
            </a:pPr>
            <a:endParaRPr lang="en-US" sz="1600" dirty="0">
              <a:solidFill>
                <a:srgbClr val="231F20"/>
              </a:solidFill>
              <a:latin typeface="Arial" panose="020B0604020202020204" pitchFamily="34" charset="0"/>
              <a:cs typeface="Arial"/>
            </a:endParaRPr>
          </a:p>
          <a:p>
            <a:pPr marL="0" marR="610883" indent="0">
              <a:lnSpc>
                <a:spcPct val="106100"/>
              </a:lnSpc>
              <a:spcBef>
                <a:spcPts val="678"/>
              </a:spcBef>
              <a:buNone/>
            </a:pPr>
            <a:endParaRPr lang="en-US" sz="1600" dirty="0">
              <a:solidFill>
                <a:srgbClr val="231F20"/>
              </a:solidFill>
              <a:latin typeface="Arial" panose="020B0604020202020204" pitchFamily="34" charset="0"/>
              <a:cs typeface="Arial"/>
            </a:endParaRPr>
          </a:p>
          <a:p>
            <a:pPr marL="0" marR="610883" indent="0">
              <a:lnSpc>
                <a:spcPct val="106100"/>
              </a:lnSpc>
              <a:spcBef>
                <a:spcPts val="678"/>
              </a:spcBef>
              <a:buNone/>
            </a:pPr>
            <a:endParaRPr lang="en-US" sz="1600" dirty="0">
              <a:solidFill>
                <a:srgbClr val="231F20"/>
              </a:solidFill>
              <a:latin typeface="Arial" panose="020B0604020202020204" pitchFamily="34" charset="0"/>
              <a:cs typeface="Arial"/>
            </a:endParaRPr>
          </a:p>
          <a:p>
            <a:pPr marL="0" marR="610883" indent="0">
              <a:lnSpc>
                <a:spcPct val="106100"/>
              </a:lnSpc>
              <a:spcBef>
                <a:spcPts val="678"/>
              </a:spcBef>
              <a:buNone/>
            </a:pPr>
            <a:r>
              <a:rPr lang="en-US" sz="1400" dirty="0">
                <a:solidFill>
                  <a:srgbClr val="231F20"/>
                </a:solidFill>
                <a:latin typeface="Arial" panose="020B0604020202020204" pitchFamily="34" charset="0"/>
                <a:cs typeface="Arial"/>
              </a:rPr>
              <a:t>Source: Wooley, JM (2018). Portland Metro Region Construction Workforce Market Study.</a:t>
            </a:r>
            <a:endParaRPr lang="en-US" sz="1400" dirty="0">
              <a:latin typeface="Arial" panose="020B0604020202020204" pitchFamily="34" charset="0"/>
              <a:cs typeface="Arial"/>
            </a:endParaRPr>
          </a:p>
        </p:txBody>
      </p:sp>
      <p:sp>
        <p:nvSpPr>
          <p:cNvPr id="11" name="Rectangle 10">
            <a:extLst>
              <a:ext uri="{FF2B5EF4-FFF2-40B4-BE49-F238E27FC236}">
                <a16:creationId xmlns:a16="http://schemas.microsoft.com/office/drawing/2014/main" id="{E29BE66E-BD13-C949-9A95-8AEFFAD83752}"/>
              </a:ext>
            </a:extLst>
          </p:cNvPr>
          <p:cNvSpPr/>
          <p:nvPr/>
        </p:nvSpPr>
        <p:spPr>
          <a:xfrm>
            <a:off x="0" y="0"/>
            <a:ext cx="4021393" cy="6118412"/>
          </a:xfrm>
          <a:prstGeom prst="rect">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728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Industry Specific Research Findings</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000" b="1" dirty="0">
                <a:solidFill>
                  <a:srgbClr val="231F20"/>
                </a:solidFill>
                <a:latin typeface="KievitPro-Bold" panose="020B0504020101020102" pitchFamily="34" charset="0"/>
                <a:cs typeface="Arial"/>
              </a:rPr>
              <a:t>Unfair Treatment</a:t>
            </a:r>
            <a:endParaRPr lang="en-US" sz="2000" dirty="0">
              <a:solidFill>
                <a:srgbClr val="231F20"/>
              </a:solidFill>
              <a:latin typeface="Arial" panose="020B0604020202020204" pitchFamily="34" charset="0"/>
              <a:cs typeface="Arial"/>
            </a:endParaRPr>
          </a:p>
          <a:p>
            <a:pPr marL="465859" marR="358477" indent="-457200">
              <a:lnSpc>
                <a:spcPct val="111100"/>
              </a:lnSpc>
              <a:spcBef>
                <a:spcPts val="68"/>
              </a:spcBef>
              <a:tabLst>
                <a:tab pos="164085" algn="l"/>
                <a:tab pos="164518" algn="l"/>
              </a:tabLst>
            </a:pPr>
            <a:r>
              <a:rPr lang="en-US" sz="2000" dirty="0">
                <a:solidFill>
                  <a:srgbClr val="231F20"/>
                </a:solidFill>
                <a:latin typeface="Arial" panose="020B0604020202020204" pitchFamily="34" charset="0"/>
                <a:cs typeface="Arial"/>
              </a:rPr>
              <a:t>Discrimination (race, age, gender, ethnicity, </a:t>
            </a:r>
            <a:br>
              <a:rPr lang="en-US" sz="2000" dirty="0">
                <a:solidFill>
                  <a:srgbClr val="231F20"/>
                </a:solidFill>
                <a:latin typeface="Arial" panose="020B0604020202020204" pitchFamily="34" charset="0"/>
                <a:cs typeface="Arial"/>
              </a:rPr>
            </a:br>
            <a:r>
              <a:rPr lang="en-US" sz="2000" dirty="0">
                <a:solidFill>
                  <a:srgbClr val="231F20"/>
                </a:solidFill>
                <a:latin typeface="Arial" panose="020B0604020202020204" pitchFamily="34" charset="0"/>
                <a:cs typeface="Arial"/>
              </a:rPr>
              <a:t>sexual identification, etc.)</a:t>
            </a:r>
            <a:endParaRPr lang="en-US" sz="2000" dirty="0">
              <a:latin typeface="Arial" panose="020B0604020202020204" pitchFamily="34" charset="0"/>
              <a:cs typeface="Arial"/>
            </a:endParaRPr>
          </a:p>
          <a:p>
            <a:pPr marL="465859" indent="-457200">
              <a:spcBef>
                <a:spcPts val="937"/>
              </a:spcBef>
              <a:tabLst>
                <a:tab pos="164085" algn="l"/>
                <a:tab pos="164518" algn="l"/>
              </a:tabLst>
            </a:pPr>
            <a:r>
              <a:rPr lang="en-US" sz="2000" dirty="0">
                <a:solidFill>
                  <a:srgbClr val="231F20"/>
                </a:solidFill>
                <a:latin typeface="Arial" panose="020B0604020202020204" pitchFamily="34" charset="0"/>
                <a:cs typeface="Arial"/>
              </a:rPr>
              <a:t>Bullying</a:t>
            </a:r>
            <a:endParaRPr lang="en-US" sz="2000" dirty="0">
              <a:latin typeface="Arial" panose="020B0604020202020204" pitchFamily="34" charset="0"/>
              <a:cs typeface="Arial"/>
            </a:endParaRPr>
          </a:p>
          <a:p>
            <a:pPr marL="465859" indent="-457200">
              <a:spcBef>
                <a:spcPts val="934"/>
              </a:spcBef>
              <a:tabLst>
                <a:tab pos="164085" algn="l"/>
                <a:tab pos="164518" algn="l"/>
              </a:tabLst>
            </a:pPr>
            <a:r>
              <a:rPr lang="en-US" sz="2000" dirty="0">
                <a:solidFill>
                  <a:srgbClr val="231F20"/>
                </a:solidFill>
                <a:latin typeface="Arial" panose="020B0604020202020204" pitchFamily="34" charset="0"/>
                <a:cs typeface="Arial"/>
              </a:rPr>
              <a:t>Racism</a:t>
            </a:r>
            <a:endParaRPr lang="en-US" sz="2000" dirty="0">
              <a:latin typeface="Arial" panose="020B0604020202020204" pitchFamily="34" charset="0"/>
              <a:cs typeface="Arial"/>
            </a:endParaRPr>
          </a:p>
          <a:p>
            <a:pPr marL="465859" indent="-457200">
              <a:spcBef>
                <a:spcPts val="937"/>
              </a:spcBef>
              <a:tabLst>
                <a:tab pos="164085" algn="l"/>
                <a:tab pos="164518" algn="l"/>
              </a:tabLst>
            </a:pPr>
            <a:r>
              <a:rPr lang="en-US" sz="2000" dirty="0">
                <a:solidFill>
                  <a:srgbClr val="231F20"/>
                </a:solidFill>
                <a:latin typeface="Arial" panose="020B0604020202020204" pitchFamily="34" charset="0"/>
                <a:cs typeface="Arial"/>
              </a:rPr>
              <a:t>Harassment</a:t>
            </a:r>
            <a:endParaRPr lang="en-US" sz="2000" dirty="0">
              <a:latin typeface="Arial" panose="020B0604020202020204" pitchFamily="34" charset="0"/>
              <a:cs typeface="Arial"/>
            </a:endParaRPr>
          </a:p>
          <a:p>
            <a:pPr marL="465859" indent="-457200">
              <a:spcBef>
                <a:spcPts val="937"/>
              </a:spcBef>
              <a:tabLst>
                <a:tab pos="164085" algn="l"/>
                <a:tab pos="164518" algn="l"/>
              </a:tabLst>
            </a:pPr>
            <a:r>
              <a:rPr lang="en-US" sz="2000" dirty="0">
                <a:solidFill>
                  <a:srgbClr val="231F20"/>
                </a:solidFill>
                <a:latin typeface="Arial" panose="020B0604020202020204" pitchFamily="34" charset="0"/>
                <a:cs typeface="Arial"/>
              </a:rPr>
              <a:t>Sexism</a:t>
            </a:r>
          </a:p>
          <a:p>
            <a:pPr marL="8659" indent="0">
              <a:spcBef>
                <a:spcPts val="937"/>
              </a:spcBef>
              <a:buNone/>
              <a:tabLst>
                <a:tab pos="164085" algn="l"/>
                <a:tab pos="164518" algn="l"/>
              </a:tabLst>
            </a:pPr>
            <a:endParaRPr lang="en-US" sz="2000" dirty="0">
              <a:solidFill>
                <a:srgbClr val="231F20"/>
              </a:solidFill>
              <a:latin typeface="Arial" panose="020B0604020202020204" pitchFamily="34" charset="0"/>
              <a:cs typeface="Arial"/>
            </a:endParaRPr>
          </a:p>
          <a:p>
            <a:pPr marL="8659" indent="0">
              <a:spcBef>
                <a:spcPts val="937"/>
              </a:spcBef>
              <a:buNone/>
              <a:tabLst>
                <a:tab pos="164085" algn="l"/>
                <a:tab pos="164518" algn="l"/>
              </a:tabLst>
            </a:pPr>
            <a:endParaRPr lang="en-US" sz="2000" dirty="0">
              <a:solidFill>
                <a:srgbClr val="231F20"/>
              </a:solidFill>
              <a:latin typeface="Arial" panose="020B0604020202020204" pitchFamily="34" charset="0"/>
              <a:cs typeface="Arial"/>
            </a:endParaRPr>
          </a:p>
          <a:p>
            <a:pPr marL="0" marR="610883" indent="0">
              <a:lnSpc>
                <a:spcPct val="106100"/>
              </a:lnSpc>
              <a:spcBef>
                <a:spcPts val="678"/>
              </a:spcBef>
              <a:buNone/>
            </a:pPr>
            <a:r>
              <a:rPr lang="en-US" sz="1400" dirty="0">
                <a:solidFill>
                  <a:srgbClr val="231F20"/>
                </a:solidFill>
                <a:latin typeface="Arial" panose="020B0604020202020204" pitchFamily="34" charset="0"/>
                <a:cs typeface="Arial"/>
              </a:rPr>
              <a:t>Sources: Wooley, JM. (2018). Portland Metro Region Construction Workforce Market Study. (1-28).</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Wilkinson, L. and Kelly, M. (2016). (Still) Building A More Diverse Workforce In The Highway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Trades: 2016 Evaluation Of The ODOT/BOLI Highway Construction Workforce Development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Program. (1-41).</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Arevalo-Meier, N. (2014). Status Report on the Disproportionately high termination rate for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African American Apprentices in 2006-2010. (1-34).</a:t>
            </a:r>
            <a:endParaRPr lang="en-US" sz="1400" dirty="0">
              <a:latin typeface="Arial" panose="020B0604020202020204" pitchFamily="34" charset="0"/>
              <a:cs typeface="Arial"/>
            </a:endParaRPr>
          </a:p>
        </p:txBody>
      </p:sp>
      <p:pic>
        <p:nvPicPr>
          <p:cNvPr id="3" name="Picture 2">
            <a:extLst>
              <a:ext uri="{FF2B5EF4-FFF2-40B4-BE49-F238E27FC236}">
                <a16:creationId xmlns:a16="http://schemas.microsoft.com/office/drawing/2014/main" id="{3460389E-8457-A149-B0A1-11B76920432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6352"/>
            <a:ext cx="4075337" cy="6117785"/>
          </a:xfrm>
          <a:prstGeom prst="rect">
            <a:avLst/>
          </a:prstGeom>
        </p:spPr>
      </p:pic>
    </p:spTree>
    <p:custDataLst>
      <p:tags r:id="rId1"/>
    </p:custDataLst>
    <p:extLst>
      <p:ext uri="{BB962C8B-B14F-4D97-AF65-F5344CB8AC3E}">
        <p14:creationId xmlns:p14="http://schemas.microsoft.com/office/powerpoint/2010/main" val="282233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66709" y="1084911"/>
            <a:ext cx="4391246" cy="1046987"/>
          </a:xfrm>
        </p:spPr>
        <p:txBody>
          <a:bodyPr>
            <a:normAutofit/>
          </a:bodyPr>
          <a:lstStyle/>
          <a:p>
            <a:r>
              <a:rPr lang="en-US" sz="3200" b="0" dirty="0">
                <a:latin typeface="Arial" panose="020B0604020202020204" pitchFamily="34" charset="0"/>
                <a:ea typeface="Verdana"/>
                <a:cs typeface="Verdana"/>
              </a:rPr>
              <a:t>Learning Goals</a:t>
            </a:r>
            <a:endParaRPr lang="en-US" sz="3200" b="0" dirty="0">
              <a:latin typeface="Arial" panose="020B0604020202020204" pitchFamily="34" charset="0"/>
            </a:endParaRPr>
          </a:p>
        </p:txBody>
      </p:sp>
      <p:pic>
        <p:nvPicPr>
          <p:cNvPr id="6" name="Picture Placeholder 5"/>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t="63" b="63"/>
          <a:stretch>
            <a:fillRect/>
          </a:stretch>
        </p:blipFill>
        <p:spPr/>
      </p:pic>
      <p:sp>
        <p:nvSpPr>
          <p:cNvPr id="5" name="Content Placeholder 4">
            <a:extLst>
              <a:ext uri="{FF2B5EF4-FFF2-40B4-BE49-F238E27FC236}">
                <a16:creationId xmlns:a16="http://schemas.microsoft.com/office/drawing/2014/main" id="{3715A794-87D5-41D9-B6B0-207386952237}"/>
              </a:ext>
            </a:extLst>
          </p:cNvPr>
          <p:cNvSpPr>
            <a:spLocks noGrp="1"/>
          </p:cNvSpPr>
          <p:nvPr>
            <p:ph idx="1"/>
          </p:nvPr>
        </p:nvSpPr>
        <p:spPr>
          <a:xfrm>
            <a:off x="1403143" y="2018372"/>
            <a:ext cx="5064564" cy="4197938"/>
          </a:xfrm>
        </p:spPr>
        <p:txBody>
          <a:bodyPr>
            <a:noAutofit/>
          </a:bodyPr>
          <a:lstStyle/>
          <a:p>
            <a:r>
              <a:rPr lang="en-US" sz="1800" dirty="0">
                <a:latin typeface="Arial" panose="020B0604020202020204" pitchFamily="34" charset="0"/>
                <a:ea typeface="+mn-lt"/>
                <a:cs typeface="+mn-lt"/>
              </a:rPr>
              <a:t>Identify High 5 Teams effective cross- cultural communication skills</a:t>
            </a:r>
            <a:endParaRPr lang="en-US" sz="1800" dirty="0">
              <a:latin typeface="Arial" panose="020B0604020202020204" pitchFamily="34" charset="0"/>
            </a:endParaRPr>
          </a:p>
          <a:p>
            <a:r>
              <a:rPr lang="en-US" sz="1800" dirty="0">
                <a:latin typeface="Arial" panose="020B0604020202020204" pitchFamily="34" charset="0"/>
                <a:ea typeface="+mn-lt"/>
                <a:cs typeface="+mn-lt"/>
              </a:rPr>
              <a:t>Understand why diverse cultural communication skills are required in labor industries</a:t>
            </a:r>
            <a:endParaRPr lang="en-US" sz="1800" dirty="0">
              <a:latin typeface="Arial" panose="020B0604020202020204" pitchFamily="34" charset="0"/>
            </a:endParaRPr>
          </a:p>
          <a:p>
            <a:r>
              <a:rPr lang="en-US" sz="1800" dirty="0">
                <a:latin typeface="Arial" panose="020B0604020202020204" pitchFamily="34" charset="0"/>
                <a:ea typeface="+mn-lt"/>
                <a:cs typeface="+mn-lt"/>
              </a:rPr>
              <a:t>Analyze how effective communication skills </a:t>
            </a:r>
            <a:br>
              <a:rPr lang="en-US" sz="1800" dirty="0">
                <a:latin typeface="Arial" panose="020B0604020202020204" pitchFamily="34" charset="0"/>
                <a:ea typeface="+mn-lt"/>
                <a:cs typeface="+mn-lt"/>
              </a:rPr>
            </a:br>
            <a:r>
              <a:rPr lang="en-US" sz="1800" dirty="0">
                <a:latin typeface="Arial" panose="020B0604020202020204" pitchFamily="34" charset="0"/>
                <a:ea typeface="+mn-lt"/>
                <a:cs typeface="+mn-lt"/>
              </a:rPr>
              <a:t>improves team trust and productivity</a:t>
            </a:r>
            <a:endParaRPr lang="en-US" sz="1800" dirty="0">
              <a:latin typeface="Arial" panose="020B0604020202020204" pitchFamily="34" charset="0"/>
            </a:endParaRPr>
          </a:p>
          <a:p>
            <a:r>
              <a:rPr lang="en-US" sz="1800" dirty="0">
                <a:latin typeface="Arial" panose="020B0604020202020204" pitchFamily="34" charset="0"/>
                <a:ea typeface="+mn-lt"/>
                <a:cs typeface="+mn-lt"/>
              </a:rPr>
              <a:t>Differentiate effective and ineffective </a:t>
            </a:r>
            <a:br>
              <a:rPr lang="en-US" sz="1800" dirty="0">
                <a:latin typeface="Arial" panose="020B0604020202020204" pitchFamily="34" charset="0"/>
                <a:ea typeface="+mn-lt"/>
                <a:cs typeface="+mn-lt"/>
              </a:rPr>
            </a:br>
            <a:r>
              <a:rPr lang="en-US" sz="1800" dirty="0">
                <a:latin typeface="Arial" panose="020B0604020202020204" pitchFamily="34" charset="0"/>
                <a:ea typeface="+mn-lt"/>
                <a:cs typeface="+mn-lt"/>
              </a:rPr>
              <a:t>communication practices</a:t>
            </a:r>
            <a:endParaRPr lang="en-US" sz="1800" dirty="0">
              <a:latin typeface="Arial" panose="020B0604020202020204" pitchFamily="34" charset="0"/>
            </a:endParaRPr>
          </a:p>
          <a:p>
            <a:r>
              <a:rPr lang="en-US" sz="1800" dirty="0">
                <a:latin typeface="Arial" panose="020B0604020202020204" pitchFamily="34" charset="0"/>
                <a:ea typeface="+mn-lt"/>
                <a:cs typeface="+mn-lt"/>
              </a:rPr>
              <a:t>Formulate more inclusive and ways of communication within diverse teams</a:t>
            </a:r>
            <a:endParaRPr lang="en-US" sz="1800" dirty="0">
              <a:latin typeface="Arial" panose="020B0604020202020204" pitchFamily="34" charset="0"/>
            </a:endParaRPr>
          </a:p>
          <a:p>
            <a:r>
              <a:rPr lang="en-US" sz="1800" dirty="0">
                <a:latin typeface="Arial" panose="020B0604020202020204" pitchFamily="34" charset="0"/>
                <a:ea typeface="+mn-lt"/>
                <a:cs typeface="+mn-lt"/>
              </a:rPr>
              <a:t>Put into practice the High 5 Teams communication skills</a:t>
            </a:r>
            <a:endParaRPr lang="en-US" sz="1600" dirty="0"/>
          </a:p>
        </p:txBody>
      </p:sp>
    </p:spTree>
    <p:custDataLst>
      <p:tags r:id="rId1"/>
    </p:custDataLst>
    <p:extLst>
      <p:ext uri="{BB962C8B-B14F-4D97-AF65-F5344CB8AC3E}">
        <p14:creationId xmlns:p14="http://schemas.microsoft.com/office/powerpoint/2010/main" val="401411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8309" y="206340"/>
            <a:ext cx="10955382" cy="1291113"/>
          </a:xfrm>
        </p:spPr>
        <p:txBody>
          <a:bodyPr/>
          <a:lstStyle/>
          <a:p>
            <a:r>
              <a:rPr lang="en-US" dirty="0" smtClean="0">
                <a:latin typeface="Arial" panose="020B0604020202020204" pitchFamily="34" charset="0"/>
              </a:rPr>
              <a:t>Course Development Team</a:t>
            </a:r>
            <a:endParaRPr lang="en-US" dirty="0">
              <a:latin typeface="Arial" panose="020B0604020202020204" pitchFamily="34" charset="0"/>
            </a:endParaRPr>
          </a:p>
        </p:txBody>
      </p:sp>
      <p:sp>
        <p:nvSpPr>
          <p:cNvPr id="9" name="Text Placeholder 8"/>
          <p:cNvSpPr>
            <a:spLocks noGrp="1"/>
          </p:cNvSpPr>
          <p:nvPr>
            <p:ph type="body" sz="quarter" idx="13"/>
          </p:nvPr>
        </p:nvSpPr>
        <p:spPr>
          <a:xfrm>
            <a:off x="633635" y="2711461"/>
            <a:ext cx="5078455" cy="344488"/>
          </a:xfrm>
        </p:spPr>
        <p:txBody>
          <a:bodyPr>
            <a:normAutofit/>
          </a:bodyPr>
          <a:lstStyle/>
          <a:p>
            <a:r>
              <a:rPr lang="en-US" dirty="0" smtClean="0">
                <a:latin typeface="Arial" panose="020B0604020202020204" pitchFamily="34" charset="0"/>
              </a:rPr>
              <a:t>Ana Lucia Fonseca</a:t>
            </a:r>
            <a:endParaRPr lang="en-US" dirty="0">
              <a:latin typeface="Arial" panose="020B0604020202020204" pitchFamily="34" charset="0"/>
            </a:endParaRPr>
          </a:p>
        </p:txBody>
      </p:sp>
      <p:sp>
        <p:nvSpPr>
          <p:cNvPr id="10" name="Text Placeholder 9"/>
          <p:cNvSpPr>
            <a:spLocks noGrp="1"/>
          </p:cNvSpPr>
          <p:nvPr>
            <p:ph type="body" sz="quarter" idx="14"/>
          </p:nvPr>
        </p:nvSpPr>
        <p:spPr>
          <a:xfrm>
            <a:off x="633273" y="3087700"/>
            <a:ext cx="5078864" cy="2484900"/>
          </a:xfrm>
        </p:spPr>
        <p:txBody>
          <a:bodyPr/>
          <a:lstStyle/>
          <a:p>
            <a:pPr marL="0" indent="0">
              <a:buNone/>
            </a:pPr>
            <a:r>
              <a:rPr lang="en-US" sz="2000" baseline="30000" dirty="0" smtClean="0">
                <a:latin typeface="Kievit Offc" panose="020B0504030101020102" pitchFamily="34" charset="0"/>
              </a:rPr>
              <a:t>Ana </a:t>
            </a:r>
            <a:r>
              <a:rPr lang="en-US" sz="2000" baseline="30000" dirty="0">
                <a:latin typeface="Kievit Offc" panose="020B0504030101020102" pitchFamily="34" charset="0"/>
              </a:rPr>
              <a:t>Lucia Fonseca has always had a passion for social change and the value that authenticity brings to organizations and the world. Before being an Professional of Inclusion, she was working as an Extension faculty in various community engagement programs such as creating Culturally Relevant STEM and Healthy Living curriculum. She has a BS in Social Psychology and MS in Natural Resource Education and Extension and is currently working on her PhD in Education. Before working at OSU she worked for the Federal Mexican Government implementing innovative rural development programs for indigenous communities. Areas of interest include: social justice, intersection between innovation and diversity, culturally relevant programming, healthy living and community empowerment.</a:t>
            </a:r>
          </a:p>
          <a:p>
            <a:endParaRPr lang="en-US" sz="2000" dirty="0">
              <a:latin typeface="Kievit Offc" panose="020B0504030101020102" pitchFamily="34" charset="0"/>
            </a:endParaRPr>
          </a:p>
        </p:txBody>
      </p:sp>
      <p:sp>
        <p:nvSpPr>
          <p:cNvPr id="11" name="Text Placeholder 10"/>
          <p:cNvSpPr>
            <a:spLocks noGrp="1"/>
          </p:cNvSpPr>
          <p:nvPr>
            <p:ph type="body" sz="quarter" idx="17"/>
          </p:nvPr>
        </p:nvSpPr>
        <p:spPr>
          <a:xfrm>
            <a:off x="6508230" y="2640281"/>
            <a:ext cx="5065461" cy="344488"/>
          </a:xfrm>
        </p:spPr>
        <p:txBody>
          <a:bodyPr>
            <a:normAutofit/>
          </a:bodyPr>
          <a:lstStyle/>
          <a:p>
            <a:r>
              <a:rPr lang="en-US" dirty="0">
                <a:latin typeface="Arial" panose="020B0604020202020204" pitchFamily="34" charset="0"/>
              </a:rPr>
              <a:t>Maria Chavez-</a:t>
            </a:r>
            <a:r>
              <a:rPr lang="en-US" dirty="0" err="1">
                <a:latin typeface="Arial" panose="020B0604020202020204" pitchFamily="34" charset="0"/>
              </a:rPr>
              <a:t>Haroldson</a:t>
            </a:r>
            <a:endParaRPr lang="en-US" dirty="0">
              <a:latin typeface="Arial" panose="020B0604020202020204" pitchFamily="34" charset="0"/>
            </a:endParaRPr>
          </a:p>
        </p:txBody>
      </p:sp>
      <p:sp>
        <p:nvSpPr>
          <p:cNvPr id="12" name="Text Placeholder 11"/>
          <p:cNvSpPr>
            <a:spLocks noGrp="1"/>
          </p:cNvSpPr>
          <p:nvPr>
            <p:ph type="body" sz="quarter" idx="18"/>
          </p:nvPr>
        </p:nvSpPr>
        <p:spPr>
          <a:xfrm>
            <a:off x="6507867" y="2939860"/>
            <a:ext cx="5078864" cy="2484900"/>
          </a:xfrm>
        </p:spPr>
        <p:txBody>
          <a:bodyPr/>
          <a:lstStyle/>
          <a:p>
            <a:pPr marL="0" indent="0">
              <a:buNone/>
            </a:pPr>
            <a:r>
              <a:rPr lang="en-US" sz="1300" dirty="0">
                <a:latin typeface="Kievit Offc" panose="020B0504030101020102" pitchFamily="34" charset="0"/>
              </a:rPr>
              <a:t>Maria Chavez-</a:t>
            </a:r>
            <a:r>
              <a:rPr lang="en-US" sz="1300" dirty="0" err="1">
                <a:latin typeface="Kievit Offc" panose="020B0504030101020102" pitchFamily="34" charset="0"/>
              </a:rPr>
              <a:t>Haroldson</a:t>
            </a:r>
            <a:r>
              <a:rPr lang="en-US" sz="1300" dirty="0">
                <a:latin typeface="Kievit Offc" panose="020B0504030101020102" pitchFamily="34" charset="0"/>
              </a:rPr>
              <a:t> is the Senior Consultant at EDI Consulting, LLC: an Equity, Diversity, and Inclusive organizational development consulting agency. Maria has over two decades experience as a national and international trainer. She is a Ph.D. candidate (Organizational Development – Leadership and Change). She has held various senior executive positions: Vice President of Organizational Development at Metropolitan Group, Director for Office of Inclusion &amp; Intercultural Relations for Oregon Youth Authority, Associate Director for the Center for Latino Studies and Engagement at Oregon State University, Executive Director for CASA (Court Appointed Special Advocates), Director of Crime Victim Unit (Yamhill County District Attorney’s Office), Adjunct-Faculty with the Conference of Western Attorneys General Alliance Partnership, and Qualified Mental Health Professional working with immigrant families. She enjoys serving as an EDI professional coach and thinking partner with, and alongside organizational leaders.</a:t>
            </a:r>
          </a:p>
          <a:p>
            <a:endParaRPr lang="en-US" sz="1300" dirty="0">
              <a:latin typeface="Kievit Offc" panose="020B0504030101020102" pitchFamily="34" charset="0"/>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34622" y="1308733"/>
            <a:ext cx="1296769" cy="1267263"/>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606471" y="1369550"/>
            <a:ext cx="1102961" cy="1257840"/>
          </a:xfrm>
          <a:prstGeom prst="rect">
            <a:avLst/>
          </a:prstGeom>
        </p:spPr>
      </p:pic>
    </p:spTree>
    <p:custDataLst>
      <p:tags r:id="rId1"/>
    </p:custDataLst>
    <p:extLst>
      <p:ext uri="{BB962C8B-B14F-4D97-AF65-F5344CB8AC3E}">
        <p14:creationId xmlns:p14="http://schemas.microsoft.com/office/powerpoint/2010/main" val="1370833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Research Recommendations</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000" b="1" dirty="0">
                <a:solidFill>
                  <a:srgbClr val="231F20"/>
                </a:solidFill>
                <a:latin typeface="KievitPro-Bold" panose="020B0504020101020102" pitchFamily="34" charset="0"/>
                <a:cs typeface="Arial"/>
              </a:rPr>
              <a:t>Taking Action</a:t>
            </a:r>
          </a:p>
          <a:p>
            <a:pPr marL="8659" marR="358477" indent="0">
              <a:lnSpc>
                <a:spcPct val="111100"/>
              </a:lnSpc>
              <a:spcBef>
                <a:spcPts val="68"/>
              </a:spcBef>
              <a:buNone/>
              <a:tabLst>
                <a:tab pos="164085" algn="l"/>
                <a:tab pos="164518" algn="l"/>
              </a:tabLst>
            </a:pPr>
            <a:endParaRPr lang="en-US" sz="2000" dirty="0">
              <a:solidFill>
                <a:srgbClr val="231F20"/>
              </a:solidFill>
              <a:latin typeface="Arial" panose="020B0604020202020204" pitchFamily="34" charset="0"/>
              <a:cs typeface="Arial"/>
            </a:endParaRPr>
          </a:p>
          <a:p>
            <a:pPr marL="465859" marR="358477" indent="-457200">
              <a:lnSpc>
                <a:spcPct val="111100"/>
              </a:lnSpc>
              <a:spcBef>
                <a:spcPts val="68"/>
              </a:spcBef>
              <a:tabLst>
                <a:tab pos="164085" algn="l"/>
                <a:tab pos="164518" algn="l"/>
              </a:tabLst>
            </a:pPr>
            <a:r>
              <a:rPr lang="en-US" sz="2000" dirty="0">
                <a:solidFill>
                  <a:srgbClr val="231F20"/>
                </a:solidFill>
                <a:latin typeface="Arial" panose="020B0604020202020204" pitchFamily="34" charset="0"/>
                <a:cs typeface="Arial"/>
              </a:rPr>
              <a:t>Establish an inclusive, equitable, and  diverse construction </a:t>
            </a:r>
            <a:br>
              <a:rPr lang="en-US" sz="2000" dirty="0">
                <a:solidFill>
                  <a:srgbClr val="231F20"/>
                </a:solidFill>
                <a:latin typeface="Arial" panose="020B0604020202020204" pitchFamily="34" charset="0"/>
                <a:cs typeface="Arial"/>
              </a:rPr>
            </a:br>
            <a:r>
              <a:rPr lang="en-US" sz="2000" dirty="0">
                <a:solidFill>
                  <a:srgbClr val="231F20"/>
                </a:solidFill>
                <a:latin typeface="Arial" panose="020B0604020202020204" pitchFamily="34" charset="0"/>
                <a:cs typeface="Arial"/>
              </a:rPr>
              <a:t>(worksite) or cultural work environment.</a:t>
            </a:r>
          </a:p>
          <a:p>
            <a:pPr marL="465859" marR="358477" indent="-457200">
              <a:lnSpc>
                <a:spcPct val="111100"/>
              </a:lnSpc>
              <a:spcBef>
                <a:spcPts val="68"/>
              </a:spcBef>
              <a:tabLst>
                <a:tab pos="164085" algn="l"/>
                <a:tab pos="164518" algn="l"/>
              </a:tabLst>
            </a:pPr>
            <a:r>
              <a:rPr lang="en-US" sz="2000" dirty="0">
                <a:solidFill>
                  <a:srgbClr val="231F20"/>
                </a:solidFill>
                <a:latin typeface="Arial" panose="020B0604020202020204" pitchFamily="34" charset="0"/>
                <a:cs typeface="Arial"/>
              </a:rPr>
              <a:t>Establish respectful places of work.</a:t>
            </a:r>
          </a:p>
          <a:p>
            <a:pPr marL="465859" marR="358477" indent="-457200">
              <a:lnSpc>
                <a:spcPct val="111100"/>
              </a:lnSpc>
              <a:spcBef>
                <a:spcPts val="68"/>
              </a:spcBef>
              <a:tabLst>
                <a:tab pos="164085" algn="l"/>
                <a:tab pos="164518" algn="l"/>
              </a:tabLst>
            </a:pPr>
            <a:r>
              <a:rPr lang="en-US" sz="2000" dirty="0">
                <a:solidFill>
                  <a:srgbClr val="231F20"/>
                </a:solidFill>
                <a:latin typeface="Arial" panose="020B0604020202020204" pitchFamily="34" charset="0"/>
                <a:cs typeface="Arial"/>
              </a:rPr>
              <a:t>HOW?</a:t>
            </a:r>
          </a:p>
          <a:p>
            <a:pPr marL="465859" marR="358477" indent="-457200">
              <a:lnSpc>
                <a:spcPct val="111100"/>
              </a:lnSpc>
              <a:spcBef>
                <a:spcPts val="68"/>
              </a:spcBef>
              <a:tabLst>
                <a:tab pos="164085" algn="l"/>
                <a:tab pos="164518" algn="l"/>
              </a:tabLst>
            </a:pPr>
            <a:endParaRPr lang="en-US" sz="2000" dirty="0">
              <a:solidFill>
                <a:srgbClr val="231F20"/>
              </a:solidFill>
              <a:latin typeface="Arial" panose="020B0604020202020204" pitchFamily="34" charset="0"/>
              <a:cs typeface="Arial"/>
            </a:endParaRPr>
          </a:p>
          <a:p>
            <a:pPr marL="8659" indent="0">
              <a:spcBef>
                <a:spcPts val="937"/>
              </a:spcBef>
              <a:buNone/>
              <a:tabLst>
                <a:tab pos="164085" algn="l"/>
                <a:tab pos="164518" algn="l"/>
              </a:tabLst>
            </a:pPr>
            <a:endParaRPr lang="en-US" sz="2000" dirty="0">
              <a:solidFill>
                <a:srgbClr val="231F20"/>
              </a:solidFill>
              <a:latin typeface="Arial" panose="020B0604020202020204" pitchFamily="34" charset="0"/>
              <a:cs typeface="Arial"/>
            </a:endParaRPr>
          </a:p>
          <a:p>
            <a:pPr marL="8659" indent="0">
              <a:spcBef>
                <a:spcPts val="937"/>
              </a:spcBef>
              <a:buNone/>
              <a:tabLst>
                <a:tab pos="164085" algn="l"/>
                <a:tab pos="164518" algn="l"/>
              </a:tabLst>
            </a:pPr>
            <a:endParaRPr lang="en-US" sz="2000" dirty="0">
              <a:solidFill>
                <a:srgbClr val="231F20"/>
              </a:solidFill>
              <a:latin typeface="Arial" panose="020B0604020202020204" pitchFamily="34" charset="0"/>
              <a:cs typeface="Arial"/>
            </a:endParaRPr>
          </a:p>
          <a:p>
            <a:pPr marL="0" marR="610883" indent="0">
              <a:lnSpc>
                <a:spcPct val="106100"/>
              </a:lnSpc>
              <a:spcBef>
                <a:spcPts val="678"/>
              </a:spcBef>
              <a:buNone/>
            </a:pPr>
            <a:r>
              <a:rPr lang="en-US" sz="1400" dirty="0">
                <a:solidFill>
                  <a:srgbClr val="231F20"/>
                </a:solidFill>
                <a:latin typeface="Arial" panose="020B0604020202020204" pitchFamily="34" charset="0"/>
                <a:cs typeface="Arial"/>
              </a:rPr>
              <a:t>Sources: Wooley, JM. (2018). Portland Metro Region Construction Workforce Market Study. (1-28).</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Wilkinson, L. and Kelly, M. (2016). (Still) Building A More Diverse Workforce In The Highway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Trades: 2016 Evaluation Of The ODOT/BOLI Highway Construction Workforce Development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Program. (1-41).</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Arevalo-Meier, N. (2014). Status Report on the Disproportionately high termination rate for </a:t>
            </a:r>
            <a:br>
              <a:rPr lang="en-US" sz="1400" dirty="0">
                <a:solidFill>
                  <a:srgbClr val="231F20"/>
                </a:solidFill>
                <a:latin typeface="Arial" panose="020B0604020202020204" pitchFamily="34" charset="0"/>
                <a:cs typeface="Arial"/>
              </a:rPr>
            </a:br>
            <a:r>
              <a:rPr lang="en-US" sz="1400" dirty="0">
                <a:solidFill>
                  <a:srgbClr val="231F20"/>
                </a:solidFill>
                <a:latin typeface="Arial" panose="020B0604020202020204" pitchFamily="34" charset="0"/>
                <a:cs typeface="Arial"/>
              </a:rPr>
              <a:t>African American Apprentices in 2006-2010. (1-34).</a:t>
            </a:r>
            <a:endParaRPr lang="en-US" sz="1400" dirty="0">
              <a:latin typeface="Arial" panose="020B0604020202020204" pitchFamily="34" charset="0"/>
              <a:cs typeface="Arial"/>
            </a:endParaRPr>
          </a:p>
        </p:txBody>
      </p:sp>
      <p:pic>
        <p:nvPicPr>
          <p:cNvPr id="6" name="Picture 5">
            <a:extLst>
              <a:ext uri="{FF2B5EF4-FFF2-40B4-BE49-F238E27FC236}">
                <a16:creationId xmlns:a16="http://schemas.microsoft.com/office/drawing/2014/main" id="{0FCEA50A-5ECC-1149-B784-4B8AEEDCBF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extLst>
      <p:ext uri="{BB962C8B-B14F-4D97-AF65-F5344CB8AC3E}">
        <p14:creationId xmlns:p14="http://schemas.microsoft.com/office/powerpoint/2010/main" val="409819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 name="Picture 2">
            <a:extLst>
              <a:ext uri="{FF2B5EF4-FFF2-40B4-BE49-F238E27FC236}">
                <a16:creationId xmlns:a16="http://schemas.microsoft.com/office/drawing/2014/main" id="{CE2AF0FC-52AE-AB43-964C-F61EB7F4FE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324092"/>
            <a:ext cx="12192000" cy="7940040"/>
          </a:xfrm>
          <a:prstGeom prst="rect">
            <a:avLst/>
          </a:prstGeom>
        </p:spPr>
      </p:pic>
      <p:sp>
        <p:nvSpPr>
          <p:cNvPr id="360" name="Google Shape;360;p11"/>
          <p:cNvSpPr txBox="1">
            <a:spLocks noGrp="1"/>
          </p:cNvSpPr>
          <p:nvPr>
            <p:ph type="title" idx="4294967295"/>
          </p:nvPr>
        </p:nvSpPr>
        <p:spPr>
          <a:xfrm>
            <a:off x="0" y="0"/>
            <a:ext cx="12192000" cy="1270321"/>
          </a:xfrm>
          <a:prstGeom prst="rect">
            <a:avLst/>
          </a:prstGeom>
          <a:solidFill>
            <a:schemeClr val="bg1"/>
          </a:solidFill>
          <a:ln>
            <a:noFill/>
          </a:ln>
        </p:spPr>
        <p:txBody>
          <a:bodyPr spcFirstLastPara="1" vert="horz" wrap="square" lIns="91425" tIns="91425" rIns="91425" bIns="91425" rtlCol="0" anchor="ctr" anchorCtr="0">
            <a:noAutofit/>
          </a:bodyPr>
          <a:lstStyle/>
          <a:p>
            <a:pPr algn="ctr">
              <a:lnSpc>
                <a:spcPct val="100000"/>
              </a:lnSpc>
              <a:spcBef>
                <a:spcPts val="0"/>
              </a:spcBef>
              <a:buClr>
                <a:schemeClr val="dk2"/>
              </a:buClr>
              <a:buSzPts val="4400"/>
            </a:pPr>
            <a:r>
              <a:rPr lang="en-US" sz="6000" dirty="0">
                <a:solidFill>
                  <a:srgbClr val="DC4405"/>
                </a:solidFill>
                <a:latin typeface="Arial" panose="020B0604020202020204" pitchFamily="34" charset="0"/>
                <a:ea typeface="Palatino Linotype"/>
                <a:cs typeface="Palatino Linotype"/>
                <a:sym typeface="Palatino Linotype"/>
              </a:rPr>
              <a:t>We are </a:t>
            </a:r>
            <a:r>
              <a:rPr lang="en-US" sz="6000" b="1" dirty="0">
                <a:solidFill>
                  <a:srgbClr val="DC4405"/>
                </a:solidFill>
                <a:latin typeface="Arial" panose="020B0604020202020204" pitchFamily="34" charset="0"/>
                <a:ea typeface="Palatino Linotype"/>
                <a:cs typeface="Palatino Linotype"/>
                <a:sym typeface="Palatino Linotype"/>
              </a:rPr>
              <a:t>ALL</a:t>
            </a:r>
            <a:r>
              <a:rPr lang="en-US" sz="6000" dirty="0">
                <a:solidFill>
                  <a:srgbClr val="DC4405"/>
                </a:solidFill>
                <a:latin typeface="Arial" panose="020B0604020202020204" pitchFamily="34" charset="0"/>
                <a:ea typeface="Palatino Linotype"/>
                <a:cs typeface="Palatino Linotype"/>
                <a:sym typeface="Palatino Linotype"/>
              </a:rPr>
              <a:t> on this Journey</a:t>
            </a:r>
            <a:endParaRPr sz="6000" dirty="0">
              <a:solidFill>
                <a:srgbClr val="DC4405"/>
              </a:solidFill>
              <a:latin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3699828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902824" y="2911422"/>
            <a:ext cx="10405641" cy="558358"/>
          </a:xfrm>
          <a:prstGeom prst="rect">
            <a:avLst/>
          </a:prstGeom>
        </p:spPr>
        <p:txBody>
          <a:bodyPr vert="horz" wrap="square" lIns="0" tIns="12700" rIns="0" bIns="0" rtlCol="0">
            <a:spAutoFit/>
          </a:bodyPr>
          <a:lstStyle/>
          <a:p>
            <a:pPr marL="12700" marR="180975" algn="ctr">
              <a:lnSpc>
                <a:spcPct val="106100"/>
              </a:lnSpc>
              <a:spcBef>
                <a:spcPts val="100"/>
              </a:spcBef>
            </a:pPr>
            <a:r>
              <a:rPr lang="es-ES" sz="3600" dirty="0">
                <a:solidFill>
                  <a:schemeClr val="bg1"/>
                </a:solidFill>
                <a:latin typeface="Arial" panose="020B0604020202020204" pitchFamily="34" charset="0"/>
                <a:cs typeface="Arial"/>
              </a:rPr>
              <a:t>QUESTIONS/COMMENTS/CONVERSATION</a:t>
            </a:r>
            <a:endParaRPr sz="3600"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74847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What is effective communication?</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600" b="1" dirty="0">
                <a:solidFill>
                  <a:srgbClr val="231F20"/>
                </a:solidFill>
                <a:latin typeface="KievitPro-Bold" panose="020B0504020101020102" pitchFamily="34" charset="0"/>
                <a:cs typeface="Arial"/>
              </a:rPr>
              <a:t>Definition</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Effective communication is a process of transmitting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information, an exchange of  ideas, thoughts,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knowledge and information such that the purpose or </a:t>
            </a:r>
            <a:br>
              <a:rPr lang="en-US" sz="2600" dirty="0">
                <a:solidFill>
                  <a:srgbClr val="231F20"/>
                </a:solidFill>
                <a:latin typeface="Arial" panose="020B0604020202020204" pitchFamily="34" charset="0"/>
                <a:cs typeface="Arial"/>
              </a:rPr>
            </a:br>
            <a:r>
              <a:rPr lang="en-US" sz="2600" dirty="0">
                <a:solidFill>
                  <a:srgbClr val="231F20"/>
                </a:solidFill>
                <a:latin typeface="KievitPro-Medium" panose="020B0504020101020102" pitchFamily="34" charset="0"/>
                <a:cs typeface="Arial"/>
              </a:rPr>
              <a:t>intention is fulfilled in the best possible manner.</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In simple words, it is the presentation of views by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the sender in a manner best understood by the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receiver.</a:t>
            </a:r>
          </a:p>
        </p:txBody>
      </p:sp>
      <p:pic>
        <p:nvPicPr>
          <p:cNvPr id="3" name="Picture 2">
            <a:extLst>
              <a:ext uri="{FF2B5EF4-FFF2-40B4-BE49-F238E27FC236}">
                <a16:creationId xmlns:a16="http://schemas.microsoft.com/office/drawing/2014/main" id="{83CF2083-2958-AC43-9AD1-974E62807D2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4071105" cy="6111433"/>
          </a:xfrm>
          <a:prstGeom prst="rect">
            <a:avLst/>
          </a:prstGeom>
        </p:spPr>
      </p:pic>
    </p:spTree>
    <p:custDataLst>
      <p:tags r:id="rId1"/>
    </p:custDataLst>
    <p:extLst>
      <p:ext uri="{BB962C8B-B14F-4D97-AF65-F5344CB8AC3E}">
        <p14:creationId xmlns:p14="http://schemas.microsoft.com/office/powerpoint/2010/main" val="18883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l="95" r="95"/>
          <a:stretch>
            <a:fillRect/>
          </a:stretch>
        </p:blipFill>
        <p:spPr/>
      </p:pic>
    </p:spTree>
    <p:custDataLst>
      <p:tags r:id="rId1"/>
    </p:custDataLst>
    <p:extLst>
      <p:ext uri="{BB962C8B-B14F-4D97-AF65-F5344CB8AC3E}">
        <p14:creationId xmlns:p14="http://schemas.microsoft.com/office/powerpoint/2010/main" val="25406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265" y="1754864"/>
            <a:ext cx="8855470" cy="1131937"/>
          </a:xfrm>
        </p:spPr>
        <p:txBody>
          <a:bodyPr>
            <a:noAutofit/>
          </a:bodyPr>
          <a:lstStyle/>
          <a:p>
            <a:r>
              <a:rPr lang="en-US" sz="3200" b="0" dirty="0">
                <a:latin typeface="Arial" panose="020B0604020202020204" pitchFamily="34" charset="0"/>
                <a:ea typeface="Verdana"/>
                <a:cs typeface="Verdana"/>
              </a:rPr>
              <a:t>What are some barriers to effective communication that you have encountered in the workplace?</a:t>
            </a:r>
          </a:p>
        </p:txBody>
      </p:sp>
      <p:pic>
        <p:nvPicPr>
          <p:cNvPr id="6" name="Picture Placeholder 5"/>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l="251" r="251"/>
          <a:stretch>
            <a:fillRect/>
          </a:stretch>
        </p:blipFill>
        <p:spPr/>
      </p:pic>
      <p:sp>
        <p:nvSpPr>
          <p:cNvPr id="3" name="TextBox 2">
            <a:extLst>
              <a:ext uri="{FF2B5EF4-FFF2-40B4-BE49-F238E27FC236}">
                <a16:creationId xmlns:a16="http://schemas.microsoft.com/office/drawing/2014/main" id="{6F0DCCC8-8972-E048-BA57-18D9A01DC2AA}"/>
              </a:ext>
            </a:extLst>
          </p:cNvPr>
          <p:cNvSpPr txBox="1"/>
          <p:nvPr/>
        </p:nvSpPr>
        <p:spPr>
          <a:xfrm>
            <a:off x="10000527" y="563687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421513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l="95" r="95"/>
          <a:stretch>
            <a:fillRect/>
          </a:stretch>
        </p:blipFill>
        <p:spPr/>
      </p:pic>
    </p:spTree>
    <p:custDataLst>
      <p:tags r:id="rId1"/>
    </p:custDataLst>
    <p:extLst>
      <p:ext uri="{BB962C8B-B14F-4D97-AF65-F5344CB8AC3E}">
        <p14:creationId xmlns:p14="http://schemas.microsoft.com/office/powerpoint/2010/main" val="178665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What is cultural intelligence (CQ)?</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600" b="1" dirty="0">
                <a:solidFill>
                  <a:srgbClr val="231F20"/>
                </a:solidFill>
                <a:latin typeface="KievitPro-Bold" panose="020B0504020101020102" pitchFamily="34" charset="0"/>
                <a:cs typeface="Arial"/>
              </a:rPr>
              <a:t>Definition</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Cultural intelligence is the capability, or cultural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quotient to relate and work  effectively across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cultures.</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Cultural intelligence is the ability for people to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relate to culturally diverse situations and work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effectively in them.</a:t>
            </a:r>
          </a:p>
        </p:txBody>
      </p:sp>
      <p:pic>
        <p:nvPicPr>
          <p:cNvPr id="4" name="Picture 3">
            <a:extLst>
              <a:ext uri="{FF2B5EF4-FFF2-40B4-BE49-F238E27FC236}">
                <a16:creationId xmlns:a16="http://schemas.microsoft.com/office/drawing/2014/main" id="{CC3C40CD-919B-544D-AFE5-62FC5248FD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custDataLst>
      <p:tags r:id="rId1"/>
    </p:custDataLst>
    <p:extLst>
      <p:ext uri="{BB962C8B-B14F-4D97-AF65-F5344CB8AC3E}">
        <p14:creationId xmlns:p14="http://schemas.microsoft.com/office/powerpoint/2010/main" val="227079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0" dirty="0">
                <a:latin typeface="Arial" panose="020B0604020202020204" pitchFamily="34" charset="0"/>
              </a:rPr>
              <a:t>Module 1</a:t>
            </a:r>
            <a:br>
              <a:rPr lang="en-US" sz="8000" b="0" dirty="0">
                <a:latin typeface="Arial" panose="020B0604020202020204" pitchFamily="34" charset="0"/>
              </a:rPr>
            </a:br>
            <a:r>
              <a:rPr lang="en-US" sz="8000" b="0" dirty="0">
                <a:latin typeface="Arial" panose="020B0604020202020204" pitchFamily="34" charset="0"/>
              </a:rPr>
              <a:t>High 5 Teams</a:t>
            </a:r>
          </a:p>
        </p:txBody>
      </p:sp>
      <p:sp>
        <p:nvSpPr>
          <p:cNvPr id="3" name="Subtitle 2"/>
          <p:cNvSpPr>
            <a:spLocks noGrp="1"/>
          </p:cNvSpPr>
          <p:nvPr>
            <p:ph type="subTitle" idx="1"/>
          </p:nvPr>
        </p:nvSpPr>
        <p:spPr/>
        <p:txBody>
          <a:bodyPr/>
          <a:lstStyle/>
          <a:p>
            <a:r>
              <a:rPr lang="en-US" dirty="0">
                <a:latin typeface="Arial" panose="020B0604020202020204" pitchFamily="34" charset="0"/>
              </a:rPr>
              <a:t>Effective Team Communication and </a:t>
            </a:r>
            <a:br>
              <a:rPr lang="en-US" dirty="0">
                <a:latin typeface="Arial" panose="020B0604020202020204" pitchFamily="34" charset="0"/>
              </a:rPr>
            </a:br>
            <a:r>
              <a:rPr lang="en-US" dirty="0">
                <a:latin typeface="Arial" panose="020B0604020202020204" pitchFamily="34" charset="0"/>
              </a:rPr>
              <a:t>Cultural Intelligence</a:t>
            </a:r>
          </a:p>
        </p:txBody>
      </p:sp>
      <p:sp>
        <p:nvSpPr>
          <p:cNvPr id="6" name="TextBox 5">
            <a:extLst>
              <a:ext uri="{FF2B5EF4-FFF2-40B4-BE49-F238E27FC236}">
                <a16:creationId xmlns:a16="http://schemas.microsoft.com/office/drawing/2014/main" id="{BE2EBA6D-0923-D549-B3D9-58F1500A2CEF}"/>
              </a:ext>
            </a:extLst>
          </p:cNvPr>
          <p:cNvSpPr txBox="1"/>
          <p:nvPr/>
        </p:nvSpPr>
        <p:spPr>
          <a:xfrm>
            <a:off x="9182911" y="2412460"/>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146161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408750"/>
            <a:ext cx="12192000" cy="562741"/>
          </a:xfrm>
          <a:prstGeom prst="rect">
            <a:avLst/>
          </a:prstGeom>
        </p:spPr>
        <p:txBody>
          <a:bodyPr vert="horz" wrap="square" lIns="0" tIns="8659" rIns="0" bIns="0" rtlCol="0" anchor="t">
            <a:spAutoFit/>
          </a:bodyPr>
          <a:lstStyle/>
          <a:p>
            <a:pPr marL="8255" algn="ctr">
              <a:spcBef>
                <a:spcPts val="68"/>
              </a:spcBef>
            </a:pPr>
            <a:r>
              <a:rPr lang="en-US" sz="3600" spc="-89" dirty="0">
                <a:solidFill>
                  <a:srgbClr val="DC4405"/>
                </a:solidFill>
                <a:latin typeface="Arial" panose="020B0604020202020204" pitchFamily="34" charset="0"/>
                <a:cs typeface="Arial"/>
              </a:rPr>
              <a:t>What</a:t>
            </a:r>
            <a:r>
              <a:rPr sz="3600" spc="-89" dirty="0">
                <a:solidFill>
                  <a:srgbClr val="DC4405"/>
                </a:solidFill>
                <a:latin typeface="Arial" panose="020B0604020202020204" pitchFamily="34" charset="0"/>
                <a:cs typeface="Arial"/>
              </a:rPr>
              <a:t> </a:t>
            </a:r>
            <a:r>
              <a:rPr sz="3600" spc="-143" dirty="0">
                <a:solidFill>
                  <a:srgbClr val="DC4405"/>
                </a:solidFill>
                <a:latin typeface="Arial" panose="020B0604020202020204" pitchFamily="34" charset="0"/>
                <a:cs typeface="Arial"/>
              </a:rPr>
              <a:t>Do </a:t>
            </a:r>
            <a:r>
              <a:rPr sz="3600" spc="-164" dirty="0">
                <a:solidFill>
                  <a:srgbClr val="DC4405"/>
                </a:solidFill>
                <a:latin typeface="Arial" panose="020B0604020202020204" pitchFamily="34" charset="0"/>
                <a:cs typeface="Arial"/>
              </a:rPr>
              <a:t>You</a:t>
            </a:r>
            <a:r>
              <a:rPr sz="3600" spc="-55" dirty="0">
                <a:solidFill>
                  <a:srgbClr val="DC4405"/>
                </a:solidFill>
                <a:latin typeface="Arial" panose="020B0604020202020204" pitchFamily="34" charset="0"/>
                <a:cs typeface="Arial"/>
              </a:rPr>
              <a:t> </a:t>
            </a:r>
            <a:r>
              <a:rPr sz="3600" spc="-99" dirty="0">
                <a:solidFill>
                  <a:srgbClr val="DC4405"/>
                </a:solidFill>
                <a:latin typeface="Arial" panose="020B0604020202020204" pitchFamily="34" charset="0"/>
                <a:cs typeface="Arial"/>
              </a:rPr>
              <a:t>Think?</a:t>
            </a:r>
            <a:endParaRPr lang="en-US" sz="3600" dirty="0">
              <a:solidFill>
                <a:srgbClr val="DC4405"/>
              </a:solidFill>
              <a:latin typeface="Arial" panose="020B0604020202020204" pitchFamily="34" charset="0"/>
              <a:cs typeface="Arial"/>
            </a:endParaRPr>
          </a:p>
        </p:txBody>
      </p:sp>
      <p:sp>
        <p:nvSpPr>
          <p:cNvPr id="4" name="object 4"/>
          <p:cNvSpPr txBox="1"/>
          <p:nvPr/>
        </p:nvSpPr>
        <p:spPr>
          <a:xfrm>
            <a:off x="0" y="1374947"/>
            <a:ext cx="12192000" cy="846986"/>
          </a:xfrm>
          <a:prstGeom prst="rect">
            <a:avLst/>
          </a:prstGeom>
        </p:spPr>
        <p:txBody>
          <a:bodyPr vert="horz" wrap="square" lIns="0" tIns="8659" rIns="0" bIns="0" rtlCol="0">
            <a:spAutoFit/>
          </a:bodyPr>
          <a:lstStyle/>
          <a:p>
            <a:pPr marL="8659" marR="3464" algn="ctr">
              <a:lnSpc>
                <a:spcPct val="106100"/>
              </a:lnSpc>
              <a:spcBef>
                <a:spcPts val="68"/>
              </a:spcBef>
            </a:pPr>
            <a:r>
              <a:rPr sz="2600" spc="-34" dirty="0">
                <a:solidFill>
                  <a:srgbClr val="231F20"/>
                </a:solidFill>
                <a:latin typeface="KievitPro-Medium" panose="020B0504020101020102" pitchFamily="34" charset="0"/>
                <a:cs typeface="Arial"/>
              </a:rPr>
              <a:t>Working</a:t>
            </a:r>
            <a:r>
              <a:rPr sz="2600" spc="-65" dirty="0">
                <a:solidFill>
                  <a:srgbClr val="231F20"/>
                </a:solidFill>
                <a:latin typeface="KievitPro-Medium" panose="020B0504020101020102" pitchFamily="34" charset="0"/>
                <a:cs typeface="Arial"/>
              </a:rPr>
              <a:t> </a:t>
            </a:r>
            <a:r>
              <a:rPr sz="2600" spc="-37" dirty="0">
                <a:solidFill>
                  <a:srgbClr val="231F20"/>
                </a:solidFill>
                <a:latin typeface="KievitPro-Medium" panose="020B0504020101020102" pitchFamily="34" charset="0"/>
                <a:cs typeface="Arial"/>
              </a:rPr>
              <a:t>teams</a:t>
            </a:r>
            <a:r>
              <a:rPr sz="2600" spc="-61" dirty="0">
                <a:solidFill>
                  <a:srgbClr val="231F20"/>
                </a:solidFill>
                <a:latin typeface="KievitPro-Medium" panose="020B0504020101020102" pitchFamily="34" charset="0"/>
                <a:cs typeface="Arial"/>
              </a:rPr>
              <a:t> </a:t>
            </a:r>
            <a:r>
              <a:rPr sz="2600" spc="-27" dirty="0">
                <a:solidFill>
                  <a:srgbClr val="231F20"/>
                </a:solidFill>
                <a:latin typeface="KievitPro-Medium" panose="020B0504020101020102" pitchFamily="34" charset="0"/>
                <a:cs typeface="Arial"/>
              </a:rPr>
              <a:t>are</a:t>
            </a:r>
            <a:r>
              <a:rPr sz="2600" spc="-65" dirty="0">
                <a:solidFill>
                  <a:srgbClr val="231F20"/>
                </a:solidFill>
                <a:latin typeface="KievitPro-Medium" panose="020B0504020101020102" pitchFamily="34" charset="0"/>
                <a:cs typeface="Arial"/>
              </a:rPr>
              <a:t> </a:t>
            </a:r>
            <a:r>
              <a:rPr sz="2600" spc="-27" dirty="0">
                <a:solidFill>
                  <a:srgbClr val="231F20"/>
                </a:solidFill>
                <a:latin typeface="KievitPro-Medium" panose="020B0504020101020102" pitchFamily="34" charset="0"/>
                <a:cs typeface="Arial"/>
              </a:rPr>
              <a:t>diversifying</a:t>
            </a:r>
            <a:r>
              <a:rPr sz="2600" spc="-61" dirty="0">
                <a:solidFill>
                  <a:srgbClr val="231F20"/>
                </a:solidFill>
                <a:latin typeface="KievitPro-Medium" panose="020B0504020101020102" pitchFamily="34" charset="0"/>
                <a:cs typeface="Arial"/>
              </a:rPr>
              <a:t> </a:t>
            </a:r>
            <a:r>
              <a:rPr sz="2600" spc="-20" dirty="0">
                <a:solidFill>
                  <a:srgbClr val="231F20"/>
                </a:solidFill>
                <a:latin typeface="KievitPro-Medium" panose="020B0504020101020102" pitchFamily="34" charset="0"/>
                <a:cs typeface="Arial"/>
              </a:rPr>
              <a:t>in</a:t>
            </a:r>
            <a:r>
              <a:rPr sz="2600" spc="-65" dirty="0">
                <a:solidFill>
                  <a:srgbClr val="231F20"/>
                </a:solidFill>
                <a:latin typeface="KievitPro-Medium" panose="020B0504020101020102" pitchFamily="34" charset="0"/>
                <a:cs typeface="Arial"/>
              </a:rPr>
              <a:t> </a:t>
            </a:r>
            <a:r>
              <a:rPr sz="2600" spc="-27" dirty="0">
                <a:solidFill>
                  <a:srgbClr val="231F20"/>
                </a:solidFill>
                <a:latin typeface="KievitPro-Medium" panose="020B0504020101020102" pitchFamily="34" charset="0"/>
                <a:cs typeface="Arial"/>
              </a:rPr>
              <a:t>Oregon.</a:t>
            </a:r>
            <a:r>
              <a:rPr sz="2600" spc="-61" dirty="0">
                <a:solidFill>
                  <a:srgbClr val="231F20"/>
                </a:solidFill>
                <a:latin typeface="KievitPro-Medium" panose="020B0504020101020102" pitchFamily="34" charset="0"/>
                <a:cs typeface="Arial"/>
              </a:rPr>
              <a:t> </a:t>
            </a:r>
            <a:r>
              <a:rPr sz="2600" spc="-31" dirty="0">
                <a:solidFill>
                  <a:srgbClr val="231F20"/>
                </a:solidFill>
                <a:latin typeface="KievitPro-Medium" panose="020B0504020101020102" pitchFamily="34" charset="0"/>
                <a:cs typeface="Arial"/>
              </a:rPr>
              <a:t>Developing</a:t>
            </a:r>
            <a:r>
              <a:rPr sz="2600" spc="-65" dirty="0">
                <a:solidFill>
                  <a:srgbClr val="231F20"/>
                </a:solidFill>
                <a:latin typeface="KievitPro-Medium" panose="020B0504020101020102" pitchFamily="34" charset="0"/>
                <a:cs typeface="Arial"/>
              </a:rPr>
              <a:t> </a:t>
            </a:r>
            <a:r>
              <a:rPr sz="2600" spc="-20" dirty="0">
                <a:solidFill>
                  <a:srgbClr val="231F20"/>
                </a:solidFill>
                <a:latin typeface="KievitPro-Medium" panose="020B0504020101020102" pitchFamily="34" charset="0"/>
                <a:cs typeface="Arial"/>
              </a:rPr>
              <a:t>culturally</a:t>
            </a:r>
            <a:r>
              <a:rPr sz="2600" spc="-61" dirty="0">
                <a:solidFill>
                  <a:srgbClr val="231F20"/>
                </a:solidFill>
                <a:latin typeface="KievitPro-Medium" panose="020B0504020101020102" pitchFamily="34" charset="0"/>
                <a:cs typeface="Arial"/>
              </a:rPr>
              <a:t> </a:t>
            </a:r>
            <a:r>
              <a:rPr sz="2600" spc="-27" dirty="0">
                <a:solidFill>
                  <a:srgbClr val="231F20"/>
                </a:solidFill>
                <a:latin typeface="KievitPro-Medium" panose="020B0504020101020102" pitchFamily="34" charset="0"/>
                <a:cs typeface="Arial"/>
              </a:rPr>
              <a:t>informed</a:t>
            </a:r>
            <a:r>
              <a:rPr sz="2600" spc="-65" dirty="0">
                <a:solidFill>
                  <a:srgbClr val="231F20"/>
                </a:solidFill>
                <a:latin typeface="KievitPro-Medium" panose="020B0504020101020102" pitchFamily="34" charset="0"/>
                <a:cs typeface="Arial"/>
              </a:rPr>
              <a:t> </a:t>
            </a:r>
            <a:r>
              <a:rPr sz="2600" spc="-37" dirty="0">
                <a:solidFill>
                  <a:srgbClr val="231F20"/>
                </a:solidFill>
                <a:latin typeface="KievitPro-Medium" panose="020B0504020101020102" pitchFamily="34" charset="0"/>
                <a:cs typeface="Arial"/>
              </a:rPr>
              <a:t>communication</a:t>
            </a:r>
            <a:r>
              <a:rPr sz="2600" spc="-61" dirty="0">
                <a:solidFill>
                  <a:srgbClr val="231F20"/>
                </a:solidFill>
                <a:latin typeface="KievitPro-Medium" panose="020B0504020101020102" pitchFamily="34" charset="0"/>
                <a:cs typeface="Arial"/>
              </a:rPr>
              <a:t> </a:t>
            </a:r>
            <a:r>
              <a:rPr sz="2600" spc="-41" dirty="0">
                <a:solidFill>
                  <a:srgbClr val="231F20"/>
                </a:solidFill>
                <a:latin typeface="KievitPro-Medium" panose="020B0504020101020102" pitchFamily="34" charset="0"/>
                <a:cs typeface="Arial"/>
              </a:rPr>
              <a:t>skills  </a:t>
            </a:r>
            <a:r>
              <a:rPr sz="2600" spc="-44" dirty="0">
                <a:solidFill>
                  <a:srgbClr val="231F20"/>
                </a:solidFill>
                <a:latin typeface="KievitPro-Medium" panose="020B0504020101020102" pitchFamily="34" charset="0"/>
                <a:cs typeface="Arial"/>
              </a:rPr>
              <a:t>helps </a:t>
            </a:r>
            <a:r>
              <a:rPr sz="2600" spc="-27" dirty="0">
                <a:solidFill>
                  <a:srgbClr val="231F20"/>
                </a:solidFill>
                <a:latin typeface="KievitPro-Medium" panose="020B0504020101020102" pitchFamily="34" charset="0"/>
                <a:cs typeface="Arial"/>
              </a:rPr>
              <a:t>build </a:t>
            </a:r>
            <a:r>
              <a:rPr sz="2600" spc="-34" dirty="0">
                <a:solidFill>
                  <a:srgbClr val="231F20"/>
                </a:solidFill>
                <a:latin typeface="KievitPro-Medium" panose="020B0504020101020102" pitchFamily="34" charset="0"/>
                <a:cs typeface="Arial"/>
              </a:rPr>
              <a:t>more </a:t>
            </a:r>
            <a:r>
              <a:rPr sz="2600" spc="-31" dirty="0">
                <a:solidFill>
                  <a:srgbClr val="231F20"/>
                </a:solidFill>
                <a:latin typeface="KievitPro-Medium" panose="020B0504020101020102" pitchFamily="34" charset="0"/>
                <a:cs typeface="Arial"/>
              </a:rPr>
              <a:t>productive</a:t>
            </a:r>
            <a:r>
              <a:rPr sz="2600" spc="-156" dirty="0">
                <a:solidFill>
                  <a:srgbClr val="231F20"/>
                </a:solidFill>
                <a:latin typeface="KievitPro-Medium" panose="020B0504020101020102" pitchFamily="34" charset="0"/>
                <a:cs typeface="Arial"/>
              </a:rPr>
              <a:t> </a:t>
            </a:r>
            <a:r>
              <a:rPr sz="2600" spc="-31" dirty="0">
                <a:solidFill>
                  <a:srgbClr val="231F20"/>
                </a:solidFill>
                <a:latin typeface="KievitPro-Medium" panose="020B0504020101020102" pitchFamily="34" charset="0"/>
                <a:cs typeface="Arial"/>
              </a:rPr>
              <a:t>teams.</a:t>
            </a:r>
            <a:endParaRPr sz="2600" dirty="0">
              <a:latin typeface="KievitPro-Medium" panose="020B0504020101020102" pitchFamily="34" charset="0"/>
              <a:cs typeface="Arial"/>
            </a:endParaRPr>
          </a:p>
        </p:txBody>
      </p:sp>
      <p:sp>
        <p:nvSpPr>
          <p:cNvPr id="5" name="object 5"/>
          <p:cNvSpPr txBox="1"/>
          <p:nvPr/>
        </p:nvSpPr>
        <p:spPr>
          <a:xfrm>
            <a:off x="3283766" y="2466104"/>
            <a:ext cx="995795" cy="254965"/>
          </a:xfrm>
          <a:prstGeom prst="rect">
            <a:avLst/>
          </a:prstGeom>
        </p:spPr>
        <p:txBody>
          <a:bodyPr vert="horz" wrap="square" lIns="0" tIns="8659" rIns="0" bIns="0" rtlCol="0">
            <a:spAutoFit/>
          </a:bodyPr>
          <a:lstStyle/>
          <a:p>
            <a:pPr marL="8659">
              <a:spcBef>
                <a:spcPts val="68"/>
              </a:spcBef>
            </a:pPr>
            <a:r>
              <a:rPr lang="es-ES" sz="1600" spc="-89" dirty="0">
                <a:solidFill>
                  <a:srgbClr val="006385"/>
                </a:solidFill>
                <a:latin typeface="KievitPro-Medium" panose="020B0504020101020102" pitchFamily="34" charset="0"/>
                <a:cs typeface="Arial"/>
              </a:rPr>
              <a:t>1 </a:t>
            </a:r>
            <a:r>
              <a:rPr sz="1600" spc="-89" dirty="0">
                <a:solidFill>
                  <a:srgbClr val="006385"/>
                </a:solidFill>
                <a:latin typeface="KievitPro-Medium" panose="020B0504020101020102" pitchFamily="34" charset="0"/>
                <a:cs typeface="Arial"/>
              </a:rPr>
              <a:t>T</a:t>
            </a:r>
            <a:r>
              <a:rPr sz="1600" spc="-24" dirty="0">
                <a:solidFill>
                  <a:srgbClr val="006385"/>
                </a:solidFill>
                <a:latin typeface="KievitPro-Medium" panose="020B0504020101020102" pitchFamily="34" charset="0"/>
                <a:cs typeface="Arial"/>
              </a:rPr>
              <a:t>rue</a:t>
            </a:r>
            <a:endParaRPr sz="1600" dirty="0">
              <a:latin typeface="KievitPro-Medium" panose="020B0504020101020102" pitchFamily="34" charset="0"/>
              <a:cs typeface="Arial"/>
            </a:endParaRPr>
          </a:p>
        </p:txBody>
      </p:sp>
      <p:sp>
        <p:nvSpPr>
          <p:cNvPr id="6" name="object 6"/>
          <p:cNvSpPr txBox="1"/>
          <p:nvPr/>
        </p:nvSpPr>
        <p:spPr>
          <a:xfrm>
            <a:off x="6659512" y="2488219"/>
            <a:ext cx="995795" cy="254965"/>
          </a:xfrm>
          <a:prstGeom prst="rect">
            <a:avLst/>
          </a:prstGeom>
        </p:spPr>
        <p:txBody>
          <a:bodyPr vert="horz" wrap="square" lIns="0" tIns="8659" rIns="0" bIns="0" rtlCol="0">
            <a:spAutoFit/>
          </a:bodyPr>
          <a:lstStyle/>
          <a:p>
            <a:pPr marL="8659">
              <a:spcBef>
                <a:spcPts val="68"/>
              </a:spcBef>
            </a:pPr>
            <a:r>
              <a:rPr lang="es-ES" sz="1600" spc="-106" dirty="0">
                <a:solidFill>
                  <a:srgbClr val="006385"/>
                </a:solidFill>
                <a:latin typeface="KievitPro-Medium" panose="020B0504020101020102" pitchFamily="34" charset="0"/>
                <a:cs typeface="Arial"/>
              </a:rPr>
              <a:t>2  </a:t>
            </a:r>
            <a:r>
              <a:rPr sz="1600" spc="-106" dirty="0">
                <a:solidFill>
                  <a:srgbClr val="006385"/>
                </a:solidFill>
                <a:latin typeface="KievitPro-Medium" panose="020B0504020101020102" pitchFamily="34" charset="0"/>
                <a:cs typeface="Arial"/>
              </a:rPr>
              <a:t>F</a:t>
            </a:r>
            <a:r>
              <a:rPr sz="1600" spc="-44" dirty="0">
                <a:solidFill>
                  <a:srgbClr val="006385"/>
                </a:solidFill>
                <a:latin typeface="KievitPro-Medium" panose="020B0504020101020102" pitchFamily="34" charset="0"/>
                <a:cs typeface="Arial"/>
              </a:rPr>
              <a:t>al</a:t>
            </a:r>
            <a:r>
              <a:rPr sz="1600" spc="-55" dirty="0">
                <a:solidFill>
                  <a:srgbClr val="006385"/>
                </a:solidFill>
                <a:latin typeface="KievitPro-Medium" panose="020B0504020101020102" pitchFamily="34" charset="0"/>
                <a:cs typeface="Arial"/>
              </a:rPr>
              <a:t>s</a:t>
            </a:r>
            <a:r>
              <a:rPr sz="1600" spc="-31" dirty="0">
                <a:solidFill>
                  <a:srgbClr val="006385"/>
                </a:solidFill>
                <a:latin typeface="KievitPro-Medium" panose="020B0504020101020102" pitchFamily="34" charset="0"/>
                <a:cs typeface="Arial"/>
              </a:rPr>
              <a:t>e</a:t>
            </a:r>
            <a:endParaRPr sz="1600" dirty="0">
              <a:latin typeface="KievitPro-Medium" panose="020B0504020101020102" pitchFamily="34" charset="0"/>
              <a:cs typeface="Arial"/>
            </a:endParaRPr>
          </a:p>
        </p:txBody>
      </p:sp>
      <p:sp>
        <p:nvSpPr>
          <p:cNvPr id="7" name="object 7"/>
          <p:cNvSpPr txBox="1"/>
          <p:nvPr/>
        </p:nvSpPr>
        <p:spPr>
          <a:xfrm>
            <a:off x="0" y="3112480"/>
            <a:ext cx="12192000" cy="408853"/>
          </a:xfrm>
          <a:prstGeom prst="rect">
            <a:avLst/>
          </a:prstGeom>
        </p:spPr>
        <p:txBody>
          <a:bodyPr vert="horz" wrap="square" lIns="0" tIns="8659" rIns="0" bIns="0" rtlCol="0">
            <a:spAutoFit/>
          </a:bodyPr>
          <a:lstStyle/>
          <a:p>
            <a:pPr marL="8659" algn="ctr">
              <a:spcBef>
                <a:spcPts val="68"/>
              </a:spcBef>
            </a:pPr>
            <a:r>
              <a:rPr sz="2600" spc="-34" dirty="0">
                <a:solidFill>
                  <a:srgbClr val="231F20"/>
                </a:solidFill>
                <a:latin typeface="KievitPro-Medium" panose="020B0504020101020102" pitchFamily="34" charset="0"/>
                <a:cs typeface="Arial"/>
              </a:rPr>
              <a:t>Circle</a:t>
            </a:r>
            <a:r>
              <a:rPr sz="2600" spc="-61" dirty="0">
                <a:solidFill>
                  <a:srgbClr val="231F20"/>
                </a:solidFill>
                <a:latin typeface="KievitPro-Medium" panose="020B0504020101020102" pitchFamily="34" charset="0"/>
                <a:cs typeface="Arial"/>
              </a:rPr>
              <a:t> </a:t>
            </a:r>
            <a:r>
              <a:rPr sz="2600" spc="-17" dirty="0">
                <a:solidFill>
                  <a:srgbClr val="231F20"/>
                </a:solidFill>
                <a:latin typeface="KievitPro-Medium" panose="020B0504020101020102" pitchFamily="34" charset="0"/>
                <a:cs typeface="Arial"/>
              </a:rPr>
              <a:t>all</a:t>
            </a:r>
            <a:r>
              <a:rPr sz="2600" spc="-61" dirty="0">
                <a:solidFill>
                  <a:srgbClr val="231F20"/>
                </a:solidFill>
                <a:latin typeface="KievitPro-Medium" panose="020B0504020101020102" pitchFamily="34" charset="0"/>
                <a:cs typeface="Arial"/>
              </a:rPr>
              <a:t> </a:t>
            </a:r>
            <a:r>
              <a:rPr sz="2600" spc="-37" dirty="0">
                <a:solidFill>
                  <a:srgbClr val="231F20"/>
                </a:solidFill>
                <a:latin typeface="KievitPro-Medium" panose="020B0504020101020102" pitchFamily="34" charset="0"/>
                <a:cs typeface="Arial"/>
              </a:rPr>
              <a:t>which</a:t>
            </a:r>
            <a:r>
              <a:rPr sz="2600" spc="-61" dirty="0">
                <a:solidFill>
                  <a:srgbClr val="231F20"/>
                </a:solidFill>
                <a:latin typeface="KievitPro-Medium" panose="020B0504020101020102" pitchFamily="34" charset="0"/>
                <a:cs typeface="Arial"/>
              </a:rPr>
              <a:t> </a:t>
            </a:r>
            <a:r>
              <a:rPr sz="2600" spc="-27" dirty="0">
                <a:solidFill>
                  <a:srgbClr val="231F20"/>
                </a:solidFill>
                <a:latin typeface="KievitPro-Medium" panose="020B0504020101020102" pitchFamily="34" charset="0"/>
                <a:cs typeface="Arial"/>
              </a:rPr>
              <a:t>are</a:t>
            </a:r>
            <a:r>
              <a:rPr sz="2600" spc="-61" dirty="0">
                <a:solidFill>
                  <a:srgbClr val="231F20"/>
                </a:solidFill>
                <a:latin typeface="KievitPro-Medium" panose="020B0504020101020102" pitchFamily="34" charset="0"/>
                <a:cs typeface="Arial"/>
              </a:rPr>
              <a:t> </a:t>
            </a:r>
            <a:r>
              <a:rPr sz="2600" spc="-17" dirty="0">
                <a:solidFill>
                  <a:srgbClr val="231F20"/>
                </a:solidFill>
                <a:latin typeface="KievitPro-Medium" panose="020B0504020101020102" pitchFamily="34" charset="0"/>
                <a:cs typeface="Arial"/>
              </a:rPr>
              <a:t>identified</a:t>
            </a:r>
            <a:r>
              <a:rPr sz="2600" spc="-61" dirty="0">
                <a:solidFill>
                  <a:srgbClr val="231F20"/>
                </a:solidFill>
                <a:latin typeface="KievitPro-Medium" panose="020B0504020101020102" pitchFamily="34" charset="0"/>
                <a:cs typeface="Arial"/>
              </a:rPr>
              <a:t> </a:t>
            </a:r>
            <a:r>
              <a:rPr sz="2600" spc="-72" dirty="0">
                <a:solidFill>
                  <a:srgbClr val="231F20"/>
                </a:solidFill>
                <a:latin typeface="KievitPro-Medium" panose="020B0504020101020102" pitchFamily="34" charset="0"/>
                <a:cs typeface="Arial"/>
              </a:rPr>
              <a:t>as</a:t>
            </a:r>
            <a:r>
              <a:rPr sz="2600" spc="-61" dirty="0">
                <a:solidFill>
                  <a:srgbClr val="231F20"/>
                </a:solidFill>
                <a:latin typeface="KievitPro-Medium" panose="020B0504020101020102" pitchFamily="34" charset="0"/>
                <a:cs typeface="Arial"/>
              </a:rPr>
              <a:t> </a:t>
            </a:r>
            <a:r>
              <a:rPr sz="2600" spc="-24" dirty="0">
                <a:solidFill>
                  <a:srgbClr val="231F20"/>
                </a:solidFill>
                <a:latin typeface="KievitPro-Medium" panose="020B0504020101020102" pitchFamily="34" charset="0"/>
                <a:cs typeface="Arial"/>
              </a:rPr>
              <a:t>cultural</a:t>
            </a:r>
            <a:r>
              <a:rPr sz="2600" spc="-61" dirty="0">
                <a:solidFill>
                  <a:srgbClr val="231F20"/>
                </a:solidFill>
                <a:latin typeface="KievitPro-Medium" panose="020B0504020101020102" pitchFamily="34" charset="0"/>
                <a:cs typeface="Arial"/>
              </a:rPr>
              <a:t> </a:t>
            </a:r>
            <a:r>
              <a:rPr sz="2600" spc="-51" dirty="0">
                <a:solidFill>
                  <a:srgbClr val="231F20"/>
                </a:solidFill>
                <a:latin typeface="KievitPro-Medium" panose="020B0504020101020102" pitchFamily="34" charset="0"/>
                <a:cs typeface="Arial"/>
              </a:rPr>
              <a:t>groups</a:t>
            </a:r>
            <a:r>
              <a:rPr sz="2600" spc="-61" dirty="0">
                <a:solidFill>
                  <a:srgbClr val="231F20"/>
                </a:solidFill>
                <a:latin typeface="KievitPro-Medium" panose="020B0504020101020102" pitchFamily="34" charset="0"/>
                <a:cs typeface="Arial"/>
              </a:rPr>
              <a:t> </a:t>
            </a:r>
            <a:r>
              <a:rPr sz="2600" spc="-20" dirty="0">
                <a:solidFill>
                  <a:srgbClr val="231F20"/>
                </a:solidFill>
                <a:latin typeface="KievitPro-Medium" panose="020B0504020101020102" pitchFamily="34" charset="0"/>
                <a:cs typeface="Arial"/>
              </a:rPr>
              <a:t>in</a:t>
            </a:r>
            <a:r>
              <a:rPr sz="2600" spc="-61" dirty="0">
                <a:solidFill>
                  <a:srgbClr val="231F20"/>
                </a:solidFill>
                <a:latin typeface="KievitPro-Medium" panose="020B0504020101020102" pitchFamily="34" charset="0"/>
                <a:cs typeface="Arial"/>
              </a:rPr>
              <a:t> </a:t>
            </a:r>
            <a:r>
              <a:rPr sz="2600" spc="-34" dirty="0">
                <a:solidFill>
                  <a:srgbClr val="231F20"/>
                </a:solidFill>
                <a:latin typeface="KievitPro-Medium" panose="020B0504020101020102" pitchFamily="34" charset="0"/>
                <a:cs typeface="Arial"/>
              </a:rPr>
              <a:t>Oregon:</a:t>
            </a:r>
            <a:endParaRPr sz="2600" dirty="0">
              <a:latin typeface="KievitPro-Medium" panose="020B0504020101020102" pitchFamily="34" charset="0"/>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239538177"/>
              </p:ext>
            </p:extLst>
          </p:nvPr>
        </p:nvGraphicFramePr>
        <p:xfrm>
          <a:off x="2677829" y="3941167"/>
          <a:ext cx="8507393" cy="3210308"/>
        </p:xfrm>
        <a:graphic>
          <a:graphicData uri="http://schemas.openxmlformats.org/drawingml/2006/table">
            <a:tbl>
              <a:tblPr firstRow="1" bandRow="1">
                <a:tableStyleId>{2D5ABB26-0587-4C30-8999-92F81FD0307C}</a:tableStyleId>
              </a:tblPr>
              <a:tblGrid>
                <a:gridCol w="1461623">
                  <a:extLst>
                    <a:ext uri="{9D8B030D-6E8A-4147-A177-3AD203B41FA5}">
                      <a16:colId xmlns:a16="http://schemas.microsoft.com/office/drawing/2014/main" val="20000"/>
                    </a:ext>
                  </a:extLst>
                </a:gridCol>
                <a:gridCol w="1798920">
                  <a:extLst>
                    <a:ext uri="{9D8B030D-6E8A-4147-A177-3AD203B41FA5}">
                      <a16:colId xmlns:a16="http://schemas.microsoft.com/office/drawing/2014/main" val="20001"/>
                    </a:ext>
                  </a:extLst>
                </a:gridCol>
                <a:gridCol w="5246850">
                  <a:extLst>
                    <a:ext uri="{9D8B030D-6E8A-4147-A177-3AD203B41FA5}">
                      <a16:colId xmlns:a16="http://schemas.microsoft.com/office/drawing/2014/main" val="20002"/>
                    </a:ext>
                  </a:extLst>
                </a:gridCol>
              </a:tblGrid>
              <a:tr h="413310">
                <a:tc>
                  <a:txBody>
                    <a:bodyPr/>
                    <a:lstStyle/>
                    <a:p>
                      <a:pPr marL="31750">
                        <a:lnSpc>
                          <a:spcPts val="1245"/>
                        </a:lnSpc>
                      </a:pPr>
                      <a:r>
                        <a:rPr lang="es-ES" sz="1600" b="0" i="0" spc="-60" dirty="0">
                          <a:solidFill>
                            <a:srgbClr val="006385"/>
                          </a:solidFill>
                          <a:latin typeface="KievitPro-Medium" panose="020B0504020101020102" pitchFamily="34" charset="0"/>
                          <a:cs typeface="Arial"/>
                        </a:rPr>
                        <a:t>1 </a:t>
                      </a:r>
                      <a:r>
                        <a:rPr sz="1600" b="0" i="0" spc="-60" dirty="0">
                          <a:solidFill>
                            <a:srgbClr val="006385"/>
                          </a:solidFill>
                          <a:latin typeface="KievitPro-Medium" panose="020B0504020101020102" pitchFamily="34" charset="0"/>
                          <a:cs typeface="Arial"/>
                        </a:rPr>
                        <a:t>Pacific</a:t>
                      </a:r>
                      <a:r>
                        <a:rPr sz="1600" b="0" i="0" spc="-100" dirty="0">
                          <a:solidFill>
                            <a:srgbClr val="006385"/>
                          </a:solidFill>
                          <a:latin typeface="KievitPro-Medium" panose="020B0504020101020102" pitchFamily="34" charset="0"/>
                          <a:cs typeface="Arial"/>
                        </a:rPr>
                        <a:t> </a:t>
                      </a:r>
                      <a:r>
                        <a:rPr sz="1600" b="0" i="0" spc="-55" dirty="0">
                          <a:solidFill>
                            <a:srgbClr val="006385"/>
                          </a:solidFill>
                          <a:latin typeface="KievitPro-Medium" panose="020B0504020101020102" pitchFamily="34" charset="0"/>
                          <a:cs typeface="Arial"/>
                        </a:rPr>
                        <a:t>Islanders</a:t>
                      </a:r>
                      <a:endParaRPr sz="1600" b="0" i="0" dirty="0">
                        <a:latin typeface="KievitPro-Medium" panose="020B0504020101020102" pitchFamily="34" charset="0"/>
                        <a:cs typeface="Arial"/>
                      </a:endParaRPr>
                    </a:p>
                  </a:txBody>
                  <a:tcPr marL="0" marR="0" marT="0" marB="0"/>
                </a:tc>
                <a:tc>
                  <a:txBody>
                    <a:bodyPr/>
                    <a:lstStyle/>
                    <a:p>
                      <a:pPr marL="198755">
                        <a:lnSpc>
                          <a:spcPts val="1245"/>
                        </a:lnSpc>
                      </a:pPr>
                      <a:r>
                        <a:rPr lang="es-ES" sz="1600" b="0" i="0" spc="-100" dirty="0">
                          <a:solidFill>
                            <a:srgbClr val="006385"/>
                          </a:solidFill>
                          <a:latin typeface="KievitPro-Medium" panose="020B0504020101020102" pitchFamily="34" charset="0"/>
                          <a:cs typeface="Arial"/>
                        </a:rPr>
                        <a:t>2 </a:t>
                      </a:r>
                      <a:r>
                        <a:rPr sz="1600" b="0" i="0" spc="-100" dirty="0">
                          <a:solidFill>
                            <a:srgbClr val="006385"/>
                          </a:solidFill>
                          <a:latin typeface="KievitPro-Medium" panose="020B0504020101020102" pitchFamily="34" charset="0"/>
                          <a:cs typeface="Arial"/>
                        </a:rPr>
                        <a:t>Russians</a:t>
                      </a:r>
                      <a:endParaRPr sz="1600" b="0" i="0" dirty="0">
                        <a:latin typeface="KievitPro-Medium" panose="020B0504020101020102" pitchFamily="34" charset="0"/>
                        <a:cs typeface="Arial"/>
                      </a:endParaRPr>
                    </a:p>
                  </a:txBody>
                  <a:tcPr marL="0" marR="0" marT="0" marB="0"/>
                </a:tc>
                <a:tc>
                  <a:txBody>
                    <a:bodyPr/>
                    <a:lstStyle/>
                    <a:p>
                      <a:pPr marL="161925">
                        <a:lnSpc>
                          <a:spcPts val="1245"/>
                        </a:lnSpc>
                        <a:tabLst>
                          <a:tab pos="1533525" algn="l"/>
                        </a:tabLst>
                      </a:pPr>
                      <a:r>
                        <a:rPr lang="es-ES" sz="1600" b="0" i="0" spc="-80" dirty="0">
                          <a:solidFill>
                            <a:srgbClr val="006385"/>
                          </a:solidFill>
                          <a:latin typeface="KievitPro-Medium" panose="020B0504020101020102" pitchFamily="34" charset="0"/>
                          <a:cs typeface="Arial"/>
                        </a:rPr>
                        <a:t>3 </a:t>
                      </a:r>
                      <a:r>
                        <a:rPr sz="1600" b="0" i="0" spc="-80" dirty="0">
                          <a:solidFill>
                            <a:srgbClr val="006385"/>
                          </a:solidFill>
                          <a:latin typeface="KievitPro-Medium" panose="020B0504020101020102" pitchFamily="34" charset="0"/>
                          <a:cs typeface="Arial"/>
                        </a:rPr>
                        <a:t>LGBTQ+	</a:t>
                      </a:r>
                      <a:r>
                        <a:rPr lang="es-ES" sz="1600" b="0" i="0" spc="-80" dirty="0">
                          <a:solidFill>
                            <a:srgbClr val="006385"/>
                          </a:solidFill>
                          <a:latin typeface="KievitPro-Medium" panose="020B0504020101020102" pitchFamily="34" charset="0"/>
                          <a:cs typeface="Arial"/>
                        </a:rPr>
                        <a:t>4 </a:t>
                      </a:r>
                      <a:r>
                        <a:rPr sz="1600" b="0" i="0" spc="-70" dirty="0">
                          <a:solidFill>
                            <a:srgbClr val="006385"/>
                          </a:solidFill>
                          <a:latin typeface="KievitPro-Medium" panose="020B0504020101020102" pitchFamily="34" charset="0"/>
                          <a:cs typeface="Arial"/>
                        </a:rPr>
                        <a:t>Farmers</a:t>
                      </a:r>
                      <a:endParaRPr sz="1600" b="0" i="0" dirty="0">
                        <a:latin typeface="KievitPro-Medium" panose="020B0504020101020102" pitchFamily="34" charset="0"/>
                        <a:cs typeface="Arial"/>
                      </a:endParaRPr>
                    </a:p>
                  </a:txBody>
                  <a:tcPr marL="0" marR="0" marT="0" marB="0"/>
                </a:tc>
                <a:extLst>
                  <a:ext uri="{0D108BD9-81ED-4DB2-BD59-A6C34878D82A}">
                    <a16:rowId xmlns:a16="http://schemas.microsoft.com/office/drawing/2014/main" val="10000"/>
                  </a:ext>
                </a:extLst>
              </a:tr>
              <a:tr h="902812">
                <a:tc>
                  <a:txBody>
                    <a:bodyPr/>
                    <a:lstStyle/>
                    <a:p>
                      <a:pPr>
                        <a:lnSpc>
                          <a:spcPct val="100000"/>
                        </a:lnSpc>
                        <a:spcBef>
                          <a:spcPts val="30"/>
                        </a:spcBef>
                      </a:pPr>
                      <a:endParaRPr sz="1600" b="0" i="0" dirty="0">
                        <a:latin typeface="KievitPro-Medium" panose="020B0504020101020102" pitchFamily="34" charset="0"/>
                        <a:cs typeface="Times New Roman"/>
                      </a:endParaRPr>
                    </a:p>
                    <a:p>
                      <a:pPr marL="31750">
                        <a:lnSpc>
                          <a:spcPct val="100000"/>
                        </a:lnSpc>
                      </a:pPr>
                      <a:r>
                        <a:rPr lang="es-ES" sz="1600" b="0" i="0" spc="-30" dirty="0">
                          <a:solidFill>
                            <a:srgbClr val="006385"/>
                          </a:solidFill>
                          <a:latin typeface="KievitPro-Medium" panose="020B0504020101020102" pitchFamily="34" charset="0"/>
                          <a:cs typeface="Arial"/>
                        </a:rPr>
                        <a:t>5 </a:t>
                      </a:r>
                      <a:r>
                        <a:rPr sz="1600" b="0" i="0" spc="-30" dirty="0">
                          <a:solidFill>
                            <a:srgbClr val="006385"/>
                          </a:solidFill>
                          <a:latin typeface="KievitPro-Medium" panose="020B0504020101020102" pitchFamily="34" charset="0"/>
                          <a:cs typeface="Arial"/>
                        </a:rPr>
                        <a:t>Poverty/Poor</a:t>
                      </a:r>
                      <a:endParaRPr sz="1600" b="0" i="0" dirty="0">
                        <a:latin typeface="KievitPro-Medium" panose="020B0504020101020102" pitchFamily="34" charset="0"/>
                        <a:cs typeface="Arial"/>
                      </a:endParaRPr>
                    </a:p>
                  </a:txBody>
                  <a:tcPr marL="0" marR="0" marT="2598" marB="0"/>
                </a:tc>
                <a:tc>
                  <a:txBody>
                    <a:bodyPr/>
                    <a:lstStyle/>
                    <a:p>
                      <a:pPr>
                        <a:lnSpc>
                          <a:spcPct val="100000"/>
                        </a:lnSpc>
                        <a:spcBef>
                          <a:spcPts val="30"/>
                        </a:spcBef>
                      </a:pPr>
                      <a:endParaRPr sz="1600" b="0" i="0" dirty="0">
                        <a:latin typeface="KievitPro-Medium" panose="020B0504020101020102" pitchFamily="34" charset="0"/>
                        <a:cs typeface="Times New Roman"/>
                      </a:endParaRPr>
                    </a:p>
                    <a:p>
                      <a:pPr marL="198755">
                        <a:lnSpc>
                          <a:spcPct val="100000"/>
                        </a:lnSpc>
                      </a:pPr>
                      <a:r>
                        <a:rPr lang="es-ES" sz="1600" b="0" i="0" spc="-40" dirty="0">
                          <a:solidFill>
                            <a:srgbClr val="006385"/>
                          </a:solidFill>
                          <a:latin typeface="KievitPro-Medium" panose="020B0504020101020102" pitchFamily="34" charset="0"/>
                          <a:cs typeface="Arial"/>
                        </a:rPr>
                        <a:t>6 </a:t>
                      </a:r>
                      <a:r>
                        <a:rPr sz="1600" b="0" i="0" spc="-40" dirty="0">
                          <a:solidFill>
                            <a:srgbClr val="006385"/>
                          </a:solidFill>
                          <a:latin typeface="KievitPro-Medium" panose="020B0504020101020102" pitchFamily="34" charset="0"/>
                          <a:cs typeface="Arial"/>
                        </a:rPr>
                        <a:t>White/Caucasian</a:t>
                      </a:r>
                      <a:endParaRPr sz="1600" b="0" i="0" dirty="0">
                        <a:latin typeface="KievitPro-Medium" panose="020B0504020101020102" pitchFamily="34" charset="0"/>
                        <a:cs typeface="Arial"/>
                      </a:endParaRPr>
                    </a:p>
                  </a:txBody>
                  <a:tcPr marL="0" marR="0" marT="2598" marB="0"/>
                </a:tc>
                <a:tc>
                  <a:txBody>
                    <a:bodyPr/>
                    <a:lstStyle/>
                    <a:p>
                      <a:pPr>
                        <a:lnSpc>
                          <a:spcPct val="100000"/>
                        </a:lnSpc>
                        <a:spcBef>
                          <a:spcPts val="30"/>
                        </a:spcBef>
                      </a:pPr>
                      <a:endParaRPr sz="1600" b="0" i="0" dirty="0">
                        <a:latin typeface="KievitPro-Medium" panose="020B0504020101020102" pitchFamily="34" charset="0"/>
                        <a:cs typeface="Times New Roman"/>
                      </a:endParaRPr>
                    </a:p>
                    <a:p>
                      <a:pPr marL="161290">
                        <a:lnSpc>
                          <a:spcPct val="100000"/>
                        </a:lnSpc>
                        <a:tabLst>
                          <a:tab pos="1533525" algn="l"/>
                        </a:tabLst>
                      </a:pPr>
                      <a:r>
                        <a:rPr lang="es-ES" sz="1600" b="0" i="0" spc="-55" dirty="0">
                          <a:solidFill>
                            <a:srgbClr val="006385"/>
                          </a:solidFill>
                          <a:latin typeface="KievitPro-Medium" panose="020B0504020101020102" pitchFamily="34" charset="0"/>
                          <a:cs typeface="Arial"/>
                        </a:rPr>
                        <a:t>7 </a:t>
                      </a:r>
                      <a:r>
                        <a:rPr sz="1600" b="0" i="0" spc="-55" dirty="0">
                          <a:solidFill>
                            <a:srgbClr val="006385"/>
                          </a:solidFill>
                          <a:latin typeface="KievitPro-Medium" panose="020B0504020101020102" pitchFamily="34" charset="0"/>
                          <a:cs typeface="Arial"/>
                        </a:rPr>
                        <a:t>Hmong	</a:t>
                      </a:r>
                      <a:r>
                        <a:rPr lang="es-ES" sz="1600" b="0" i="0" spc="-55" dirty="0">
                          <a:solidFill>
                            <a:srgbClr val="006385"/>
                          </a:solidFill>
                          <a:latin typeface="KievitPro-Medium" panose="020B0504020101020102" pitchFamily="34" charset="0"/>
                          <a:cs typeface="Arial"/>
                        </a:rPr>
                        <a:t>8 </a:t>
                      </a:r>
                      <a:r>
                        <a:rPr sz="1600" b="0" i="0" spc="-75" dirty="0">
                          <a:solidFill>
                            <a:srgbClr val="006385"/>
                          </a:solidFill>
                          <a:latin typeface="KievitPro-Medium" panose="020B0504020101020102" pitchFamily="34" charset="0"/>
                          <a:cs typeface="Arial"/>
                        </a:rPr>
                        <a:t>Somalians</a:t>
                      </a:r>
                      <a:endParaRPr sz="1600" b="0" i="0" dirty="0">
                        <a:latin typeface="KievitPro-Medium" panose="020B0504020101020102" pitchFamily="34" charset="0"/>
                        <a:cs typeface="Arial"/>
                      </a:endParaRPr>
                    </a:p>
                  </a:txBody>
                  <a:tcPr marL="0" marR="0" marT="2598" marB="0"/>
                </a:tc>
                <a:extLst>
                  <a:ext uri="{0D108BD9-81ED-4DB2-BD59-A6C34878D82A}">
                    <a16:rowId xmlns:a16="http://schemas.microsoft.com/office/drawing/2014/main" val="10001"/>
                  </a:ext>
                </a:extLst>
              </a:tr>
              <a:tr h="709451">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Times New Roman"/>
                      </a:endParaRPr>
                    </a:p>
                    <a:p>
                      <a:pPr marL="198755">
                        <a:lnSpc>
                          <a:spcPct val="100000"/>
                        </a:lnSpc>
                        <a:spcBef>
                          <a:spcPts val="5"/>
                        </a:spcBef>
                      </a:pPr>
                      <a:r>
                        <a:rPr lang="es-ES" sz="1600" b="0" i="0" spc="-70" dirty="0">
                          <a:solidFill>
                            <a:srgbClr val="006385"/>
                          </a:solidFill>
                          <a:latin typeface="KievitPro-Medium" panose="020B0504020101020102" pitchFamily="34" charset="0"/>
                          <a:cs typeface="Arial"/>
                        </a:rPr>
                        <a:t>8 </a:t>
                      </a:r>
                      <a:r>
                        <a:rPr sz="1600" b="0" i="0" spc="-70" dirty="0">
                          <a:solidFill>
                            <a:srgbClr val="006385"/>
                          </a:solidFill>
                          <a:latin typeface="KievitPro-Medium" panose="020B0504020101020102" pitchFamily="34" charset="0"/>
                          <a:cs typeface="Arial"/>
                        </a:rPr>
                        <a:t>Lawyers</a:t>
                      </a:r>
                      <a:endParaRPr sz="1600" b="0" i="0" dirty="0">
                        <a:latin typeface="KievitPro-Medium" panose="020B0504020101020102" pitchFamily="34" charset="0"/>
                        <a:cs typeface="Arial"/>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Times New Roman"/>
                      </a:endParaRPr>
                    </a:p>
                    <a:p>
                      <a:pPr marL="161290" marR="0" lvl="0" indent="0" algn="l" defTabSz="914400" rtl="0" eaLnBrk="1" fontAlgn="auto" latinLnBrk="0" hangingPunct="1">
                        <a:lnSpc>
                          <a:spcPct val="100000"/>
                        </a:lnSpc>
                        <a:spcBef>
                          <a:spcPts val="5"/>
                        </a:spcBef>
                        <a:spcAft>
                          <a:spcPts val="0"/>
                        </a:spcAft>
                        <a:buClrTx/>
                        <a:buSzTx/>
                        <a:buFontTx/>
                        <a:buNone/>
                        <a:tabLst>
                          <a:tab pos="1532890" algn="l"/>
                        </a:tabLst>
                        <a:defRPr/>
                      </a:pPr>
                      <a:r>
                        <a:rPr lang="es-ES" sz="1600" b="0" i="0" spc="-50" dirty="0">
                          <a:solidFill>
                            <a:srgbClr val="006385"/>
                          </a:solidFill>
                          <a:latin typeface="KievitPro-Medium" panose="020B0504020101020102" pitchFamily="34" charset="0"/>
                          <a:cs typeface="Arial"/>
                        </a:rPr>
                        <a:t>9 </a:t>
                      </a:r>
                      <a:r>
                        <a:rPr sz="1600" b="0" i="0" spc="-50" dirty="0">
                          <a:solidFill>
                            <a:srgbClr val="006385"/>
                          </a:solidFill>
                          <a:latin typeface="KievitPro-Medium" panose="020B0504020101020102" pitchFamily="34" charset="0"/>
                          <a:cs typeface="Arial"/>
                        </a:rPr>
                        <a:t>Contractors	</a:t>
                      </a:r>
                      <a:r>
                        <a:rPr lang="es-ES" sz="1600" b="0" i="0" spc="-50" dirty="0">
                          <a:solidFill>
                            <a:srgbClr val="006385"/>
                          </a:solidFill>
                          <a:latin typeface="KievitPro-Medium" panose="020B0504020101020102" pitchFamily="34" charset="0"/>
                          <a:cs typeface="Arial"/>
                        </a:rPr>
                        <a:t>10 </a:t>
                      </a:r>
                      <a:r>
                        <a:rPr lang="en-US" sz="1600" b="0" i="0" spc="-65" dirty="0">
                          <a:solidFill>
                            <a:srgbClr val="006385"/>
                          </a:solidFill>
                          <a:latin typeface="KievitPro-Medium" panose="020B0504020101020102" pitchFamily="34" charset="0"/>
                          <a:cs typeface="Arial"/>
                        </a:rPr>
                        <a:t>Nurses</a:t>
                      </a:r>
                      <a:endParaRPr lang="en-US" sz="1600" b="0" i="0" dirty="0">
                        <a:latin typeface="KievitPro-Medium" panose="020B0504020101020102" pitchFamily="34" charset="0"/>
                        <a:cs typeface="Arial"/>
                      </a:endParaRPr>
                    </a:p>
                    <a:p>
                      <a:pPr marL="161290">
                        <a:lnSpc>
                          <a:spcPct val="100000"/>
                        </a:lnSpc>
                        <a:spcBef>
                          <a:spcPts val="5"/>
                        </a:spcBef>
                        <a:tabLst>
                          <a:tab pos="1532890" algn="l"/>
                        </a:tabLst>
                      </a:pPr>
                      <a:endParaRPr sz="1600" b="0" i="0" dirty="0">
                        <a:latin typeface="KievitPro-Medium" panose="020B0504020101020102" pitchFamily="34" charset="0"/>
                        <a:cs typeface="Arial"/>
                      </a:endParaRPr>
                    </a:p>
                  </a:txBody>
                  <a:tcPr marL="0" marR="0" marT="1732" marB="0"/>
                </a:tc>
                <a:extLst>
                  <a:ext uri="{0D108BD9-81ED-4DB2-BD59-A6C34878D82A}">
                    <a16:rowId xmlns:a16="http://schemas.microsoft.com/office/drawing/2014/main" val="10002"/>
                  </a:ext>
                </a:extLst>
              </a:tr>
              <a:tr h="709451">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Arial"/>
                      </a:endParaRPr>
                    </a:p>
                  </a:txBody>
                  <a:tcPr marL="0" marR="0" marT="1732" marB="0"/>
                </a:tc>
                <a:extLst>
                  <a:ext uri="{0D108BD9-81ED-4DB2-BD59-A6C34878D82A}">
                    <a16:rowId xmlns:a16="http://schemas.microsoft.com/office/drawing/2014/main" val="10003"/>
                  </a:ext>
                </a:extLst>
              </a:tr>
              <a:tr h="451483">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tc>
                  <a:txBody>
                    <a:bodyPr/>
                    <a:lstStyle/>
                    <a:p>
                      <a:pPr>
                        <a:lnSpc>
                          <a:spcPct val="100000"/>
                        </a:lnSpc>
                        <a:spcBef>
                          <a:spcPts val="20"/>
                        </a:spcBef>
                      </a:pPr>
                      <a:endParaRPr sz="1600" b="0" i="0" dirty="0">
                        <a:latin typeface="KievitPro-Medium" panose="020B0504020101020102" pitchFamily="34" charset="0"/>
                        <a:cs typeface="Times New Roman"/>
                      </a:endParaRPr>
                    </a:p>
                  </a:txBody>
                  <a:tcPr marL="0" marR="0" marT="1732" marB="0"/>
                </a:tc>
                <a:extLst>
                  <a:ext uri="{0D108BD9-81ED-4DB2-BD59-A6C34878D82A}">
                    <a16:rowId xmlns:a16="http://schemas.microsoft.com/office/drawing/2014/main" val="10004"/>
                  </a:ext>
                </a:extLst>
              </a:tr>
            </a:tbl>
          </a:graphicData>
        </a:graphic>
      </p:graphicFrame>
      <p:sp>
        <p:nvSpPr>
          <p:cNvPr id="10" name="object 10"/>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1" name="object 11"/>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2" name="object 12"/>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3" name="object 13"/>
          <p:cNvSpPr/>
          <p:nvPr/>
        </p:nvSpPr>
        <p:spPr>
          <a:xfrm>
            <a:off x="7075531"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4" name="object 14"/>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5" name="object 15"/>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6" name="object 16"/>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7" name="object 17"/>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8" name="object 18"/>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19" name="object 19"/>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20" name="object 20"/>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21" name="object 21"/>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
        <p:nvSpPr>
          <p:cNvPr id="22" name="object 22"/>
          <p:cNvSpPr/>
          <p:nvPr/>
        </p:nvSpPr>
        <p:spPr>
          <a:xfrm>
            <a:off x="6996855"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592"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dirty="0">
              <a:latin typeface="Arial" panose="020B0604020202020204" pitchFamily="34" charset="0"/>
            </a:endParaRPr>
          </a:p>
        </p:txBody>
      </p:sp>
    </p:spTree>
    <p:extLst>
      <p:ext uri="{BB962C8B-B14F-4D97-AF65-F5344CB8AC3E}">
        <p14:creationId xmlns:p14="http://schemas.microsoft.com/office/powerpoint/2010/main" val="353706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0" dirty="0">
                <a:latin typeface="Arial" panose="020B0604020202020204" pitchFamily="34" charset="0"/>
                <a:ea typeface="Verdana"/>
                <a:cs typeface="Verdana"/>
              </a:rPr>
              <a:t>Agenda</a:t>
            </a:r>
            <a:endParaRPr lang="en-US" b="0" dirty="0">
              <a:latin typeface="Arial" panose="020B0604020202020204" pitchFamily="34" charset="0"/>
            </a:endParaRPr>
          </a:p>
        </p:txBody>
      </p:sp>
      <p:sp>
        <p:nvSpPr>
          <p:cNvPr id="3" name="Content Placeholder 2"/>
          <p:cNvSpPr>
            <a:spLocks noGrp="1"/>
          </p:cNvSpPr>
          <p:nvPr>
            <p:ph idx="1"/>
          </p:nvPr>
        </p:nvSpPr>
        <p:spPr>
          <a:xfrm>
            <a:off x="1433068" y="1671066"/>
            <a:ext cx="9879564" cy="5187820"/>
          </a:xfrm>
        </p:spPr>
        <p:txBody>
          <a:bodyPr vert="horz" lIns="91440" tIns="45720" rIns="91440" bIns="45720" rtlCol="0" anchor="t">
            <a:normAutofit/>
          </a:bodyPr>
          <a:lstStyle/>
          <a:p>
            <a:pPr marL="285750" indent="-285750">
              <a:spcBef>
                <a:spcPts val="1200"/>
              </a:spcBef>
              <a:buChar char="•"/>
            </a:pPr>
            <a:r>
              <a:rPr lang="en-US" sz="2600" dirty="0">
                <a:latin typeface="Arial" panose="020B0604020202020204" pitchFamily="34" charset="0"/>
                <a:ea typeface="Verdana"/>
                <a:cs typeface="Verdana"/>
              </a:rPr>
              <a:t>Training background</a:t>
            </a:r>
          </a:p>
          <a:p>
            <a:pPr marL="285750" indent="-285750">
              <a:spcBef>
                <a:spcPts val="1200"/>
              </a:spcBef>
              <a:buChar char="•"/>
            </a:pPr>
            <a:r>
              <a:rPr lang="en-US" sz="2600" dirty="0">
                <a:latin typeface="Arial" panose="020B0604020202020204" pitchFamily="34" charset="0"/>
                <a:ea typeface="Verdana"/>
                <a:cs typeface="Verdana"/>
              </a:rPr>
              <a:t>What is High-5 Teams?</a:t>
            </a:r>
            <a:endParaRPr lang="en-US" sz="2600" dirty="0">
              <a:latin typeface="Arial" panose="020B0604020202020204" pitchFamily="34" charset="0"/>
            </a:endParaRPr>
          </a:p>
          <a:p>
            <a:pPr marL="285750" indent="-285750">
              <a:spcBef>
                <a:spcPts val="1200"/>
              </a:spcBef>
              <a:buChar char="•"/>
            </a:pPr>
            <a:r>
              <a:rPr lang="en-US" sz="2600" dirty="0">
                <a:latin typeface="Arial" panose="020B0604020202020204" pitchFamily="34" charset="0"/>
                <a:ea typeface="Verdana"/>
                <a:cs typeface="Verdana"/>
              </a:rPr>
              <a:t>Module 1: Effective Team Communication and Cultural Intelligence intro</a:t>
            </a:r>
          </a:p>
          <a:p>
            <a:pPr marL="285750" indent="-285750">
              <a:spcBef>
                <a:spcPts val="1200"/>
              </a:spcBef>
              <a:buChar char="•"/>
            </a:pPr>
            <a:r>
              <a:rPr lang="en-US" sz="2600" dirty="0">
                <a:latin typeface="Arial" panose="020B0604020202020204" pitchFamily="34" charset="0"/>
                <a:ea typeface="Verdana"/>
                <a:cs typeface="Verdana"/>
              </a:rPr>
              <a:t>Built-in breaks</a:t>
            </a:r>
          </a:p>
          <a:p>
            <a:pPr marL="285750" indent="-285750">
              <a:spcBef>
                <a:spcPts val="1200"/>
              </a:spcBef>
              <a:buChar char="•"/>
            </a:pPr>
            <a:r>
              <a:rPr lang="en-US" sz="2600" dirty="0">
                <a:latin typeface="Arial" panose="020B0604020202020204" pitchFamily="34" charset="0"/>
                <a:ea typeface="Verdana"/>
                <a:cs typeface="Verdana"/>
              </a:rPr>
              <a:t>This is for you! (please participate and take care of yourself)</a:t>
            </a:r>
          </a:p>
          <a:p>
            <a:endParaRPr lang="en-US" sz="2600" dirty="0"/>
          </a:p>
        </p:txBody>
      </p:sp>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3675781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600" b="1" dirty="0">
                <a:solidFill>
                  <a:srgbClr val="231F20"/>
                </a:solidFill>
                <a:latin typeface="KievitPro-Bold" panose="020B0504020101020102" pitchFamily="34" charset="0"/>
                <a:cs typeface="Arial"/>
              </a:rPr>
              <a:t>Goal</a:t>
            </a: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To construct respectful and productive team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by developing effective, culturally adaptable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communication skills.</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b="1" dirty="0">
                <a:solidFill>
                  <a:srgbClr val="231F20"/>
                </a:solidFill>
                <a:latin typeface="KievitPro-Bold" panose="020B0504020101020102" pitchFamily="34" charset="0"/>
                <a:cs typeface="Arial"/>
              </a:rPr>
              <a:t>Objective</a:t>
            </a: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So that culturally inclusive working teams and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work environments are established.</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p:txBody>
      </p:sp>
      <p:pic>
        <p:nvPicPr>
          <p:cNvPr id="3" name="Picture 2">
            <a:extLst>
              <a:ext uri="{FF2B5EF4-FFF2-40B4-BE49-F238E27FC236}">
                <a16:creationId xmlns:a16="http://schemas.microsoft.com/office/drawing/2014/main" id="{39F147F3-38BB-9443-B4B5-33C13D6561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extLst>
      <p:ext uri="{BB962C8B-B14F-4D97-AF65-F5344CB8AC3E}">
        <p14:creationId xmlns:p14="http://schemas.microsoft.com/office/powerpoint/2010/main" val="295010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What is cultural intelligence (CQ)?</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600" b="1" dirty="0">
                <a:solidFill>
                  <a:srgbClr val="231F20"/>
                </a:solidFill>
                <a:latin typeface="KievitPro-Bold" panose="020B0504020101020102" pitchFamily="34" charset="0"/>
                <a:cs typeface="Arial"/>
              </a:rPr>
              <a:t>Definition</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Cultural intelligence is the capability, or cultural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quotient to relate and work  effectively across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cultures.</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Cultural intelligence is the ability for people to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relate to culturally diverse situations and work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effectively in them.</a:t>
            </a:r>
          </a:p>
        </p:txBody>
      </p:sp>
      <p:pic>
        <p:nvPicPr>
          <p:cNvPr id="4" name="Picture 3">
            <a:extLst>
              <a:ext uri="{FF2B5EF4-FFF2-40B4-BE49-F238E27FC236}">
                <a16:creationId xmlns:a16="http://schemas.microsoft.com/office/drawing/2014/main" id="{CC3C40CD-919B-544D-AFE5-62FC5248FD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extLst>
      <p:ext uri="{BB962C8B-B14F-4D97-AF65-F5344CB8AC3E}">
        <p14:creationId xmlns:p14="http://schemas.microsoft.com/office/powerpoint/2010/main" val="13469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Tools of the Trade</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0" indent="0">
              <a:buNone/>
            </a:pPr>
            <a:r>
              <a:rPr lang="en-US" sz="2200" dirty="0">
                <a:latin typeface="Arial" panose="020B0604020202020204" pitchFamily="34" charset="0"/>
              </a:rPr>
              <a:t>There are tools for the  trade and there are tools for </a:t>
            </a:r>
            <a:br>
              <a:rPr lang="en-US" sz="2200" dirty="0">
                <a:latin typeface="Arial" panose="020B0604020202020204" pitchFamily="34" charset="0"/>
              </a:rPr>
            </a:br>
            <a:r>
              <a:rPr lang="en-US" sz="2200" dirty="0">
                <a:latin typeface="Arial" panose="020B0604020202020204" pitchFamily="34" charset="0"/>
              </a:rPr>
              <a:t>communication.</a:t>
            </a:r>
          </a:p>
          <a:p>
            <a:pPr marL="0" indent="0">
              <a:buNone/>
            </a:pPr>
            <a:endParaRPr lang="en-US" sz="2200" dirty="0">
              <a:latin typeface="Arial" panose="020B0604020202020204" pitchFamily="34" charset="0"/>
            </a:endParaRPr>
          </a:p>
          <a:p>
            <a:pPr marL="0" indent="0">
              <a:buNone/>
            </a:pPr>
            <a:r>
              <a:rPr lang="en-US" sz="2200" dirty="0">
                <a:latin typeface="KievitPro-Medium" panose="020B0504020101020102" pitchFamily="34" charset="0"/>
              </a:rPr>
              <a:t>You already apply </a:t>
            </a:r>
            <a:r>
              <a:rPr lang="en-US" sz="2200" dirty="0">
                <a:latin typeface="Arial" panose="020B0604020202020204" pitchFamily="34" charset="0"/>
              </a:rPr>
              <a:t>the High-5 Elements in your work: </a:t>
            </a:r>
          </a:p>
          <a:p>
            <a:pPr marL="514350" indent="-514350">
              <a:buFont typeface="+mj-lt"/>
              <a:buAutoNum type="arabicPeriod"/>
            </a:pPr>
            <a:r>
              <a:rPr lang="en-US" sz="2200" dirty="0">
                <a:latin typeface="Arial" panose="020B0604020202020204" pitchFamily="34" charset="0"/>
              </a:rPr>
              <a:t>You </a:t>
            </a:r>
            <a:r>
              <a:rPr lang="en-US" sz="2200" dirty="0">
                <a:solidFill>
                  <a:srgbClr val="DC4405"/>
                </a:solidFill>
                <a:latin typeface="KievitPro-Medium" panose="020B0504020101020102" pitchFamily="34" charset="0"/>
              </a:rPr>
              <a:t>evaluate</a:t>
            </a:r>
            <a:r>
              <a:rPr lang="en-US" sz="2200" dirty="0">
                <a:latin typeface="Arial" panose="020B0604020202020204" pitchFamily="34" charset="0"/>
              </a:rPr>
              <a:t> what tools you’ll need</a:t>
            </a:r>
          </a:p>
          <a:p>
            <a:pPr marL="514350" indent="-514350">
              <a:buFont typeface="+mj-lt"/>
              <a:buAutoNum type="arabicPeriod"/>
            </a:pPr>
            <a:r>
              <a:rPr lang="en-US" sz="2200" dirty="0">
                <a:latin typeface="Arial" panose="020B0604020202020204" pitchFamily="34" charset="0"/>
              </a:rPr>
              <a:t>You </a:t>
            </a:r>
            <a:r>
              <a:rPr lang="en-US" sz="2200" dirty="0">
                <a:solidFill>
                  <a:srgbClr val="DC4405"/>
                </a:solidFill>
                <a:latin typeface="KievitPro-Medium" panose="020B0504020101020102" pitchFamily="34" charset="0"/>
              </a:rPr>
              <a:t>navigate</a:t>
            </a:r>
            <a:r>
              <a:rPr lang="en-US" sz="2200" dirty="0">
                <a:solidFill>
                  <a:schemeClr val="accent2"/>
                </a:solidFill>
                <a:latin typeface="Arial" panose="020B0604020202020204" pitchFamily="34" charset="0"/>
              </a:rPr>
              <a:t> </a:t>
            </a:r>
            <a:r>
              <a:rPr lang="en-US" sz="2200" dirty="0">
                <a:latin typeface="Arial" panose="020B0604020202020204" pitchFamily="34" charset="0"/>
              </a:rPr>
              <a:t>the working space </a:t>
            </a:r>
          </a:p>
          <a:p>
            <a:pPr marL="514350" indent="-514350">
              <a:buFont typeface="+mj-lt"/>
              <a:buAutoNum type="arabicPeriod"/>
            </a:pPr>
            <a:r>
              <a:rPr lang="en-US" sz="2200" dirty="0">
                <a:latin typeface="Arial" panose="020B0604020202020204" pitchFamily="34" charset="0"/>
              </a:rPr>
              <a:t>You </a:t>
            </a:r>
            <a:r>
              <a:rPr lang="en-US" sz="2200" dirty="0">
                <a:solidFill>
                  <a:srgbClr val="DC4405"/>
                </a:solidFill>
                <a:latin typeface="KievitPro-Medium" panose="020B0504020101020102" pitchFamily="34" charset="0"/>
              </a:rPr>
              <a:t>negotiate</a:t>
            </a:r>
            <a:r>
              <a:rPr lang="en-US" sz="2200" dirty="0">
                <a:latin typeface="Arial" panose="020B0604020202020204" pitchFamily="34" charset="0"/>
              </a:rPr>
              <a:t> sequence of how and when tasks are done</a:t>
            </a:r>
          </a:p>
          <a:p>
            <a:pPr marL="514350" indent="-514350">
              <a:buFont typeface="+mj-lt"/>
              <a:buAutoNum type="arabicPeriod"/>
            </a:pPr>
            <a:r>
              <a:rPr lang="en-US" sz="2200" dirty="0">
                <a:latin typeface="Arial" panose="020B0604020202020204" pitchFamily="34" charset="0"/>
              </a:rPr>
              <a:t>You </a:t>
            </a:r>
            <a:r>
              <a:rPr lang="en-US" sz="2200" dirty="0">
                <a:solidFill>
                  <a:srgbClr val="DC4405"/>
                </a:solidFill>
                <a:latin typeface="KievitPro-Medium" panose="020B0504020101020102" pitchFamily="34" charset="0"/>
              </a:rPr>
              <a:t>collaborate</a:t>
            </a:r>
            <a:r>
              <a:rPr lang="en-US" sz="2200" dirty="0">
                <a:latin typeface="Arial" panose="020B0604020202020204" pitchFamily="34" charset="0"/>
              </a:rPr>
              <a:t> as a team (no one does it all)</a:t>
            </a:r>
          </a:p>
          <a:p>
            <a:pPr marL="514350" indent="-514350">
              <a:buFont typeface="+mj-lt"/>
              <a:buAutoNum type="arabicPeriod"/>
            </a:pPr>
            <a:r>
              <a:rPr lang="en-US" sz="2200" dirty="0">
                <a:latin typeface="Arial" panose="020B0604020202020204" pitchFamily="34" charset="0"/>
              </a:rPr>
              <a:t>And, you </a:t>
            </a:r>
            <a:r>
              <a:rPr lang="en-US" sz="2200" dirty="0">
                <a:solidFill>
                  <a:srgbClr val="DC4405"/>
                </a:solidFill>
                <a:latin typeface="KievitPro-Medium" panose="020B0504020101020102" pitchFamily="34" charset="0"/>
              </a:rPr>
              <a:t>co-operate</a:t>
            </a:r>
            <a:r>
              <a:rPr lang="en-US" sz="2200" dirty="0">
                <a:latin typeface="Arial" panose="020B0604020202020204" pitchFamily="34" charset="0"/>
              </a:rPr>
              <a:t> with your team to get the job done!</a:t>
            </a:r>
          </a:p>
          <a:p>
            <a:pPr marL="0" indent="0">
              <a:buNone/>
            </a:pPr>
            <a:endParaRPr lang="en-US" sz="2200" dirty="0">
              <a:latin typeface="Arial" panose="020B0604020202020204" pitchFamily="34" charset="0"/>
            </a:endParaRPr>
          </a:p>
          <a:p>
            <a:pPr marL="0" indent="0">
              <a:buNone/>
            </a:pPr>
            <a:r>
              <a:rPr lang="en-US" sz="2200" dirty="0">
                <a:latin typeface="Arial" panose="020B0604020202020204" pitchFamily="34" charset="0"/>
              </a:rPr>
              <a:t>Now we apply the same to our communication . . . . </a:t>
            </a:r>
          </a:p>
        </p:txBody>
      </p:sp>
      <p:pic>
        <p:nvPicPr>
          <p:cNvPr id="3" name="Picture 2">
            <a:extLst>
              <a:ext uri="{FF2B5EF4-FFF2-40B4-BE49-F238E27FC236}">
                <a16:creationId xmlns:a16="http://schemas.microsoft.com/office/drawing/2014/main" id="{00971155-1B52-124B-89A9-19176AFE3E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extLst>
      <p:ext uri="{BB962C8B-B14F-4D97-AF65-F5344CB8AC3E}">
        <p14:creationId xmlns:p14="http://schemas.microsoft.com/office/powerpoint/2010/main" val="87378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7"/>
          <p:cNvSpPr txBox="1">
            <a:spLocks noGrp="1"/>
          </p:cNvSpPr>
          <p:nvPr>
            <p:ph type="ctrTitle" idx="4294967295"/>
          </p:nvPr>
        </p:nvSpPr>
        <p:spPr>
          <a:xfrm>
            <a:off x="1865453" y="318687"/>
            <a:ext cx="8461094" cy="1781908"/>
          </a:xfrm>
          <a:prstGeom prst="rect">
            <a:avLst/>
          </a:prstGeom>
          <a:noFill/>
          <a:ln>
            <a:noFill/>
          </a:ln>
        </p:spPr>
        <p:txBody>
          <a:bodyPr spcFirstLastPara="1" vert="horz" wrap="square" lIns="91425" tIns="91425" rIns="91425" bIns="91425" rtlCol="0" anchor="ctr" anchorCtr="0">
            <a:noAutofit/>
          </a:bodyPr>
          <a:lstStyle/>
          <a:p>
            <a:pPr algn="ctr">
              <a:lnSpc>
                <a:spcPct val="100000"/>
              </a:lnSpc>
              <a:spcBef>
                <a:spcPts val="0"/>
              </a:spcBef>
              <a:buClr>
                <a:schemeClr val="dk2"/>
              </a:buClr>
              <a:buSzPts val="4400"/>
            </a:pPr>
            <a:r>
              <a:rPr lang="en-US" sz="3200" dirty="0">
                <a:solidFill>
                  <a:srgbClr val="DC4405"/>
                </a:solidFill>
                <a:latin typeface="Arial" panose="020B0604020202020204" pitchFamily="34" charset="0"/>
                <a:ea typeface="Palatino Linotype"/>
                <a:cs typeface="Palatino Linotype"/>
                <a:sym typeface="Palatino Linotype"/>
              </a:rPr>
              <a:t>In order to do this we need to start with understanding Culture</a:t>
            </a:r>
            <a:endParaRPr sz="3200" dirty="0">
              <a:solidFill>
                <a:srgbClr val="DC4405"/>
              </a:solidFill>
              <a:latin typeface="Arial" panose="020B0604020202020204" pitchFamily="34" charset="0"/>
              <a:sym typeface="Arial"/>
            </a:endParaRPr>
          </a:p>
        </p:txBody>
      </p:sp>
      <p:pic>
        <p:nvPicPr>
          <p:cNvPr id="476" name="Google Shape;476;p27" descr="A picture containing text, newspaper&#10;&#10;Description generated with high confidence"/>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367234" y="2480282"/>
            <a:ext cx="9363307" cy="3168077"/>
          </a:xfrm>
          <a:prstGeom prst="rect">
            <a:avLst/>
          </a:prstGeom>
          <a:noFill/>
          <a:ln>
            <a:noFill/>
          </a:ln>
        </p:spPr>
      </p:pic>
    </p:spTree>
    <p:extLst>
      <p:ext uri="{BB962C8B-B14F-4D97-AF65-F5344CB8AC3E}">
        <p14:creationId xmlns:p14="http://schemas.microsoft.com/office/powerpoint/2010/main" val="404719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603332" y="2303041"/>
            <a:ext cx="8505172" cy="1578830"/>
          </a:xfrm>
          <a:prstGeom prst="rect">
            <a:avLst/>
          </a:prstGeom>
        </p:spPr>
        <p:txBody>
          <a:bodyPr vert="horz" wrap="square" lIns="0" tIns="12700" rIns="0" bIns="0" rtlCol="0" anchor="t">
            <a:spAutoFit/>
          </a:bodyPr>
          <a:lstStyle/>
          <a:p>
            <a:pPr marL="12700" marR="180975" algn="ctr">
              <a:lnSpc>
                <a:spcPct val="106100"/>
              </a:lnSpc>
              <a:spcBef>
                <a:spcPts val="100"/>
              </a:spcBef>
            </a:pPr>
            <a:r>
              <a:rPr lang="es-ES" sz="3200" dirty="0">
                <a:solidFill>
                  <a:schemeClr val="bg1"/>
                </a:solidFill>
                <a:latin typeface="Arial" panose="020B0604020202020204" pitchFamily="34" charset="0"/>
                <a:cs typeface="Arial"/>
              </a:rPr>
              <a:t>PLEASE TYPE IN THE CHAT:</a:t>
            </a:r>
            <a:br>
              <a:rPr lang="es-ES" sz="3200" dirty="0">
                <a:solidFill>
                  <a:schemeClr val="bg1"/>
                </a:solidFill>
                <a:latin typeface="Arial" panose="020B0604020202020204" pitchFamily="34" charset="0"/>
                <a:cs typeface="Arial"/>
              </a:rPr>
            </a:br>
            <a:r>
              <a:rPr lang="es-ES" sz="3200" dirty="0">
                <a:solidFill>
                  <a:schemeClr val="bg1"/>
                </a:solidFill>
                <a:latin typeface="Arial" panose="020B0604020202020204" pitchFamily="34" charset="0"/>
                <a:cs typeface="Arial"/>
              </a:rPr>
              <a:t> </a:t>
            </a:r>
            <a:br>
              <a:rPr lang="es-ES" sz="3200" dirty="0">
                <a:solidFill>
                  <a:schemeClr val="bg1"/>
                </a:solidFill>
                <a:latin typeface="Arial" panose="020B0604020202020204" pitchFamily="34" charset="0"/>
                <a:cs typeface="Arial"/>
              </a:rPr>
            </a:br>
            <a:r>
              <a:rPr lang="es-ES" sz="3200" b="1" dirty="0">
                <a:solidFill>
                  <a:schemeClr val="bg1"/>
                </a:solidFill>
                <a:latin typeface="Arial" panose="020B0604020202020204" pitchFamily="34" charset="0"/>
                <a:cs typeface="Arial"/>
              </a:rPr>
              <a:t>WHAT IS CULTURE TO YOU?</a:t>
            </a:r>
            <a:endParaRPr sz="3200" b="1"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2505748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6"/>
          <p:cNvSpPr txBox="1">
            <a:spLocks noGrp="1"/>
          </p:cNvSpPr>
          <p:nvPr>
            <p:ph type="title"/>
          </p:nvPr>
        </p:nvSpPr>
        <p:spPr>
          <a:xfrm>
            <a:off x="1331089" y="1153127"/>
            <a:ext cx="8879711" cy="1143000"/>
          </a:xfrm>
          <a:prstGeom prst="rect">
            <a:avLst/>
          </a:prstGeom>
          <a:noFill/>
          <a:ln>
            <a:noFill/>
          </a:ln>
        </p:spPr>
        <p:txBody>
          <a:bodyPr spcFirstLastPara="1" vert="horz" wrap="square" lIns="91425" tIns="91425" rIns="91425" bIns="91425" rtlCol="0" anchor="ctr" anchorCtr="0">
            <a:noAutofit/>
          </a:bodyPr>
          <a:lstStyle/>
          <a:p>
            <a:r>
              <a:rPr lang="en-US" dirty="0">
                <a:solidFill>
                  <a:srgbClr val="DC4405"/>
                </a:solidFill>
                <a:latin typeface="Arial" panose="020B0604020202020204" pitchFamily="34" charset="0"/>
                <a:ea typeface="Palatino Linotype"/>
                <a:cs typeface="Palatino Linotype"/>
                <a:sym typeface="Palatino Linotype"/>
              </a:rPr>
              <a:t>What is culture?</a:t>
            </a:r>
            <a:endParaRPr dirty="0">
              <a:solidFill>
                <a:srgbClr val="DC4405"/>
              </a:solidFill>
              <a:latin typeface="Arial" panose="020B0604020202020204" pitchFamily="34" charset="0"/>
            </a:endParaRPr>
          </a:p>
        </p:txBody>
      </p:sp>
      <p:sp>
        <p:nvSpPr>
          <p:cNvPr id="540" name="Google Shape;540;p36"/>
          <p:cNvSpPr txBox="1">
            <a:spLocks noGrp="1"/>
          </p:cNvSpPr>
          <p:nvPr>
            <p:ph type="body" idx="1"/>
          </p:nvPr>
        </p:nvSpPr>
        <p:spPr>
          <a:xfrm>
            <a:off x="1331089" y="2296127"/>
            <a:ext cx="8229600" cy="2265745"/>
          </a:xfrm>
          <a:prstGeom prst="rect">
            <a:avLst/>
          </a:prstGeom>
          <a:noFill/>
          <a:ln>
            <a:noFill/>
          </a:ln>
        </p:spPr>
        <p:txBody>
          <a:bodyPr spcFirstLastPara="1" vert="horz" wrap="square" lIns="91425" tIns="91425" rIns="91425" bIns="91425" rtlCol="0" anchor="t" anchorCtr="0">
            <a:noAutofit/>
          </a:bodyPr>
          <a:lstStyle/>
          <a:p>
            <a:r>
              <a:rPr lang="en-US" sz="2600" dirty="0">
                <a:latin typeface="Arial" panose="020B0604020202020204" pitchFamily="34" charset="0"/>
              </a:rPr>
              <a:t>Culture is the way we all make sense of the world</a:t>
            </a:r>
            <a:endParaRPr sz="2600" dirty="0">
              <a:latin typeface="Arial" panose="020B0604020202020204" pitchFamily="34" charset="0"/>
            </a:endParaRPr>
          </a:p>
          <a:p>
            <a:r>
              <a:rPr lang="en-US" sz="2600" dirty="0">
                <a:latin typeface="Arial" panose="020B0604020202020204" pitchFamily="34" charset="0"/>
              </a:rPr>
              <a:t>EVERYONE regardless of race or ethnicity has a culture</a:t>
            </a:r>
            <a:endParaRPr sz="2600" dirty="0">
              <a:latin typeface="Arial" panose="020B0604020202020204" pitchFamily="34" charset="0"/>
            </a:endParaRPr>
          </a:p>
          <a:p>
            <a:r>
              <a:rPr lang="en-US" sz="2600" dirty="0">
                <a:latin typeface="Arial" panose="020B0604020202020204" pitchFamily="34" charset="0"/>
              </a:rPr>
              <a:t>Our brains use cultural information to give everyday events meaning</a:t>
            </a:r>
            <a:endParaRPr sz="2600" dirty="0">
              <a:latin typeface="Arial" panose="020B0604020202020204" pitchFamily="34" charset="0"/>
            </a:endParaRPr>
          </a:p>
          <a:p>
            <a:pPr marL="25400" indent="0">
              <a:buNone/>
            </a:pPr>
            <a:r>
              <a:rPr lang="en-US" dirty="0"/>
              <a:t> </a:t>
            </a:r>
            <a:endParaRPr dirty="0"/>
          </a:p>
        </p:txBody>
      </p:sp>
    </p:spTree>
    <p:custDataLst>
      <p:tags r:id="rId1"/>
    </p:custDataLst>
    <p:extLst>
      <p:ext uri="{BB962C8B-B14F-4D97-AF65-F5344CB8AC3E}">
        <p14:creationId xmlns:p14="http://schemas.microsoft.com/office/powerpoint/2010/main" val="7589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8"/>
          <p:cNvSpPr txBox="1">
            <a:spLocks noGrp="1"/>
          </p:cNvSpPr>
          <p:nvPr>
            <p:ph type="title" idx="4294967295"/>
          </p:nvPr>
        </p:nvSpPr>
        <p:spPr>
          <a:xfrm>
            <a:off x="1373529" y="1075924"/>
            <a:ext cx="8229600"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dirty="0">
                <a:solidFill>
                  <a:srgbClr val="DC4405"/>
                </a:solidFill>
                <a:latin typeface="Arial" panose="020B0604020202020204" pitchFamily="34" charset="0"/>
                <a:ea typeface="Palatino Linotype"/>
                <a:cs typeface="Palatino Linotype"/>
                <a:sym typeface="Palatino Linotype"/>
              </a:rPr>
              <a:t>What is culture</a:t>
            </a:r>
            <a:endParaRPr dirty="0">
              <a:solidFill>
                <a:srgbClr val="DC4405"/>
              </a:solidFill>
              <a:latin typeface="Arial" panose="020B0604020202020204" pitchFamily="34" charset="0"/>
              <a:ea typeface="Palatino Linotype"/>
              <a:cs typeface="Palatino Linotype"/>
              <a:sym typeface="Palatino Linotype"/>
            </a:endParaRPr>
          </a:p>
        </p:txBody>
      </p:sp>
      <p:sp>
        <p:nvSpPr>
          <p:cNvPr id="559" name="Google Shape;559;p38"/>
          <p:cNvSpPr txBox="1">
            <a:spLocks noGrp="1"/>
          </p:cNvSpPr>
          <p:nvPr>
            <p:ph type="body" idx="4294967295"/>
          </p:nvPr>
        </p:nvSpPr>
        <p:spPr>
          <a:xfrm>
            <a:off x="1373529" y="2203934"/>
            <a:ext cx="8229600" cy="4479925"/>
          </a:xfrm>
          <a:prstGeom prst="rect">
            <a:avLst/>
          </a:prstGeom>
          <a:noFill/>
          <a:ln>
            <a:noFill/>
          </a:ln>
        </p:spPr>
        <p:txBody>
          <a:bodyPr spcFirstLastPara="1" vert="horz" wrap="square" lIns="91425" tIns="45700" rIns="91425" bIns="45700" rtlCol="0" anchor="t" anchorCtr="0">
            <a:noAutofit/>
          </a:bodyPr>
          <a:lstStyle/>
          <a:p>
            <a:pPr marL="457200" indent="-457200">
              <a:lnSpc>
                <a:spcPct val="100000"/>
              </a:lnSpc>
              <a:spcBef>
                <a:spcPts val="0"/>
              </a:spcBef>
              <a:buClr>
                <a:schemeClr val="dk1"/>
              </a:buClr>
              <a:buSzPts val="296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Culture is integrated patterns of human behavior that include the </a:t>
            </a:r>
            <a:r>
              <a:rPr lang="en-US" sz="2600" dirty="0">
                <a:solidFill>
                  <a:schemeClr val="accent3"/>
                </a:solidFill>
                <a:latin typeface="Arial" panose="020B0604020202020204" pitchFamily="34" charset="0"/>
                <a:ea typeface="Palatino Linotype"/>
                <a:cs typeface="Palatino Linotype"/>
                <a:sym typeface="Palatino Linotype"/>
              </a:rPr>
              <a:t>language</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chemeClr val="dk2"/>
                </a:solidFill>
                <a:latin typeface="Arial" panose="020B0604020202020204" pitchFamily="34" charset="0"/>
                <a:ea typeface="Palatino Linotype"/>
                <a:cs typeface="Palatino Linotype"/>
                <a:sym typeface="Palatino Linotype"/>
              </a:rPr>
              <a:t>thoughts</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rgbClr val="BF6000"/>
                </a:solidFill>
                <a:latin typeface="Arial" panose="020B0604020202020204" pitchFamily="34" charset="0"/>
                <a:ea typeface="Palatino Linotype"/>
                <a:cs typeface="Palatino Linotype"/>
                <a:sym typeface="Palatino Linotype"/>
              </a:rPr>
              <a:t>communication</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rgbClr val="7030A0"/>
                </a:solidFill>
                <a:latin typeface="Arial" panose="020B0604020202020204" pitchFamily="34" charset="0"/>
                <a:ea typeface="Palatino Linotype"/>
                <a:cs typeface="Palatino Linotype"/>
                <a:sym typeface="Palatino Linotype"/>
              </a:rPr>
              <a:t>actions</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rgbClr val="00B050"/>
                </a:solidFill>
                <a:latin typeface="Arial" panose="020B0604020202020204" pitchFamily="34" charset="0"/>
                <a:ea typeface="Palatino Linotype"/>
                <a:cs typeface="Palatino Linotype"/>
                <a:sym typeface="Palatino Linotype"/>
              </a:rPr>
              <a:t>customs</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rgbClr val="980099"/>
                </a:solidFill>
                <a:latin typeface="Arial" panose="020B0604020202020204" pitchFamily="34" charset="0"/>
                <a:ea typeface="Palatino Linotype"/>
                <a:cs typeface="Palatino Linotype"/>
                <a:sym typeface="Palatino Linotype"/>
              </a:rPr>
              <a:t>beliefs</a:t>
            </a:r>
            <a:r>
              <a:rPr lang="en-US" sz="2600" dirty="0">
                <a:solidFill>
                  <a:schemeClr val="dk1"/>
                </a:solidFill>
                <a:latin typeface="Arial" panose="020B0604020202020204" pitchFamily="34" charset="0"/>
                <a:ea typeface="Palatino Linotype"/>
                <a:cs typeface="Palatino Linotype"/>
                <a:sym typeface="Palatino Linotype"/>
              </a:rPr>
              <a:t>, </a:t>
            </a:r>
            <a:r>
              <a:rPr lang="en-US" sz="2600" dirty="0">
                <a:solidFill>
                  <a:srgbClr val="C00000"/>
                </a:solidFill>
                <a:latin typeface="Arial" panose="020B0604020202020204" pitchFamily="34" charset="0"/>
                <a:ea typeface="Palatino Linotype"/>
                <a:cs typeface="Palatino Linotype"/>
                <a:sym typeface="Palatino Linotype"/>
              </a:rPr>
              <a:t>values</a:t>
            </a:r>
            <a:r>
              <a:rPr lang="en-US" sz="2600" dirty="0">
                <a:solidFill>
                  <a:schemeClr val="dk1"/>
                </a:solidFill>
                <a:latin typeface="Arial" panose="020B0604020202020204" pitchFamily="34" charset="0"/>
                <a:ea typeface="Palatino Linotype"/>
                <a:cs typeface="Palatino Linotype"/>
                <a:sym typeface="Palatino Linotype"/>
              </a:rPr>
              <a:t>, and </a:t>
            </a:r>
            <a:r>
              <a:rPr lang="en-US" sz="2600" dirty="0">
                <a:solidFill>
                  <a:schemeClr val="accent5"/>
                </a:solidFill>
                <a:latin typeface="Arial" panose="020B0604020202020204" pitchFamily="34" charset="0"/>
                <a:ea typeface="Palatino Linotype"/>
                <a:cs typeface="Palatino Linotype"/>
                <a:sym typeface="Palatino Linotype"/>
              </a:rPr>
              <a:t>norms</a:t>
            </a:r>
            <a:r>
              <a:rPr lang="en-US" sz="2600" dirty="0">
                <a:solidFill>
                  <a:schemeClr val="dk1"/>
                </a:solidFill>
                <a:latin typeface="Arial" panose="020B0604020202020204" pitchFamily="34" charset="0"/>
                <a:ea typeface="Palatino Linotype"/>
                <a:cs typeface="Palatino Linotype"/>
                <a:sym typeface="Palatino Linotype"/>
              </a:rPr>
              <a:t> of </a:t>
            </a:r>
            <a:r>
              <a:rPr lang="en-US" sz="2600" b="1" dirty="0">
                <a:solidFill>
                  <a:schemeClr val="dk1"/>
                </a:solidFill>
                <a:latin typeface="KievitPro-Bold" panose="020B0504020101020102" pitchFamily="34" charset="0"/>
                <a:ea typeface="Palatino Linotype"/>
                <a:cs typeface="Palatino Linotype"/>
                <a:sym typeface="Palatino Linotype"/>
              </a:rPr>
              <a:t>racial, ethnic, religious, or social groups</a:t>
            </a:r>
          </a:p>
          <a:p>
            <a:pPr marL="457200" indent="-457200">
              <a:lnSpc>
                <a:spcPct val="100000"/>
              </a:lnSpc>
              <a:spcBef>
                <a:spcPts val="0"/>
              </a:spcBef>
              <a:buClr>
                <a:schemeClr val="dk1"/>
              </a:buClr>
              <a:buSzPts val="296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Ethnic groups have cultures; businesses have cultures; neighborhoods have cultures</a:t>
            </a:r>
          </a:p>
          <a:p>
            <a:pPr marL="457200" indent="-457200">
              <a:lnSpc>
                <a:spcPct val="100000"/>
              </a:lnSpc>
              <a:spcBef>
                <a:spcPts val="0"/>
              </a:spcBef>
              <a:buClr>
                <a:schemeClr val="dk1"/>
              </a:buClr>
              <a:buSzPts val="296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It is dynamic and changes over time</a:t>
            </a:r>
          </a:p>
          <a:p>
            <a:pPr marL="457200" indent="-457200">
              <a:lnSpc>
                <a:spcPct val="100000"/>
              </a:lnSpc>
              <a:spcBef>
                <a:spcPts val="0"/>
              </a:spcBef>
              <a:buClr>
                <a:schemeClr val="dk1"/>
              </a:buClr>
              <a:buSzPts val="296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There is diversity within cultures</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2230949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4" name="Picture 3">
            <a:extLst>
              <a:ext uri="{FF2B5EF4-FFF2-40B4-BE49-F238E27FC236}">
                <a16:creationId xmlns:a16="http://schemas.microsoft.com/office/drawing/2014/main" id="{85E95C42-E15E-E841-A29E-850896CA31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32268"/>
            <a:ext cx="12192000" cy="9797634"/>
          </a:xfrm>
          <a:prstGeom prst="rect">
            <a:avLst/>
          </a:prstGeom>
        </p:spPr>
      </p:pic>
      <p:sp>
        <p:nvSpPr>
          <p:cNvPr id="360" name="Google Shape;360;p11"/>
          <p:cNvSpPr txBox="1">
            <a:spLocks noGrp="1"/>
          </p:cNvSpPr>
          <p:nvPr>
            <p:ph type="title" idx="4294967295"/>
          </p:nvPr>
        </p:nvSpPr>
        <p:spPr>
          <a:xfrm>
            <a:off x="0" y="0"/>
            <a:ext cx="12192000" cy="1270321"/>
          </a:xfrm>
          <a:prstGeom prst="rect">
            <a:avLst/>
          </a:prstGeom>
          <a:solidFill>
            <a:schemeClr val="bg1"/>
          </a:solidFill>
          <a:ln>
            <a:noFill/>
          </a:ln>
        </p:spPr>
        <p:txBody>
          <a:bodyPr spcFirstLastPara="1" vert="horz" wrap="square" lIns="91425" tIns="91425" rIns="91425" bIns="91425" rtlCol="0" anchor="ctr" anchorCtr="0">
            <a:noAutofit/>
          </a:bodyPr>
          <a:lstStyle/>
          <a:p>
            <a:pPr algn="ct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Think of cultural intelligence as </a:t>
            </a:r>
            <a:br>
              <a:rPr lang="en-US" sz="4000" dirty="0">
                <a:solidFill>
                  <a:srgbClr val="DC4405"/>
                </a:solidFill>
                <a:latin typeface="Arial" panose="020B0604020202020204" pitchFamily="34" charset="0"/>
                <a:ea typeface="Palatino Linotype"/>
                <a:cs typeface="Palatino Linotype"/>
                <a:sym typeface="Palatino Linotype"/>
              </a:rPr>
            </a:br>
            <a:r>
              <a:rPr lang="en-US" sz="4000" dirty="0">
                <a:solidFill>
                  <a:srgbClr val="DC4405"/>
                </a:solidFill>
                <a:latin typeface="Arial" panose="020B0604020202020204" pitchFamily="34" charset="0"/>
                <a:ea typeface="Palatino Linotype"/>
                <a:cs typeface="Palatino Linotype"/>
                <a:sym typeface="Palatino Linotype"/>
              </a:rPr>
              <a:t>widening our cultural aperture</a:t>
            </a:r>
            <a:endParaRPr sz="4000" dirty="0">
              <a:solidFill>
                <a:srgbClr val="DC4405"/>
              </a:solidFill>
              <a:latin typeface="Arial" panose="020B0604020202020204" pitchFamily="34" charset="0"/>
              <a:sym typeface="Arial"/>
            </a:endParaRPr>
          </a:p>
        </p:txBody>
      </p:sp>
    </p:spTree>
    <p:extLst>
      <p:ext uri="{BB962C8B-B14F-4D97-AF65-F5344CB8AC3E}">
        <p14:creationId xmlns:p14="http://schemas.microsoft.com/office/powerpoint/2010/main" val="292754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 name="Picture 2">
            <a:extLst>
              <a:ext uri="{FF2B5EF4-FFF2-40B4-BE49-F238E27FC236}">
                <a16:creationId xmlns:a16="http://schemas.microsoft.com/office/drawing/2014/main" id="{3FF29011-A478-364C-8DC2-FF3B1F7CA0E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95622" y="1117381"/>
            <a:ext cx="7000755" cy="5740619"/>
          </a:xfrm>
          <a:prstGeom prst="rect">
            <a:avLst/>
          </a:prstGeom>
        </p:spPr>
      </p:pic>
      <p:sp>
        <p:nvSpPr>
          <p:cNvPr id="360" name="Google Shape;360;p11"/>
          <p:cNvSpPr txBox="1">
            <a:spLocks noGrp="1"/>
          </p:cNvSpPr>
          <p:nvPr>
            <p:ph type="title" idx="4294967295"/>
          </p:nvPr>
        </p:nvSpPr>
        <p:spPr>
          <a:xfrm>
            <a:off x="0" y="0"/>
            <a:ext cx="12192000" cy="1270321"/>
          </a:xfrm>
          <a:prstGeom prst="rect">
            <a:avLst/>
          </a:prstGeom>
          <a:solidFill>
            <a:schemeClr val="bg1"/>
          </a:solidFill>
          <a:ln>
            <a:noFill/>
          </a:ln>
        </p:spPr>
        <p:txBody>
          <a:bodyPr spcFirstLastPara="1" vert="horz" wrap="square" lIns="91425" tIns="91425" rIns="91425" bIns="91425" rtlCol="0" anchor="ctr" anchorCtr="0">
            <a:noAutofit/>
          </a:bodyPr>
          <a:lstStyle/>
          <a:p>
            <a:pPr algn="ct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Everybody has a culture.</a:t>
            </a:r>
            <a:endParaRPr sz="4000" dirty="0">
              <a:solidFill>
                <a:srgbClr val="DC4405"/>
              </a:solidFill>
              <a:latin typeface="Arial" panose="020B0604020202020204" pitchFamily="34" charset="0"/>
              <a:sym typeface="Arial"/>
            </a:endParaRPr>
          </a:p>
        </p:txBody>
      </p:sp>
    </p:spTree>
    <p:extLst>
      <p:ext uri="{BB962C8B-B14F-4D97-AF65-F5344CB8AC3E}">
        <p14:creationId xmlns:p14="http://schemas.microsoft.com/office/powerpoint/2010/main" val="244003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1"/>
          <p:cNvSpPr txBox="1">
            <a:spLocks noGrp="1"/>
          </p:cNvSpPr>
          <p:nvPr>
            <p:ph type="title" idx="4294967295"/>
          </p:nvPr>
        </p:nvSpPr>
        <p:spPr>
          <a:xfrm>
            <a:off x="1524000" y="274638"/>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Making Meaning</a:t>
            </a:r>
            <a:endParaRPr sz="4000" dirty="0">
              <a:solidFill>
                <a:srgbClr val="DC4405"/>
              </a:solidFill>
              <a:latin typeface="Arial" panose="020B0604020202020204" pitchFamily="34" charset="0"/>
              <a:sym typeface="Arial"/>
            </a:endParaRPr>
          </a:p>
        </p:txBody>
      </p:sp>
      <p:sp>
        <p:nvSpPr>
          <p:cNvPr id="503" name="Google Shape;503;p31"/>
          <p:cNvSpPr txBox="1">
            <a:spLocks noGrp="1"/>
          </p:cNvSpPr>
          <p:nvPr>
            <p:ph type="body" idx="4294967295"/>
          </p:nvPr>
        </p:nvSpPr>
        <p:spPr>
          <a:xfrm>
            <a:off x="1524000" y="1600199"/>
            <a:ext cx="8229600" cy="4742727"/>
          </a:xfrm>
          <a:prstGeom prst="rect">
            <a:avLst/>
          </a:prstGeom>
          <a:noFill/>
          <a:ln>
            <a:noFill/>
          </a:ln>
        </p:spPr>
        <p:txBody>
          <a:bodyPr spcFirstLastPara="1" vert="horz" wrap="square" lIns="91425" tIns="91425" rIns="91425" bIns="91425" rtlCol="0" anchor="t" anchorCtr="0">
            <a:noAutofit/>
          </a:bodyPr>
          <a:lstStyle/>
          <a:p>
            <a:pPr marL="25400" indent="0">
              <a:lnSpc>
                <a:spcPct val="100000"/>
              </a:lnSpc>
              <a:spcBef>
                <a:spcPts val="640"/>
              </a:spcBef>
              <a:buClr>
                <a:schemeClr val="dk1"/>
              </a:buClr>
              <a:buSzPts val="3200"/>
              <a:buNone/>
            </a:pPr>
            <a:r>
              <a:rPr lang="en-US" sz="3200" dirty="0">
                <a:solidFill>
                  <a:schemeClr val="dk1"/>
                </a:solidFill>
                <a:latin typeface="Arial" panose="020B0604020202020204" pitchFamily="34" charset="0"/>
                <a:ea typeface="Palatino Linotype"/>
                <a:cs typeface="Palatino Linotype"/>
                <a:sym typeface="Palatino Linotype"/>
              </a:rPr>
              <a:t>Brain encounters new information </a:t>
            </a:r>
            <a:endParaRPr sz="3200" dirty="0">
              <a:solidFill>
                <a:schemeClr val="dk1"/>
              </a:solidFill>
              <a:latin typeface="Arial" panose="020B0604020202020204" pitchFamily="34" charset="0"/>
              <a:ea typeface="Palatino Linotype"/>
              <a:cs typeface="Palatino Linotype"/>
              <a:sym typeface="Palatino Linotype"/>
            </a:endParaRPr>
          </a:p>
          <a:p>
            <a:pPr marL="457200">
              <a:lnSpc>
                <a:spcPct val="100000"/>
              </a:lnSpc>
              <a:spcBef>
                <a:spcPts val="640"/>
              </a:spcBef>
              <a:buClr>
                <a:schemeClr val="dk1"/>
              </a:buClr>
              <a:buSzPts val="3200"/>
              <a:buNone/>
            </a:pPr>
            <a:endParaRPr sz="3200" dirty="0">
              <a:solidFill>
                <a:schemeClr val="dk1"/>
              </a:solidFill>
              <a:latin typeface="Georgia" panose="02040502050405020303" pitchFamily="18" charset="0"/>
              <a:ea typeface="Palatino Linotype"/>
              <a:cs typeface="Palatino Linotype"/>
              <a:sym typeface="Palatino Linotype"/>
            </a:endParaRPr>
          </a:p>
          <a:p>
            <a:pPr marL="457200">
              <a:lnSpc>
                <a:spcPct val="100000"/>
              </a:lnSpc>
              <a:spcBef>
                <a:spcPts val="640"/>
              </a:spcBef>
              <a:buClr>
                <a:schemeClr val="dk1"/>
              </a:buClr>
              <a:buSzPts val="3200"/>
              <a:buNone/>
            </a:pPr>
            <a:endParaRPr sz="3200" dirty="0">
              <a:solidFill>
                <a:schemeClr val="dk1"/>
              </a:solidFill>
              <a:latin typeface="Georgia" panose="02040502050405020303" pitchFamily="18" charset="0"/>
              <a:ea typeface="Palatino Linotype"/>
              <a:cs typeface="Palatino Linotype"/>
              <a:sym typeface="Palatino Linotype"/>
            </a:endParaRPr>
          </a:p>
          <a:p>
            <a:pPr marL="25400" indent="0">
              <a:lnSpc>
                <a:spcPct val="100000"/>
              </a:lnSpc>
              <a:spcBef>
                <a:spcPts val="640"/>
              </a:spcBef>
              <a:buClr>
                <a:schemeClr val="dk1"/>
              </a:buClr>
              <a:buSzPts val="3200"/>
              <a:buNone/>
            </a:pPr>
            <a:r>
              <a:rPr lang="en-US" sz="3200" dirty="0">
                <a:solidFill>
                  <a:schemeClr val="dk1"/>
                </a:solidFill>
                <a:latin typeface="Arial" panose="020B0604020202020204" pitchFamily="34" charset="0"/>
                <a:ea typeface="Palatino Linotype"/>
                <a:cs typeface="Palatino Linotype"/>
                <a:sym typeface="Palatino Linotype"/>
              </a:rPr>
              <a:t>Searching→ making connections→ </a:t>
            </a:r>
            <a:endParaRPr sz="3200" dirty="0">
              <a:solidFill>
                <a:schemeClr val="dk1"/>
              </a:solidFill>
              <a:latin typeface="Arial" panose="020B0604020202020204" pitchFamily="34" charset="0"/>
              <a:ea typeface="Palatino Linotype"/>
              <a:cs typeface="Palatino Linotype"/>
              <a:sym typeface="Palatino Linotype"/>
            </a:endParaRPr>
          </a:p>
          <a:p>
            <a:pPr marL="25400" indent="0">
              <a:lnSpc>
                <a:spcPct val="100000"/>
              </a:lnSpc>
              <a:spcBef>
                <a:spcPts val="640"/>
              </a:spcBef>
              <a:buClr>
                <a:schemeClr val="dk1"/>
              </a:buClr>
              <a:buSzPts val="3200"/>
              <a:buNone/>
            </a:pPr>
            <a:endParaRPr sz="3200" dirty="0">
              <a:solidFill>
                <a:schemeClr val="dk1"/>
              </a:solidFill>
              <a:latin typeface="Georgia" panose="02040502050405020303" pitchFamily="18" charset="0"/>
              <a:ea typeface="Palatino Linotype"/>
              <a:cs typeface="Palatino Linotype"/>
              <a:sym typeface="Palatino Linotype"/>
            </a:endParaRPr>
          </a:p>
          <a:p>
            <a:pPr marL="508000" lvl="1" indent="0">
              <a:lnSpc>
                <a:spcPct val="100000"/>
              </a:lnSpc>
              <a:spcBef>
                <a:spcPts val="560"/>
              </a:spcBef>
              <a:buClr>
                <a:schemeClr val="dk1"/>
              </a:buClr>
              <a:buSzPts val="2800"/>
              <a:buNone/>
            </a:pPr>
            <a:endParaRPr lang="en-US" sz="2800" dirty="0">
              <a:solidFill>
                <a:schemeClr val="dk1"/>
              </a:solidFill>
              <a:latin typeface="Arial" panose="020B0604020202020204" pitchFamily="34" charset="0"/>
              <a:ea typeface="Palatino Linotype"/>
              <a:cs typeface="Palatino Linotype"/>
              <a:sym typeface="Palatino Linotype"/>
            </a:endParaRPr>
          </a:p>
          <a:p>
            <a:pPr marL="50800" indent="0">
              <a:lnSpc>
                <a:spcPct val="100000"/>
              </a:lnSpc>
              <a:spcBef>
                <a:spcPts val="560"/>
              </a:spcBef>
              <a:buClr>
                <a:schemeClr val="dk1"/>
              </a:buClr>
              <a:buSzPts val="2800"/>
              <a:buNone/>
            </a:pPr>
            <a:r>
              <a:rPr lang="en-US" sz="3200" dirty="0">
                <a:solidFill>
                  <a:schemeClr val="dk1"/>
                </a:solidFill>
                <a:latin typeface="Arial" panose="020B0604020202020204" pitchFamily="34" charset="0"/>
                <a:ea typeface="Palatino Linotype"/>
                <a:cs typeface="Palatino Linotype"/>
                <a:sym typeface="Palatino Linotype"/>
              </a:rPr>
              <a:t>All based on one’s</a:t>
            </a:r>
            <a:r>
              <a:rPr lang="en-US" sz="2800" b="1" dirty="0">
                <a:solidFill>
                  <a:schemeClr val="dk1"/>
                </a:solidFill>
                <a:latin typeface="KievitPro-Bold" panose="020B0504020101020102" pitchFamily="34" charset="0"/>
                <a:ea typeface="Palatino Linotype"/>
                <a:cs typeface="Palatino Linotype"/>
                <a:sym typeface="Palatino Linotype"/>
              </a:rPr>
              <a:t> cultural frame of reference</a:t>
            </a:r>
            <a:endParaRPr sz="2800" b="1" dirty="0">
              <a:solidFill>
                <a:schemeClr val="dk1"/>
              </a:solidFill>
              <a:latin typeface="KievitPro-Bold" panose="020B0504020101020102" pitchFamily="34" charset="0"/>
              <a:ea typeface="Palatino Linotype"/>
              <a:cs typeface="Palatino Linotype"/>
              <a:sym typeface="Palatino Linotype"/>
            </a:endParaRPr>
          </a:p>
        </p:txBody>
      </p:sp>
      <p:pic>
        <p:nvPicPr>
          <p:cNvPr id="504" name="Google Shape;504;p31" descr="A picture containing red&#10;&#10;Description generated with high confidence"/>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863073" y="2156421"/>
            <a:ext cx="4671985" cy="1007683"/>
          </a:xfrm>
          <a:prstGeom prst="rect">
            <a:avLst/>
          </a:prstGeom>
          <a:noFill/>
          <a:ln>
            <a:noFill/>
          </a:ln>
        </p:spPr>
      </p:pic>
      <p:pic>
        <p:nvPicPr>
          <p:cNvPr id="505" name="Google Shape;505;p31" descr="A close up of a logo&#10;&#10;Description generated with very high confidence"/>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573312" y="4305578"/>
            <a:ext cx="5621311" cy="495369"/>
          </a:xfrm>
          <a:prstGeom prst="rect">
            <a:avLst/>
          </a:prstGeom>
          <a:noFill/>
          <a:ln>
            <a:noFill/>
          </a:ln>
        </p:spPr>
      </p:pic>
    </p:spTree>
    <p:extLst>
      <p:ext uri="{BB962C8B-B14F-4D97-AF65-F5344CB8AC3E}">
        <p14:creationId xmlns:p14="http://schemas.microsoft.com/office/powerpoint/2010/main" val="321627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latin typeface="Arial" panose="020B0604020202020204" pitchFamily="34" charset="0"/>
              </a:rPr>
              <a:t>Background</a:t>
            </a:r>
          </a:p>
        </p:txBody>
      </p:sp>
      <p:sp>
        <p:nvSpPr>
          <p:cNvPr id="3" name="Subtitle 2"/>
          <p:cNvSpPr>
            <a:spLocks noGrp="1"/>
          </p:cNvSpPr>
          <p:nvPr>
            <p:ph type="subTitle" idx="1"/>
          </p:nvPr>
        </p:nvSpPr>
        <p:spPr/>
        <p:txBody>
          <a:bodyPr/>
          <a:lstStyle/>
          <a:p>
            <a:r>
              <a:rPr lang="en-US" dirty="0">
                <a:latin typeface="Arial" panose="020B0604020202020204" pitchFamily="34" charset="0"/>
              </a:rPr>
              <a:t>Why?</a:t>
            </a:r>
          </a:p>
        </p:txBody>
      </p:sp>
      <p:sp>
        <p:nvSpPr>
          <p:cNvPr id="6" name="TextBox 5">
            <a:extLst>
              <a:ext uri="{FF2B5EF4-FFF2-40B4-BE49-F238E27FC236}">
                <a16:creationId xmlns:a16="http://schemas.microsoft.com/office/drawing/2014/main" id="{BE2EBA6D-0923-D549-B3D9-58F1500A2CEF}"/>
              </a:ext>
            </a:extLst>
          </p:cNvPr>
          <p:cNvSpPr txBox="1"/>
          <p:nvPr/>
        </p:nvSpPr>
        <p:spPr>
          <a:xfrm>
            <a:off x="9182911" y="2412460"/>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06045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D6DF16-6EC9-E14B-A036-0C93A24984B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92648" y="2490397"/>
            <a:ext cx="3356400" cy="3356400"/>
          </a:xfrm>
          <a:prstGeom prst="rect">
            <a:avLst/>
          </a:prstGeom>
        </p:spPr>
      </p:pic>
      <p:pic>
        <p:nvPicPr>
          <p:cNvPr id="7" name="Picture 6">
            <a:extLst>
              <a:ext uri="{FF2B5EF4-FFF2-40B4-BE49-F238E27FC236}">
                <a16:creationId xmlns:a16="http://schemas.microsoft.com/office/drawing/2014/main" id="{09E24314-9174-B74D-863C-FCF42F4097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84642" y="2490397"/>
            <a:ext cx="3356400" cy="3356400"/>
          </a:xfrm>
          <a:prstGeom prst="rect">
            <a:avLst/>
          </a:prstGeom>
        </p:spPr>
      </p:pic>
      <p:pic>
        <p:nvPicPr>
          <p:cNvPr id="5" name="Picture 4">
            <a:extLst>
              <a:ext uri="{FF2B5EF4-FFF2-40B4-BE49-F238E27FC236}">
                <a16:creationId xmlns:a16="http://schemas.microsoft.com/office/drawing/2014/main" id="{96C15024-C470-E84F-92BF-196657C0BB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8309" y="2490397"/>
            <a:ext cx="3356400" cy="3356400"/>
          </a:xfrm>
          <a:prstGeom prst="rect">
            <a:avLst/>
          </a:prstGeom>
        </p:spPr>
      </p:pic>
      <p:sp>
        <p:nvSpPr>
          <p:cNvPr id="9" name="Title 8">
            <a:extLst>
              <a:ext uri="{FF2B5EF4-FFF2-40B4-BE49-F238E27FC236}">
                <a16:creationId xmlns:a16="http://schemas.microsoft.com/office/drawing/2014/main" id="{31DFAB40-C4A7-3F49-ADB8-90CA3AB38A14}"/>
              </a:ext>
            </a:extLst>
          </p:cNvPr>
          <p:cNvSpPr>
            <a:spLocks noGrp="1"/>
          </p:cNvSpPr>
          <p:nvPr>
            <p:ph type="title"/>
          </p:nvPr>
        </p:nvSpPr>
        <p:spPr>
          <a:xfrm>
            <a:off x="618309" y="365125"/>
            <a:ext cx="10955382" cy="1887421"/>
          </a:xfrm>
        </p:spPr>
        <p:txBody>
          <a:bodyPr>
            <a:normAutofit/>
          </a:bodyPr>
          <a:lstStyle/>
          <a:p>
            <a:pPr algn="ctr"/>
            <a:r>
              <a:rPr lang="en-US" sz="4000" dirty="0">
                <a:latin typeface="Arial" panose="020B0604020202020204" pitchFamily="34" charset="0"/>
                <a:cs typeface="Arial"/>
              </a:rPr>
              <a:t>“Funds of Knowledge”</a:t>
            </a:r>
            <a:br>
              <a:rPr lang="en-US" sz="4000" dirty="0">
                <a:latin typeface="Arial" panose="020B0604020202020204" pitchFamily="34" charset="0"/>
                <a:cs typeface="Arial"/>
              </a:rPr>
            </a:br>
            <a:r>
              <a:rPr lang="en-US" sz="4000" dirty="0">
                <a:latin typeface="Arial" panose="020B0604020202020204" pitchFamily="34" charset="0"/>
                <a:cs typeface="Arial"/>
              </a:rPr>
              <a:t>What is a party?</a:t>
            </a:r>
            <a:endParaRPr lang="en-US" sz="4000" dirty="0">
              <a:latin typeface="Arial" panose="020B0604020202020204" pitchFamily="34" charset="0"/>
            </a:endParaRPr>
          </a:p>
        </p:txBody>
      </p:sp>
    </p:spTree>
    <p:extLst>
      <p:ext uri="{BB962C8B-B14F-4D97-AF65-F5344CB8AC3E}">
        <p14:creationId xmlns:p14="http://schemas.microsoft.com/office/powerpoint/2010/main" val="702921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l">
              <a:buClr>
                <a:schemeClr val="dk2"/>
              </a:buClr>
            </a:pPr>
            <a:r>
              <a:rPr lang="en-US" sz="4000" dirty="0">
                <a:solidFill>
                  <a:srgbClr val="DC4405"/>
                </a:solidFill>
                <a:latin typeface="Arial" panose="020B0604020202020204" pitchFamily="34" charset="0"/>
                <a:ea typeface="Palatino Linotype"/>
                <a:cs typeface="Palatino Linotype"/>
                <a:sym typeface="Palatino Linotype"/>
              </a:rPr>
              <a:t>Check Your Filters</a:t>
            </a:r>
            <a:endParaRPr sz="4000" dirty="0">
              <a:solidFill>
                <a:srgbClr val="DC4405"/>
              </a:solidFill>
              <a:latin typeface="Arial" panose="020B0604020202020204" pitchFamily="34" charset="0"/>
              <a:ea typeface="Palatino Linotype"/>
              <a:cs typeface="Palatino Linotype"/>
              <a:sym typeface="Palatino Linotype"/>
            </a:endParaRPr>
          </a:p>
        </p:txBody>
      </p:sp>
      <p:sp>
        <p:nvSpPr>
          <p:cNvPr id="755" name="Google Shape;755;p63"/>
          <p:cNvSpPr txBox="1">
            <a:spLocks noGrp="1"/>
          </p:cNvSpPr>
          <p:nvPr>
            <p:ph type="body" idx="1"/>
          </p:nvPr>
        </p:nvSpPr>
        <p:spPr>
          <a:xfrm>
            <a:off x="649749" y="1645725"/>
            <a:ext cx="5080000" cy="4114800"/>
          </a:xfrm>
          <a:prstGeom prst="rect">
            <a:avLst/>
          </a:prstGeom>
          <a:noFill/>
          <a:ln>
            <a:noFill/>
          </a:ln>
        </p:spPr>
        <p:txBody>
          <a:bodyPr spcFirstLastPara="1" vert="horz" wrap="square" lIns="91425" tIns="45700" rIns="91425" bIns="45700" rtlCol="0" anchor="t" anchorCtr="0">
            <a:noAutofit/>
          </a:bodyPr>
          <a:lstStyle/>
          <a:p>
            <a:pPr marL="742950" indent="-285750">
              <a:spcBef>
                <a:spcPts val="0"/>
              </a:spcBef>
              <a:buSzPts val="2000"/>
            </a:pPr>
            <a:r>
              <a:rPr lang="en-US" sz="2000" dirty="0">
                <a:latin typeface="Arial" panose="020B0604020202020204" pitchFamily="34" charset="0"/>
                <a:ea typeface="Palatino Linotype"/>
                <a:cs typeface="Palatino Linotype"/>
              </a:rPr>
              <a:t>CNN	</a:t>
            </a:r>
          </a:p>
          <a:p>
            <a:pPr marL="742950" indent="-285750">
              <a:spcBef>
                <a:spcPts val="600"/>
              </a:spcBef>
              <a:buSzPts val="2000"/>
            </a:pPr>
            <a:r>
              <a:rPr lang="en-US" sz="2000" dirty="0">
                <a:latin typeface="Arial" panose="020B0604020202020204" pitchFamily="34" charset="0"/>
                <a:ea typeface="Palatino Linotype"/>
                <a:cs typeface="Palatino Linotype"/>
              </a:rPr>
              <a:t>MSNBC</a:t>
            </a:r>
          </a:p>
          <a:p>
            <a:pPr marL="742950" indent="-285750">
              <a:spcBef>
                <a:spcPts val="600"/>
              </a:spcBef>
              <a:buSzPts val="2000"/>
            </a:pPr>
            <a:r>
              <a:rPr lang="en-US" sz="2000" dirty="0">
                <a:latin typeface="Arial" panose="020B0604020202020204" pitchFamily="34" charset="0"/>
                <a:ea typeface="Palatino Linotype"/>
                <a:cs typeface="Palatino Linotype"/>
              </a:rPr>
              <a:t>FOX News</a:t>
            </a:r>
          </a:p>
          <a:p>
            <a:pPr marL="742950" indent="-285750">
              <a:spcBef>
                <a:spcPts val="600"/>
              </a:spcBef>
              <a:buSzPts val="2000"/>
            </a:pPr>
            <a:r>
              <a:rPr lang="en-US" sz="2000" dirty="0">
                <a:latin typeface="Arial" panose="020B0604020202020204" pitchFamily="34" charset="0"/>
                <a:ea typeface="Palatino Linotype"/>
                <a:cs typeface="Palatino Linotype"/>
              </a:rPr>
              <a:t>FACEBOOK</a:t>
            </a:r>
          </a:p>
          <a:p>
            <a:pPr marL="742950" indent="-285750">
              <a:spcBef>
                <a:spcPts val="600"/>
              </a:spcBef>
              <a:buSzPts val="2000"/>
            </a:pPr>
            <a:r>
              <a:rPr lang="en-US" sz="2000" dirty="0">
                <a:latin typeface="Arial" panose="020B0604020202020204" pitchFamily="34" charset="0"/>
                <a:ea typeface="Palatino Linotype"/>
                <a:cs typeface="Palatino Linotype"/>
              </a:rPr>
              <a:t>Friends</a:t>
            </a:r>
          </a:p>
          <a:p>
            <a:pPr marL="742950" indent="-285750">
              <a:spcBef>
                <a:spcPts val="600"/>
              </a:spcBef>
              <a:buSzPts val="2000"/>
            </a:pPr>
            <a:r>
              <a:rPr lang="en-US" sz="2000" dirty="0">
                <a:latin typeface="Arial" panose="020B0604020202020204" pitchFamily="34" charset="0"/>
                <a:ea typeface="Palatino Linotype"/>
                <a:cs typeface="Palatino Linotype"/>
              </a:rPr>
              <a:t>USA TODAY</a:t>
            </a:r>
          </a:p>
          <a:p>
            <a:pPr marL="742950" indent="-285750">
              <a:spcBef>
                <a:spcPts val="600"/>
              </a:spcBef>
              <a:buSzPts val="2000"/>
            </a:pPr>
            <a:r>
              <a:rPr lang="en-US" sz="2000" dirty="0">
                <a:latin typeface="Arial" panose="020B0604020202020204" pitchFamily="34" charset="0"/>
                <a:ea typeface="Palatino Linotype"/>
                <a:cs typeface="Palatino Linotype"/>
              </a:rPr>
              <a:t>Twitter</a:t>
            </a:r>
          </a:p>
          <a:p>
            <a:pPr marL="742950" indent="-285750">
              <a:spcBef>
                <a:spcPts val="600"/>
              </a:spcBef>
              <a:buSzPts val="2000"/>
            </a:pPr>
            <a:r>
              <a:rPr lang="en-US" sz="2000" dirty="0">
                <a:latin typeface="Arial" panose="020B0604020202020204" pitchFamily="34" charset="0"/>
                <a:ea typeface="Palatino Linotype"/>
                <a:cs typeface="Palatino Linotype"/>
              </a:rPr>
              <a:t>Wall Street Journal</a:t>
            </a:r>
          </a:p>
          <a:p>
            <a:pPr marL="742950" indent="-285750">
              <a:spcBef>
                <a:spcPts val="600"/>
              </a:spcBef>
              <a:buSzPts val="2000"/>
            </a:pPr>
            <a:r>
              <a:rPr lang="en-US" sz="2000" dirty="0">
                <a:latin typeface="Arial" panose="020B0604020202020204" pitchFamily="34" charset="0"/>
                <a:ea typeface="Palatino Linotype"/>
                <a:cs typeface="Palatino Linotype"/>
              </a:rPr>
              <a:t>New York Times</a:t>
            </a:r>
          </a:p>
          <a:p>
            <a:pPr marL="742950" indent="-285750">
              <a:spcBef>
                <a:spcPts val="600"/>
              </a:spcBef>
              <a:buSzPts val="2000"/>
            </a:pPr>
            <a:r>
              <a:rPr lang="en-US" sz="2000" dirty="0">
                <a:latin typeface="Arial" panose="020B0604020202020204" pitchFamily="34" charset="0"/>
                <a:ea typeface="Palatino Linotype"/>
                <a:cs typeface="Palatino Linotype"/>
              </a:rPr>
              <a:t>Oregonian</a:t>
            </a:r>
          </a:p>
          <a:p>
            <a:pPr marL="742950" indent="-285750">
              <a:spcBef>
                <a:spcPts val="600"/>
              </a:spcBef>
              <a:buSzPts val="2000"/>
            </a:pPr>
            <a:r>
              <a:rPr lang="en-US" sz="2000" dirty="0">
                <a:latin typeface="Arial" panose="020B0604020202020204" pitchFamily="34" charset="0"/>
                <a:ea typeface="Palatino Linotype"/>
                <a:cs typeface="Palatino Linotype"/>
              </a:rPr>
              <a:t>KGW</a:t>
            </a:r>
          </a:p>
          <a:p>
            <a:pPr marL="742950" indent="-285750">
              <a:spcBef>
                <a:spcPts val="600"/>
              </a:spcBef>
              <a:buSzPts val="2000"/>
            </a:pPr>
            <a:r>
              <a:rPr lang="en-US" sz="2000" dirty="0">
                <a:latin typeface="Arial" panose="020B0604020202020204" pitchFamily="34" charset="0"/>
                <a:ea typeface="Palatino Linotype"/>
                <a:cs typeface="Palatino Linotype"/>
              </a:rPr>
              <a:t>NPR</a:t>
            </a:r>
          </a:p>
          <a:p>
            <a:pPr marL="742950" indent="-285750">
              <a:spcBef>
                <a:spcPts val="600"/>
              </a:spcBef>
              <a:buSzPts val="2000"/>
            </a:pPr>
            <a:r>
              <a:rPr lang="en-US" sz="2000" dirty="0">
                <a:latin typeface="Arial" panose="020B0604020202020204" pitchFamily="34" charset="0"/>
                <a:ea typeface="Palatino Linotype"/>
                <a:cs typeface="Palatino Linotype"/>
              </a:rPr>
              <a:t>KATU</a:t>
            </a:r>
          </a:p>
          <a:p>
            <a:pPr marL="914400" indent="-457200">
              <a:spcBef>
                <a:spcPts val="600"/>
              </a:spcBef>
              <a:buSzPts val="2000"/>
            </a:pPr>
            <a:endParaRPr lang="en-US" sz="1800" dirty="0">
              <a:latin typeface="Palatino Linotype"/>
              <a:ea typeface="Palatino Linotype"/>
              <a:cs typeface="Palatino Linotype"/>
            </a:endParaRPr>
          </a:p>
          <a:p>
            <a:pPr marL="914400" indent="-330200">
              <a:spcBef>
                <a:spcPts val="600"/>
              </a:spcBef>
              <a:buSzPts val="2000"/>
              <a:buNone/>
            </a:pPr>
            <a:endParaRPr lang="en-US" sz="1800" dirty="0">
              <a:latin typeface="Palatino Linotype"/>
              <a:ea typeface="Palatino Linotype"/>
              <a:cs typeface="Palatino Linotype"/>
            </a:endParaRPr>
          </a:p>
          <a:p>
            <a:pPr marL="342900" indent="-215900">
              <a:lnSpc>
                <a:spcPct val="80000"/>
              </a:lnSpc>
              <a:spcBef>
                <a:spcPts val="400"/>
              </a:spcBef>
              <a:buSzPts val="2000"/>
              <a:buNone/>
            </a:pPr>
            <a:endParaRPr lang="en-US" sz="1800" dirty="0">
              <a:latin typeface="Palatino Linotype"/>
              <a:ea typeface="Palatino Linotype"/>
              <a:cs typeface="Palatino Linotype"/>
            </a:endParaRPr>
          </a:p>
          <a:p>
            <a:pPr marL="342900" indent="-215900">
              <a:lnSpc>
                <a:spcPct val="80000"/>
              </a:lnSpc>
              <a:spcBef>
                <a:spcPts val="400"/>
              </a:spcBef>
              <a:buSzPts val="2000"/>
              <a:buNone/>
            </a:pPr>
            <a:endParaRPr lang="en-US" sz="1800" dirty="0">
              <a:latin typeface="Palatino Linotype"/>
              <a:ea typeface="Palatino Linotype"/>
              <a:cs typeface="Palatino Linotype"/>
            </a:endParaRPr>
          </a:p>
          <a:p>
            <a:pPr marL="342900" indent="-215900">
              <a:lnSpc>
                <a:spcPct val="80000"/>
              </a:lnSpc>
              <a:spcBef>
                <a:spcPts val="400"/>
              </a:spcBef>
              <a:buSzPts val="2000"/>
              <a:buNone/>
            </a:pPr>
            <a:endParaRPr lang="en-US" sz="1800" dirty="0">
              <a:latin typeface="Palatino Linotype"/>
              <a:ea typeface="Palatino Linotype"/>
              <a:cs typeface="Palatino Linotype"/>
            </a:endParaRPr>
          </a:p>
        </p:txBody>
      </p:sp>
      <p:sp>
        <p:nvSpPr>
          <p:cNvPr id="2" name="Text Placeholder 1">
            <a:extLst>
              <a:ext uri="{FF2B5EF4-FFF2-40B4-BE49-F238E27FC236}">
                <a16:creationId xmlns:a16="http://schemas.microsoft.com/office/drawing/2014/main" id="{FA1E3070-BC65-7D4B-99CE-9304F590EFF7}"/>
              </a:ext>
            </a:extLst>
          </p:cNvPr>
          <p:cNvSpPr>
            <a:spLocks noGrp="1"/>
          </p:cNvSpPr>
          <p:nvPr>
            <p:ph type="body" idx="2"/>
          </p:nvPr>
        </p:nvSpPr>
        <p:spPr>
          <a:xfrm>
            <a:off x="5729749" y="1417638"/>
            <a:ext cx="4038600" cy="4895240"/>
          </a:xfrm>
        </p:spPr>
        <p:txBody>
          <a:bodyPr/>
          <a:lstStyle/>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Police Scanner</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Family</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Colleagues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Journals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Church</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Organizations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Movies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Music</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Art</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Books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Magazines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Restaurants</a:t>
            </a:r>
          </a:p>
          <a:p>
            <a:pPr marL="914400" indent="-457200">
              <a:spcBef>
                <a:spcPts val="600"/>
              </a:spcBef>
              <a:buSzPts val="2000"/>
            </a:pPr>
            <a:r>
              <a:rPr lang="en-US" sz="2000" dirty="0">
                <a:latin typeface="Arial" panose="020B0604020202020204" pitchFamily="34" charset="0"/>
                <a:ea typeface="Palatino Linotype"/>
                <a:cs typeface="Palatino Linotype"/>
                <a:sym typeface="Palatino Linotype"/>
              </a:rPr>
              <a:t>What else?</a:t>
            </a:r>
          </a:p>
          <a:p>
            <a:endParaRPr lang="en-US" sz="3600" dirty="0">
              <a:latin typeface="Arial" panose="020B0604020202020204" pitchFamily="34" charset="0"/>
            </a:endParaRPr>
          </a:p>
        </p:txBody>
      </p:sp>
    </p:spTree>
    <p:extLst>
      <p:ext uri="{BB962C8B-B14F-4D97-AF65-F5344CB8AC3E}">
        <p14:creationId xmlns:p14="http://schemas.microsoft.com/office/powerpoint/2010/main" val="141250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54461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69"/>
          <p:cNvSpPr txBox="1">
            <a:spLocks noGrp="1"/>
          </p:cNvSpPr>
          <p:nvPr>
            <p:ph type="title" idx="4294967295"/>
          </p:nvPr>
        </p:nvSpPr>
        <p:spPr>
          <a:xfrm>
            <a:off x="1031982" y="332290"/>
            <a:ext cx="10106722" cy="11430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Identify Your Cultural Framework</a:t>
            </a:r>
            <a:endParaRPr sz="4000" dirty="0">
              <a:solidFill>
                <a:srgbClr val="DC4405"/>
              </a:solidFill>
              <a:latin typeface="Arial" panose="020B0604020202020204" pitchFamily="34" charset="0"/>
              <a:ea typeface="Palatino Linotype"/>
              <a:cs typeface="Palatino Linotype"/>
              <a:sym typeface="Palatino Linotype"/>
            </a:endParaRPr>
          </a:p>
        </p:txBody>
      </p:sp>
      <p:sp>
        <p:nvSpPr>
          <p:cNvPr id="799" name="Google Shape;799;p69"/>
          <p:cNvSpPr txBox="1">
            <a:spLocks noGrp="1"/>
          </p:cNvSpPr>
          <p:nvPr>
            <p:ph type="body" idx="4294967295"/>
          </p:nvPr>
        </p:nvSpPr>
        <p:spPr>
          <a:xfrm>
            <a:off x="1042639" y="1676400"/>
            <a:ext cx="8229600" cy="4114800"/>
          </a:xfrm>
          <a:prstGeom prst="rect">
            <a:avLst/>
          </a:prstGeom>
          <a:noFill/>
          <a:ln>
            <a:noFill/>
          </a:ln>
        </p:spPr>
        <p:txBody>
          <a:bodyPr spcFirstLastPara="1" vert="horz" wrap="square" lIns="91425" tIns="45700" rIns="91425" bIns="45700" rtlCol="0" anchor="t" anchorCtr="0">
            <a:noAutofit/>
          </a:bodyPr>
          <a:lstStyle/>
          <a:p>
            <a:pPr marL="457200" indent="-457200">
              <a:lnSpc>
                <a:spcPct val="100000"/>
              </a:lnSpc>
              <a:spcBef>
                <a:spcPts val="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What is the story of your family?</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Has your family been here for a few years or decades?</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How did your family identify ethnically or racially? </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Where did you live (urban, rural, suburban)?</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How would you describe your family economics (middle, upper middle, low-income, working class)? What did that mean in terms of quality of life?</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Were you the first in your family to attend college?</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What family folklore or stories did you regularly hear growing up?</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What are some of your family traditions? </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Who were the heroes celebrated in your family and/or community? Why?</a:t>
            </a:r>
            <a:endParaRPr sz="1800" dirty="0">
              <a:solidFill>
                <a:schemeClr val="dk1"/>
              </a:solidFill>
              <a:latin typeface="Arial" panose="020B0604020202020204" pitchFamily="34" charset="0"/>
              <a:ea typeface="Palatino Linotype"/>
              <a:cs typeface="Palatino Linotype"/>
              <a:sym typeface="Palatino Linotype"/>
            </a:endParaRPr>
          </a:p>
          <a:p>
            <a:pPr marL="457200" indent="-457200">
              <a:lnSpc>
                <a:spcPct val="100000"/>
              </a:lnSpc>
              <a:spcBef>
                <a:spcPts val="600"/>
              </a:spcBef>
              <a:buClr>
                <a:schemeClr val="dk1"/>
              </a:buClr>
              <a:buSzPts val="1760"/>
              <a:buFont typeface="Arial"/>
              <a:buChar char="•"/>
            </a:pPr>
            <a:r>
              <a:rPr lang="en-US" sz="1800" dirty="0">
                <a:solidFill>
                  <a:schemeClr val="dk1"/>
                </a:solidFill>
                <a:latin typeface="Arial" panose="020B0604020202020204" pitchFamily="34" charset="0"/>
                <a:ea typeface="Palatino Linotype"/>
                <a:cs typeface="Palatino Linotype"/>
                <a:sym typeface="Palatino Linotype"/>
              </a:rPr>
              <a:t>Who were the anti-</a:t>
            </a:r>
            <a:r>
              <a:rPr lang="en-US" sz="1800" dirty="0" err="1">
                <a:solidFill>
                  <a:schemeClr val="dk1"/>
                </a:solidFill>
                <a:latin typeface="Arial" panose="020B0604020202020204" pitchFamily="34" charset="0"/>
                <a:ea typeface="Palatino Linotype"/>
                <a:cs typeface="Palatino Linotype"/>
                <a:sym typeface="Palatino Linotype"/>
              </a:rPr>
              <a:t>heros</a:t>
            </a:r>
            <a:r>
              <a:rPr lang="en-US" sz="1800" dirty="0">
                <a:solidFill>
                  <a:schemeClr val="dk1"/>
                </a:solidFill>
                <a:latin typeface="Arial" panose="020B0604020202020204" pitchFamily="34" charset="0"/>
                <a:ea typeface="Palatino Linotype"/>
                <a:cs typeface="Palatino Linotype"/>
                <a:sym typeface="Palatino Linotype"/>
              </a:rPr>
              <a:t> (the bad guys)? </a:t>
            </a:r>
            <a:endParaRPr sz="1800" dirty="0">
              <a:solidFill>
                <a:schemeClr val="dk1"/>
              </a:solidFill>
              <a:latin typeface="Arial" panose="020B0604020202020204" pitchFamily="34" charset="0"/>
              <a:ea typeface="Palatino Linotype"/>
              <a:cs typeface="Palatino Linotype"/>
              <a:sym typeface="Palatino Linotype"/>
            </a:endParaRPr>
          </a:p>
        </p:txBody>
      </p:sp>
      <p:sp>
        <p:nvSpPr>
          <p:cNvPr id="800" name="Google Shape;800;p69"/>
          <p:cNvSpPr/>
          <p:nvPr/>
        </p:nvSpPr>
        <p:spPr>
          <a:xfrm>
            <a:off x="1042639" y="6193420"/>
            <a:ext cx="8229600" cy="523220"/>
          </a:xfrm>
          <a:prstGeom prst="rect">
            <a:avLst/>
          </a:prstGeom>
          <a:noFill/>
          <a:ln>
            <a:noFill/>
          </a:ln>
        </p:spPr>
        <p:txBody>
          <a:bodyPr spcFirstLastPara="1" wrap="square" lIns="91425" tIns="45700" rIns="91425" bIns="45700" anchor="t" anchorCtr="0">
            <a:noAutofit/>
          </a:bodyPr>
          <a:lstStyle/>
          <a:p>
            <a:pPr>
              <a:buClr>
                <a:srgbClr val="000000"/>
              </a:buClr>
              <a:buSzPts val="1400"/>
            </a:pPr>
            <a:r>
              <a:rPr lang="en-US" sz="1400" dirty="0">
                <a:solidFill>
                  <a:schemeClr val="dk1"/>
                </a:solidFill>
                <a:latin typeface="Arial" panose="020B0604020202020204" pitchFamily="34" charset="0"/>
                <a:sym typeface="Arial"/>
              </a:rPr>
              <a:t>Source: Hammond, Z. (2014). Culturally responsive teaching and the brain. Thousand Oaks, CA: Corwin</a:t>
            </a:r>
            <a:endParaRPr sz="1400" dirty="0">
              <a:solidFill>
                <a:srgbClr val="000000"/>
              </a:solidFill>
              <a:latin typeface="Arial" panose="020B0604020202020204" pitchFamily="34" charset="0"/>
              <a:sym typeface="Arial"/>
            </a:endParaRPr>
          </a:p>
        </p:txBody>
      </p:sp>
    </p:spTree>
    <p:custDataLst>
      <p:tags r:id="rId1"/>
    </p:custDataLst>
    <p:extLst>
      <p:ext uri="{BB962C8B-B14F-4D97-AF65-F5344CB8AC3E}">
        <p14:creationId xmlns:p14="http://schemas.microsoft.com/office/powerpoint/2010/main" val="1678626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rPr>
              <a:t>BREAKOUT GROUPS…</a:t>
            </a:r>
            <a:br>
              <a:rPr lang="en-US" sz="3200" b="0" dirty="0">
                <a:latin typeface="Arial" panose="020B0604020202020204" pitchFamily="34" charset="0"/>
              </a:rPr>
            </a:br>
            <a:r>
              <a:rPr lang="en-US" sz="3200" b="0" dirty="0">
                <a:latin typeface="Arial" panose="020B0604020202020204" pitchFamily="34" charset="0"/>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192437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2166052" y="2729401"/>
            <a:ext cx="8505172" cy="1056828"/>
          </a:xfrm>
          <a:prstGeom prst="rect">
            <a:avLst/>
          </a:prstGeom>
        </p:spPr>
        <p:txBody>
          <a:bodyPr vert="horz" wrap="square" lIns="0" tIns="12700" rIns="0" bIns="0" rtlCol="0">
            <a:spAutoFit/>
          </a:bodyPr>
          <a:lstStyle/>
          <a:p>
            <a:pPr marL="12700" marR="180975">
              <a:lnSpc>
                <a:spcPct val="106100"/>
              </a:lnSpc>
              <a:spcBef>
                <a:spcPts val="100"/>
              </a:spcBef>
            </a:pPr>
            <a:r>
              <a:rPr lang="es-ES" sz="3200" dirty="0" err="1">
                <a:solidFill>
                  <a:schemeClr val="bg1"/>
                </a:solidFill>
                <a:latin typeface="Arial" panose="020B0604020202020204" pitchFamily="34" charset="0"/>
                <a:cs typeface="Arial"/>
              </a:rPr>
              <a:t>Please</a:t>
            </a:r>
            <a:r>
              <a:rPr lang="es-ES" sz="3200" dirty="0">
                <a:solidFill>
                  <a:schemeClr val="bg1"/>
                </a:solidFill>
                <a:latin typeface="Arial" panose="020B0604020202020204" pitchFamily="34" charset="0"/>
                <a:cs typeface="Arial"/>
              </a:rPr>
              <a:t> </a:t>
            </a:r>
            <a:r>
              <a:rPr lang="es-ES" sz="3200" dirty="0" err="1">
                <a:solidFill>
                  <a:schemeClr val="bg1"/>
                </a:solidFill>
                <a:latin typeface="Arial" panose="020B0604020202020204" pitchFamily="34" charset="0"/>
                <a:cs typeface="Arial"/>
              </a:rPr>
              <a:t>report</a:t>
            </a:r>
            <a:r>
              <a:rPr lang="es-ES" sz="3200" dirty="0">
                <a:solidFill>
                  <a:schemeClr val="bg1"/>
                </a:solidFill>
                <a:latin typeface="Arial" panose="020B0604020202020204" pitchFamily="34" charset="0"/>
                <a:cs typeface="Arial"/>
              </a:rPr>
              <a:t> back. </a:t>
            </a:r>
            <a:r>
              <a:rPr lang="es-ES" sz="3200" dirty="0" err="1">
                <a:solidFill>
                  <a:schemeClr val="bg1"/>
                </a:solidFill>
                <a:latin typeface="Arial" panose="020B0604020202020204" pitchFamily="34" charset="0"/>
                <a:cs typeface="Arial"/>
              </a:rPr>
              <a:t>What</a:t>
            </a:r>
            <a:r>
              <a:rPr lang="es-ES" sz="3200" dirty="0">
                <a:solidFill>
                  <a:schemeClr val="bg1"/>
                </a:solidFill>
                <a:latin typeface="Arial" panose="020B0604020202020204" pitchFamily="34" charset="0"/>
                <a:cs typeface="Arial"/>
              </a:rPr>
              <a:t> </a:t>
            </a:r>
            <a:r>
              <a:rPr lang="es-ES" sz="3200" dirty="0" err="1">
                <a:solidFill>
                  <a:schemeClr val="bg1"/>
                </a:solidFill>
                <a:latin typeface="Arial" panose="020B0604020202020204" pitchFamily="34" charset="0"/>
                <a:cs typeface="Arial"/>
              </a:rPr>
              <a:t>is</a:t>
            </a:r>
            <a:r>
              <a:rPr lang="es-ES" sz="3200" dirty="0">
                <a:solidFill>
                  <a:schemeClr val="bg1"/>
                </a:solidFill>
                <a:latin typeface="Arial" panose="020B0604020202020204" pitchFamily="34" charset="0"/>
                <a:cs typeface="Arial"/>
              </a:rPr>
              <a:t> </a:t>
            </a:r>
            <a:r>
              <a:rPr lang="es-ES" sz="3200" dirty="0" err="1">
                <a:solidFill>
                  <a:schemeClr val="bg1"/>
                </a:solidFill>
                <a:latin typeface="Arial" panose="020B0604020202020204" pitchFamily="34" charset="0"/>
                <a:cs typeface="Arial"/>
              </a:rPr>
              <a:t>coming</a:t>
            </a:r>
            <a:r>
              <a:rPr lang="es-ES" sz="3200" dirty="0">
                <a:solidFill>
                  <a:schemeClr val="bg1"/>
                </a:solidFill>
                <a:latin typeface="Arial" panose="020B0604020202020204" pitchFamily="34" charset="0"/>
                <a:cs typeface="Arial"/>
              </a:rPr>
              <a:t> up </a:t>
            </a:r>
            <a:r>
              <a:rPr lang="es-ES" sz="3200" dirty="0" err="1">
                <a:solidFill>
                  <a:schemeClr val="bg1"/>
                </a:solidFill>
                <a:latin typeface="Arial" panose="020B0604020202020204" pitchFamily="34" charset="0"/>
                <a:cs typeface="Arial"/>
              </a:rPr>
              <a:t>for</a:t>
            </a:r>
            <a:r>
              <a:rPr lang="es-ES" sz="3200" dirty="0">
                <a:solidFill>
                  <a:schemeClr val="bg1"/>
                </a:solidFill>
                <a:latin typeface="Arial" panose="020B0604020202020204" pitchFamily="34" charset="0"/>
                <a:cs typeface="Arial"/>
              </a:rPr>
              <a:t> </a:t>
            </a:r>
            <a:r>
              <a:rPr lang="es-ES" sz="3200" dirty="0" err="1">
                <a:solidFill>
                  <a:schemeClr val="bg1"/>
                </a:solidFill>
                <a:latin typeface="Arial" panose="020B0604020202020204" pitchFamily="34" charset="0"/>
                <a:cs typeface="Arial"/>
              </a:rPr>
              <a:t>you</a:t>
            </a:r>
            <a:r>
              <a:rPr lang="es-ES" sz="3200" dirty="0">
                <a:solidFill>
                  <a:schemeClr val="bg1"/>
                </a:solidFill>
                <a:latin typeface="Arial" panose="020B0604020202020204" pitchFamily="34" charset="0"/>
                <a:cs typeface="Arial"/>
              </a:rPr>
              <a:t>?</a:t>
            </a:r>
            <a:endParaRPr sz="3200"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1008154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a:latin typeface="Arial" panose="020B0604020202020204" pitchFamily="34" charset="0"/>
              </a:rPr>
              <a:t>Begin with Intention</a:t>
            </a:r>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l="251" r="251"/>
          <a:stretch>
            <a:fillRect/>
          </a:stretch>
        </p:blipFill>
        <p:spPr/>
      </p:pic>
      <p:sp>
        <p:nvSpPr>
          <p:cNvPr id="5" name="Text Placeholder 4"/>
          <p:cNvSpPr>
            <a:spLocks noGrp="1"/>
          </p:cNvSpPr>
          <p:nvPr>
            <p:ph type="body" sz="quarter" idx="13"/>
          </p:nvPr>
        </p:nvSpPr>
        <p:spPr>
          <a:xfrm>
            <a:off x="1343738" y="1604393"/>
            <a:ext cx="8856663" cy="1957387"/>
          </a:xfrm>
        </p:spPr>
        <p:txBody>
          <a:bodyPr>
            <a:normAutofit/>
          </a:bodyPr>
          <a:lstStyle/>
          <a:p>
            <a:pPr marL="457200" indent="-431800">
              <a:lnSpc>
                <a:spcPct val="100000"/>
              </a:lnSpc>
              <a:spcBef>
                <a:spcPts val="640"/>
              </a:spcBef>
              <a:buClr>
                <a:schemeClr val="dk1"/>
              </a:buClr>
              <a:buSzPts val="3200"/>
              <a:buFont typeface="Arial"/>
              <a:buChar char="•"/>
            </a:pPr>
            <a:r>
              <a:rPr lang="en-US" sz="2600" dirty="0">
                <a:latin typeface="Arial" panose="020B0604020202020204" pitchFamily="34" charset="0"/>
                <a:ea typeface="Palatino Linotype"/>
                <a:cs typeface="Palatino Linotype"/>
                <a:sym typeface="Palatino Linotype"/>
              </a:rPr>
              <a:t>FIRST…. Identify your cultural framework</a:t>
            </a:r>
          </a:p>
          <a:p>
            <a:pPr marL="457200" indent="-431800">
              <a:lnSpc>
                <a:spcPct val="100000"/>
              </a:lnSpc>
              <a:spcBef>
                <a:spcPts val="640"/>
              </a:spcBef>
              <a:buClr>
                <a:schemeClr val="dk1"/>
              </a:buClr>
              <a:buSzPts val="3200"/>
              <a:buFont typeface="Arial"/>
              <a:buChar char="•"/>
            </a:pPr>
            <a:endParaRPr lang="en-US" sz="2600" dirty="0">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latin typeface="Arial" panose="020B0604020202020204" pitchFamily="34" charset="0"/>
                <a:ea typeface="Palatino Linotype"/>
                <a:cs typeface="Palatino Linotype"/>
                <a:sym typeface="Palatino Linotype"/>
              </a:rPr>
              <a:t>THEN…</a:t>
            </a:r>
          </a:p>
          <a:p>
            <a:pPr marL="457200" indent="-431800">
              <a:lnSpc>
                <a:spcPct val="100000"/>
              </a:lnSpc>
              <a:spcBef>
                <a:spcPts val="640"/>
              </a:spcBef>
              <a:buClr>
                <a:schemeClr val="dk1"/>
              </a:buClr>
              <a:buSzPts val="3200"/>
              <a:buFont typeface="Arial"/>
              <a:buChar char="•"/>
            </a:pPr>
            <a:r>
              <a:rPr lang="en-US" sz="2600" dirty="0">
                <a:latin typeface="Arial" panose="020B0604020202020204" pitchFamily="34" charset="0"/>
                <a:ea typeface="Palatino Linotype"/>
                <a:cs typeface="Palatino Linotype"/>
                <a:sym typeface="Palatino Linotype"/>
              </a:rPr>
              <a:t>Widen your cultural aperture</a:t>
            </a:r>
          </a:p>
          <a:p>
            <a:endParaRPr lang="en-US" dirty="0"/>
          </a:p>
        </p:txBody>
      </p:sp>
    </p:spTree>
    <p:extLst>
      <p:ext uri="{BB962C8B-B14F-4D97-AF65-F5344CB8AC3E}">
        <p14:creationId xmlns:p14="http://schemas.microsoft.com/office/powerpoint/2010/main" val="2801658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title" idx="4294967295"/>
          </p:nvPr>
        </p:nvSpPr>
        <p:spPr>
          <a:xfrm>
            <a:off x="1026288"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“Cultural Intelligence”</a:t>
            </a:r>
            <a:endParaRPr sz="4000" dirty="0">
              <a:solidFill>
                <a:srgbClr val="DC4405"/>
              </a:solidFill>
              <a:latin typeface="Arial" panose="020B0604020202020204" pitchFamily="34" charset="0"/>
              <a:sym typeface="Arial"/>
            </a:endParaRPr>
          </a:p>
        </p:txBody>
      </p:sp>
      <p:sp>
        <p:nvSpPr>
          <p:cNvPr id="527" name="Google Shape;527;p34"/>
          <p:cNvSpPr txBox="1">
            <a:spLocks noGrp="1"/>
          </p:cNvSpPr>
          <p:nvPr>
            <p:ph type="body" idx="4294967295"/>
          </p:nvPr>
        </p:nvSpPr>
        <p:spPr>
          <a:xfrm>
            <a:off x="1026288" y="1588625"/>
            <a:ext cx="8229600" cy="4114800"/>
          </a:xfrm>
          <a:prstGeom prst="rect">
            <a:avLst/>
          </a:prstGeom>
          <a:noFill/>
          <a:ln>
            <a:noFill/>
          </a:ln>
        </p:spPr>
        <p:txBody>
          <a:bodyPr spcFirstLastPara="1" vert="horz" wrap="square" lIns="91425" tIns="91425" rIns="91425" bIns="91425" rtlCol="0" anchor="t" anchorCtr="0">
            <a:noAutofit/>
          </a:body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Personal connections give us perspective</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Engages our attention</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Helps us make meaning</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Understand new ideas</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Conceptualize</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Reason</a:t>
            </a:r>
            <a:endParaRPr sz="2600" dirty="0">
              <a:solidFill>
                <a:schemeClr val="dk1"/>
              </a:solidFill>
              <a:latin typeface="Arial" panose="020B0604020202020204" pitchFamily="34" charset="0"/>
              <a:ea typeface="Palatino Linotype"/>
              <a:cs typeface="Palatino Linotype"/>
              <a:sym typeface="Palatino Linotype"/>
            </a:endParaRP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Theorize</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3201407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2"/>
          <p:cNvSpPr txBox="1">
            <a:spLocks noGrp="1"/>
          </p:cNvSpPr>
          <p:nvPr>
            <p:ph type="title" idx="4294967295"/>
          </p:nvPr>
        </p:nvSpPr>
        <p:spPr>
          <a:xfrm>
            <a:off x="1037863"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Ethnicity-Race-Culture</a:t>
            </a:r>
            <a:endParaRPr sz="4000" dirty="0">
              <a:solidFill>
                <a:srgbClr val="DC4405"/>
              </a:solidFill>
              <a:latin typeface="Arial" panose="020B0604020202020204" pitchFamily="34" charset="0"/>
              <a:sym typeface="Arial"/>
            </a:endParaRPr>
          </a:p>
        </p:txBody>
      </p:sp>
      <p:sp>
        <p:nvSpPr>
          <p:cNvPr id="587" name="Google Shape;587;p42"/>
          <p:cNvSpPr txBox="1">
            <a:spLocks noGrp="1"/>
          </p:cNvSpPr>
          <p:nvPr>
            <p:ph type="body" idx="4294967295"/>
          </p:nvPr>
        </p:nvSpPr>
        <p:spPr>
          <a:xfrm>
            <a:off x="1037863" y="1588625"/>
            <a:ext cx="8229600" cy="4114800"/>
          </a:xfrm>
          <a:prstGeom prst="rect">
            <a:avLst/>
          </a:prstGeom>
          <a:noFill/>
          <a:ln>
            <a:noFill/>
          </a:ln>
        </p:spPr>
        <p:txBody>
          <a:bodyPr spcFirstLastPara="1" vert="horz" wrap="square" lIns="91425" tIns="91425" rIns="91425" bIns="91425" rtlCol="0" anchor="t" anchorCtr="0">
            <a:noAutofit/>
          </a:bodyPr>
          <a:lstStyle/>
          <a:p>
            <a:pPr marL="457200">
              <a:lnSpc>
                <a:spcPct val="100000"/>
              </a:lnSpc>
              <a:spcBef>
                <a:spcPts val="640"/>
              </a:spcBef>
              <a:buClr>
                <a:schemeClr val="dk1"/>
              </a:buClr>
              <a:buSzPts val="3200"/>
              <a:buNone/>
            </a:pPr>
            <a:r>
              <a:rPr lang="en-US" sz="2600" dirty="0">
                <a:solidFill>
                  <a:schemeClr val="dk1"/>
                </a:solidFill>
                <a:latin typeface="Arial" panose="020B0604020202020204" pitchFamily="34" charset="0"/>
                <a:ea typeface="Palatino Linotype"/>
                <a:cs typeface="Palatino Linotype"/>
                <a:sym typeface="Palatino Linotype"/>
              </a:rPr>
              <a:t>What’s the difference?</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152590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2"/>
          <p:cNvSpPr txBox="1">
            <a:spLocks noGrp="1"/>
          </p:cNvSpPr>
          <p:nvPr>
            <p:ph type="title" idx="4294967295"/>
          </p:nvPr>
        </p:nvSpPr>
        <p:spPr>
          <a:xfrm>
            <a:off x="1037864" y="332512"/>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Ethnicity-Race-Culture</a:t>
            </a:r>
            <a:endParaRPr sz="4000" dirty="0">
              <a:solidFill>
                <a:srgbClr val="DC4405"/>
              </a:solidFill>
              <a:latin typeface="Arial" panose="020B0604020202020204" pitchFamily="34" charset="0"/>
              <a:sym typeface="Arial"/>
            </a:endParaRPr>
          </a:p>
        </p:txBody>
      </p:sp>
      <p:sp>
        <p:nvSpPr>
          <p:cNvPr id="587" name="Google Shape;587;p42"/>
          <p:cNvSpPr txBox="1">
            <a:spLocks noGrp="1"/>
          </p:cNvSpPr>
          <p:nvPr>
            <p:ph type="body" idx="4294967295"/>
          </p:nvPr>
        </p:nvSpPr>
        <p:spPr>
          <a:xfrm>
            <a:off x="1037864" y="1475512"/>
            <a:ext cx="8229600" cy="4114800"/>
          </a:xfrm>
          <a:prstGeom prst="rect">
            <a:avLst/>
          </a:prstGeom>
          <a:noFill/>
          <a:ln>
            <a:noFill/>
          </a:ln>
        </p:spPr>
        <p:txBody>
          <a:bodyPr spcFirstLastPara="1" vert="horz" wrap="square" lIns="91425" tIns="91425" rIns="91425" bIns="91425" rtlCol="0" anchor="t" anchorCtr="0">
            <a:noAutofit/>
          </a:bodyPr>
          <a:lstStyle/>
          <a:p>
            <a:pPr marL="25400" indent="0">
              <a:lnSpc>
                <a:spcPct val="100000"/>
              </a:lnSpc>
              <a:spcBef>
                <a:spcPts val="640"/>
              </a:spcBef>
              <a:buClr>
                <a:schemeClr val="dk1"/>
              </a:buClr>
              <a:buSzPts val="3200"/>
              <a:buNone/>
            </a:pPr>
            <a:r>
              <a:rPr lang="en-US" sz="2600" dirty="0">
                <a:solidFill>
                  <a:schemeClr val="dk1"/>
                </a:solidFill>
                <a:latin typeface="Arial" panose="020B0604020202020204" pitchFamily="34" charset="0"/>
                <a:ea typeface="Palatino Linotype"/>
                <a:cs typeface="Palatino Linotype"/>
                <a:sym typeface="Palatino Linotype"/>
              </a:rPr>
              <a:t>Culture - Ethnicity - Race : </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Culture is learned</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Ethnicity is inherited</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Race is socially constructed</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249529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6046658" cy="532479"/>
          </a:xfrm>
        </p:spPr>
        <p:txBody>
          <a:bodyPr>
            <a:noAutofit/>
          </a:bodyPr>
          <a:lstStyle/>
          <a:p>
            <a:r>
              <a:rPr lang="en-US" sz="3200" b="0" dirty="0">
                <a:latin typeface="Arial" panose="020B0604020202020204" pitchFamily="34" charset="0"/>
              </a:rPr>
              <a:t>Train the Trainer Introduction</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4" y="1081669"/>
            <a:ext cx="7218256" cy="4680034"/>
          </a:xfrm>
        </p:spPr>
        <p:txBody>
          <a:bodyPr/>
          <a:lstStyle/>
          <a:p>
            <a:pPr marL="0" indent="0">
              <a:lnSpc>
                <a:spcPct val="100000"/>
              </a:lnSpc>
              <a:buNone/>
            </a:pPr>
            <a:r>
              <a:rPr lang="en-US" sz="1600" dirty="0">
                <a:solidFill>
                  <a:srgbClr val="231F20"/>
                </a:solidFill>
                <a:latin typeface="Arial" panose="020B0604020202020204" pitchFamily="34" charset="0"/>
                <a:cs typeface="Arial"/>
              </a:rPr>
              <a:t>The Bureau of Labor and Industries' (BOLI) organizational vision is to promote a “strong and growing Oregon economy that reflects the values of fairness, equality, and opportunity.”  BOLI's four principle duties are to: (1) protect  the rights of workers and individuals to equal,  non-discriminatory treatment through the  enforcement of anti-discriminatory laws</a:t>
            </a:r>
            <a:r>
              <a:rPr lang="en-US" sz="1600" dirty="0">
                <a:latin typeface="Arial" panose="020B0604020202020204" pitchFamily="34" charset="0"/>
                <a:cs typeface="Arial"/>
              </a:rPr>
              <a:t> </a:t>
            </a:r>
            <a:r>
              <a:rPr lang="en-US" sz="1600" dirty="0">
                <a:solidFill>
                  <a:srgbClr val="231F20"/>
                </a:solidFill>
                <a:latin typeface="Arial" panose="020B0604020202020204" pitchFamily="34" charset="0"/>
                <a:cs typeface="Arial"/>
              </a:rPr>
              <a:t>that apply to workplaces, housing and public  accommodations; (2) encourage and enforce  compliance with state laws relating to wages,  hours, terms and conditions of employment;</a:t>
            </a:r>
            <a:r>
              <a:rPr lang="en-US" sz="1600" dirty="0">
                <a:latin typeface="Arial" panose="020B0604020202020204" pitchFamily="34" charset="0"/>
                <a:cs typeface="Arial"/>
              </a:rPr>
              <a:t> </a:t>
            </a:r>
            <a:r>
              <a:rPr lang="en-US" sz="1600" dirty="0">
                <a:solidFill>
                  <a:srgbClr val="231F20"/>
                </a:solidFill>
                <a:latin typeface="Arial" panose="020B0604020202020204" pitchFamily="34" charset="0"/>
                <a:cs typeface="Arial"/>
              </a:rPr>
              <a:t>(3) educate and train employers to understand  and comply with both wage and hour and civil  rights law; and (4) promote the development of  a highly skilled, competitive workforce in Oregon</a:t>
            </a:r>
            <a:r>
              <a:rPr lang="en-US" sz="1600" dirty="0">
                <a:latin typeface="Arial" panose="020B0604020202020204" pitchFamily="34" charset="0"/>
                <a:cs typeface="Arial"/>
              </a:rPr>
              <a:t> </a:t>
            </a:r>
            <a:r>
              <a:rPr lang="en-US" sz="1600" dirty="0">
                <a:solidFill>
                  <a:srgbClr val="231F20"/>
                </a:solidFill>
                <a:latin typeface="Arial" panose="020B0604020202020204" pitchFamily="34" charset="0"/>
                <a:cs typeface="Arial"/>
              </a:rPr>
              <a:t>through the apprenticeship program and through  partnerships with government, labor, business,  and educational institutions.</a:t>
            </a:r>
            <a:endParaRPr lang="en-US" sz="1600" dirty="0">
              <a:latin typeface="Arial" panose="020B0604020202020204" pitchFamily="34" charset="0"/>
              <a:cs typeface="Arial"/>
            </a:endParaRPr>
          </a:p>
          <a:p>
            <a:pPr marL="0" indent="0">
              <a:lnSpc>
                <a:spcPct val="100000"/>
              </a:lnSpc>
              <a:buNone/>
            </a:pPr>
            <a:endParaRPr lang="en-US" sz="1600" dirty="0">
              <a:latin typeface="Arial" panose="020B0604020202020204" pitchFamily="34" charset="0"/>
              <a:cs typeface="Arial"/>
            </a:endParaRPr>
          </a:p>
          <a:p>
            <a:pPr marL="0" indent="0">
              <a:lnSpc>
                <a:spcPct val="100000"/>
              </a:lnSpc>
              <a:buNone/>
            </a:pPr>
            <a:r>
              <a:rPr lang="en-US" sz="1600" dirty="0">
                <a:solidFill>
                  <a:srgbClr val="231F20"/>
                </a:solidFill>
                <a:latin typeface="Arial" panose="020B0604020202020204" pitchFamily="34" charset="0"/>
                <a:cs typeface="Arial"/>
              </a:rPr>
              <a:t>BOLI, in collaboration with Oregon State  University, introduces: High 5 Teams: Developing Culturally Intelligent Communication. This curriculum addresses the 21st Century, growing  demographics within the labor and industry’s  working environments. This curriculum provides inclusive instruction designed to  develop Cultural Intelligence (CQ) and effective  communication skills, thereby, supporting  inclusive, effective, and productive working  teams.</a:t>
            </a:r>
            <a:endParaRPr lang="en-US" sz="1600" dirty="0">
              <a:latin typeface="Arial" panose="020B0604020202020204" pitchFamily="34" charset="0"/>
              <a:cs typeface="Arial"/>
            </a:endParaRPr>
          </a:p>
        </p:txBody>
      </p:sp>
      <p:sp>
        <p:nvSpPr>
          <p:cNvPr id="11" name="Rectangle 10">
            <a:extLst>
              <a:ext uri="{FF2B5EF4-FFF2-40B4-BE49-F238E27FC236}">
                <a16:creationId xmlns:a16="http://schemas.microsoft.com/office/drawing/2014/main" id="{E29BE66E-BD13-C949-9A95-8AEFFAD83752}"/>
              </a:ext>
            </a:extLst>
          </p:cNvPr>
          <p:cNvSpPr/>
          <p:nvPr/>
        </p:nvSpPr>
        <p:spPr>
          <a:xfrm>
            <a:off x="0" y="0"/>
            <a:ext cx="4021393" cy="6118412"/>
          </a:xfrm>
          <a:prstGeom prst="rect">
            <a:avLst/>
          </a:prstGeom>
          <a:blipFill>
            <a:blip r:embed="rId4"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7347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4"/>
          <p:cNvSpPr txBox="1">
            <a:spLocks noGrp="1"/>
          </p:cNvSpPr>
          <p:nvPr>
            <p:ph type="title"/>
          </p:nvPr>
        </p:nvSpPr>
        <p:spPr>
          <a:xfrm>
            <a:off x="0" y="159888"/>
            <a:ext cx="12192000" cy="1143000"/>
          </a:xfrm>
          <a:prstGeom prst="rect">
            <a:avLst/>
          </a:prstGeom>
          <a:noFill/>
          <a:ln>
            <a:noFill/>
          </a:ln>
        </p:spPr>
        <p:txBody>
          <a:bodyPr spcFirstLastPara="1" vert="horz" wrap="square" lIns="91425" tIns="45700" rIns="91425" bIns="45700" rtlCol="0" anchor="ctr" anchorCtr="0">
            <a:noAutofit/>
          </a:bodyPr>
          <a:lstStyle/>
          <a:p>
            <a:pPr algn="ctr"/>
            <a:r>
              <a:rPr lang="en-US" sz="4000" dirty="0">
                <a:solidFill>
                  <a:srgbClr val="DC4405"/>
                </a:solidFill>
                <a:latin typeface="Arial" panose="020B0604020202020204" pitchFamily="34" charset="0"/>
                <a:ea typeface="Palatino Linotype"/>
                <a:cs typeface="Palatino Linotype"/>
                <a:sym typeface="Palatino Linotype"/>
              </a:rPr>
              <a:t>Culture Tree</a:t>
            </a:r>
            <a:endParaRPr sz="4000" dirty="0">
              <a:solidFill>
                <a:srgbClr val="DC4405"/>
              </a:solidFill>
              <a:latin typeface="Arial" panose="020B0604020202020204" pitchFamily="34" charset="0"/>
              <a:ea typeface="Palatino Linotype"/>
              <a:cs typeface="Palatino Linotype"/>
              <a:sym typeface="Palatino Linotype"/>
            </a:endParaRPr>
          </a:p>
        </p:txBody>
      </p:sp>
      <p:pic>
        <p:nvPicPr>
          <p:cNvPr id="603" name="Google Shape;603;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745374" y="1020501"/>
            <a:ext cx="4701251" cy="4998334"/>
          </a:xfrm>
          <a:prstGeom prst="rect">
            <a:avLst/>
          </a:prstGeom>
          <a:noFill/>
          <a:ln>
            <a:noFill/>
          </a:ln>
        </p:spPr>
      </p:pic>
      <p:sp>
        <p:nvSpPr>
          <p:cNvPr id="2" name="TextBox 1">
            <a:extLst>
              <a:ext uri="{FF2B5EF4-FFF2-40B4-BE49-F238E27FC236}">
                <a16:creationId xmlns:a16="http://schemas.microsoft.com/office/drawing/2014/main" id="{48DF2CD1-D311-E44C-8273-0636A8314AF0}"/>
              </a:ext>
            </a:extLst>
          </p:cNvPr>
          <p:cNvSpPr txBox="1"/>
          <p:nvPr/>
        </p:nvSpPr>
        <p:spPr>
          <a:xfrm>
            <a:off x="497711" y="6332461"/>
            <a:ext cx="10833904" cy="307777"/>
          </a:xfrm>
          <a:prstGeom prst="rect">
            <a:avLst/>
          </a:prstGeom>
          <a:noFill/>
        </p:spPr>
        <p:txBody>
          <a:bodyPr wrap="square" rtlCol="0">
            <a:spAutoFit/>
          </a:bodyPr>
          <a:lstStyle/>
          <a:p>
            <a:r>
              <a:rPr lang="en-US" sz="1400" dirty="0">
                <a:latin typeface="Arial" panose="020B0604020202020204" pitchFamily="34" charset="0"/>
              </a:rPr>
              <a:t>Source: </a:t>
            </a:r>
            <a:r>
              <a:rPr lang="en-US" sz="1400" dirty="0" err="1">
                <a:solidFill>
                  <a:schemeClr val="dk1"/>
                </a:solidFill>
                <a:latin typeface="Arial" panose="020B0604020202020204" pitchFamily="34" charset="0"/>
                <a:ea typeface="Calibri"/>
                <a:cs typeface="Calibri"/>
                <a:sym typeface="Calibri"/>
              </a:rPr>
              <a:t>Zaretta</a:t>
            </a:r>
            <a:r>
              <a:rPr lang="en-US" sz="1400" dirty="0">
                <a:solidFill>
                  <a:schemeClr val="dk1"/>
                </a:solidFill>
                <a:latin typeface="Arial" panose="020B0604020202020204" pitchFamily="34" charset="0"/>
                <a:ea typeface="Calibri"/>
                <a:cs typeface="Calibri"/>
                <a:sym typeface="Calibri"/>
              </a:rPr>
              <a:t> Hammond, 2014 Culturally Responsive Teaching and the Brain.</a:t>
            </a:r>
          </a:p>
        </p:txBody>
      </p:sp>
    </p:spTree>
    <p:extLst>
      <p:ext uri="{BB962C8B-B14F-4D97-AF65-F5344CB8AC3E}">
        <p14:creationId xmlns:p14="http://schemas.microsoft.com/office/powerpoint/2010/main" val="2729159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3"/>
          <p:cNvSpPr txBox="1">
            <a:spLocks noGrp="1"/>
          </p:cNvSpPr>
          <p:nvPr>
            <p:ph type="title" idx="4294967295"/>
          </p:nvPr>
        </p:nvSpPr>
        <p:spPr>
          <a:xfrm>
            <a:off x="1037863" y="3004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Three Levels of Culture</a:t>
            </a:r>
            <a:endParaRPr sz="4000" dirty="0">
              <a:solidFill>
                <a:srgbClr val="DC4405"/>
              </a:solidFill>
              <a:latin typeface="Arial" panose="020B0604020202020204" pitchFamily="34" charset="0"/>
              <a:sym typeface="Arial"/>
            </a:endParaRPr>
          </a:p>
        </p:txBody>
      </p:sp>
      <p:sp>
        <p:nvSpPr>
          <p:cNvPr id="594" name="Google Shape;594;p43"/>
          <p:cNvSpPr txBox="1">
            <a:spLocks noGrp="1"/>
          </p:cNvSpPr>
          <p:nvPr>
            <p:ph type="body" idx="4294967295"/>
          </p:nvPr>
        </p:nvSpPr>
        <p:spPr>
          <a:xfrm>
            <a:off x="1524000" y="1600200"/>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300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Surface</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300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Shallow</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300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Deep</a:t>
            </a:r>
            <a:endParaRPr sz="2600" dirty="0">
              <a:solidFill>
                <a:schemeClr val="dk1"/>
              </a:solidFill>
              <a:latin typeface="Arial" panose="020B0604020202020204" pitchFamily="34" charset="0"/>
              <a:ea typeface="Palatino Linotype"/>
              <a:cs typeface="Palatino Linotype"/>
              <a:sym typeface="Palatino Linotype"/>
            </a:endParaRPr>
          </a:p>
        </p:txBody>
      </p:sp>
      <p:pic>
        <p:nvPicPr>
          <p:cNvPr id="595" name="Google Shape;595;p4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rot="5400000">
            <a:off x="4690636" y="1905464"/>
            <a:ext cx="3315163" cy="2391109"/>
          </a:xfrm>
          <a:prstGeom prst="rect">
            <a:avLst/>
          </a:prstGeom>
          <a:noFill/>
          <a:ln>
            <a:noFill/>
          </a:ln>
        </p:spPr>
      </p:pic>
      <p:sp>
        <p:nvSpPr>
          <p:cNvPr id="596" name="Google Shape;596;p43"/>
          <p:cNvSpPr/>
          <p:nvPr/>
        </p:nvSpPr>
        <p:spPr>
          <a:xfrm>
            <a:off x="719559" y="6171236"/>
            <a:ext cx="8686800" cy="523220"/>
          </a:xfrm>
          <a:prstGeom prst="rect">
            <a:avLst/>
          </a:prstGeom>
          <a:noFill/>
          <a:ln>
            <a:noFill/>
          </a:ln>
        </p:spPr>
        <p:txBody>
          <a:bodyPr spcFirstLastPara="1" wrap="square" lIns="91425" tIns="45700" rIns="91425" bIns="45700" anchor="t" anchorCtr="0">
            <a:noAutofit/>
          </a:bodyPr>
          <a:lstStyle/>
          <a:p>
            <a:pPr>
              <a:buClr>
                <a:srgbClr val="000000"/>
              </a:buClr>
              <a:buSzPts val="1400"/>
            </a:pPr>
            <a:r>
              <a:rPr lang="en-US" sz="1400" dirty="0">
                <a:solidFill>
                  <a:srgbClr val="000000"/>
                </a:solidFill>
                <a:latin typeface="Arial" panose="020B0604020202020204" pitchFamily="34" charset="0"/>
                <a:ea typeface="Arial"/>
                <a:cs typeface="Arial"/>
                <a:sym typeface="Arial"/>
              </a:rPr>
              <a:t>Source: Hammond, Z. (2014). Culturally responsive teaching and the brain. Thousand Oaks, CA: Corwin</a:t>
            </a:r>
            <a:endParaRPr sz="1400" dirty="0">
              <a:solidFill>
                <a:srgbClr val="000000"/>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3052706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title" idx="4294967295"/>
          </p:nvPr>
        </p:nvSpPr>
        <p:spPr>
          <a:xfrm>
            <a:off x="1026288"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Surface culture</a:t>
            </a:r>
            <a:endParaRPr sz="4000" dirty="0">
              <a:solidFill>
                <a:srgbClr val="DC4405"/>
              </a:solidFill>
              <a:latin typeface="Arial" panose="020B0604020202020204" pitchFamily="34" charset="0"/>
              <a:sym typeface="Arial"/>
            </a:endParaRPr>
          </a:p>
        </p:txBody>
      </p:sp>
      <p:sp>
        <p:nvSpPr>
          <p:cNvPr id="527" name="Google Shape;527;p34"/>
          <p:cNvSpPr txBox="1">
            <a:spLocks noGrp="1"/>
          </p:cNvSpPr>
          <p:nvPr>
            <p:ph type="body" idx="4294967295"/>
          </p:nvPr>
        </p:nvSpPr>
        <p:spPr>
          <a:xfrm>
            <a:off x="1026288" y="1588625"/>
            <a:ext cx="4263342" cy="4114800"/>
          </a:xfrm>
          <a:prstGeom prst="rect">
            <a:avLst/>
          </a:prstGeom>
          <a:noFill/>
          <a:ln>
            <a:noFill/>
          </a:ln>
        </p:spPr>
        <p:txBody>
          <a:bodyPr spcFirstLastPara="1" vert="horz" wrap="square" lIns="91425" tIns="91425" rIns="91425" bIns="91425" rtlCol="0" anchor="t" anchorCtr="0">
            <a:noAutofit/>
          </a:body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Talking styles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Holidays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Art</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Music</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Clothes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Dance</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Drama</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Stories</a:t>
            </a:r>
            <a:endParaRPr sz="2600" dirty="0">
              <a:solidFill>
                <a:schemeClr val="dk1"/>
              </a:solidFill>
              <a:latin typeface="Arial" panose="020B0604020202020204" pitchFamily="34" charset="0"/>
              <a:ea typeface="Palatino Linotype"/>
              <a:cs typeface="Palatino Linotype"/>
              <a:sym typeface="Palatino Linotype"/>
            </a:endParaRPr>
          </a:p>
        </p:txBody>
      </p:sp>
      <p:sp>
        <p:nvSpPr>
          <p:cNvPr id="4" name="Google Shape;527;p34">
            <a:extLst>
              <a:ext uri="{FF2B5EF4-FFF2-40B4-BE49-F238E27FC236}">
                <a16:creationId xmlns:a16="http://schemas.microsoft.com/office/drawing/2014/main" id="{493D5750-077C-1941-85E2-66D15D915A22}"/>
              </a:ext>
            </a:extLst>
          </p:cNvPr>
          <p:cNvSpPr txBox="1">
            <a:spLocks/>
          </p:cNvSpPr>
          <p:nvPr/>
        </p:nvSpPr>
        <p:spPr>
          <a:xfrm>
            <a:off x="6096000" y="1588625"/>
            <a:ext cx="4263342" cy="41148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Cooking</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Songs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Language</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Food</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Hair style</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Games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Literature</a:t>
            </a:r>
          </a:p>
        </p:txBody>
      </p:sp>
    </p:spTree>
    <p:extLst>
      <p:ext uri="{BB962C8B-B14F-4D97-AF65-F5344CB8AC3E}">
        <p14:creationId xmlns:p14="http://schemas.microsoft.com/office/powerpoint/2010/main" val="868673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DFAB40-C4A7-3F49-ADB8-90CA3AB38A14}"/>
              </a:ext>
            </a:extLst>
          </p:cNvPr>
          <p:cNvSpPr>
            <a:spLocks noGrp="1"/>
          </p:cNvSpPr>
          <p:nvPr>
            <p:ph type="title"/>
          </p:nvPr>
        </p:nvSpPr>
        <p:spPr>
          <a:xfrm>
            <a:off x="618309" y="365125"/>
            <a:ext cx="10955382" cy="1887421"/>
          </a:xfrm>
        </p:spPr>
        <p:txBody>
          <a:bodyPr>
            <a:normAutofit/>
          </a:bodyPr>
          <a:lstStyle/>
          <a:p>
            <a:pPr algn="ctr"/>
            <a:r>
              <a:rPr lang="en-US" sz="4000" dirty="0">
                <a:latin typeface="Arial" panose="020B0604020202020204" pitchFamily="34" charset="0"/>
                <a:cs typeface="Arial"/>
              </a:rPr>
              <a:t>Surface Culture Examples</a:t>
            </a:r>
            <a:endParaRPr lang="en-US" sz="4000" dirty="0">
              <a:latin typeface="Arial" panose="020B0604020202020204" pitchFamily="34" charset="0"/>
            </a:endParaRPr>
          </a:p>
        </p:txBody>
      </p:sp>
      <p:pic>
        <p:nvPicPr>
          <p:cNvPr id="3" name="Picture 2">
            <a:extLst>
              <a:ext uri="{FF2B5EF4-FFF2-40B4-BE49-F238E27FC236}">
                <a16:creationId xmlns:a16="http://schemas.microsoft.com/office/drawing/2014/main" id="{ECCA5176-B4C1-8145-9C51-6F858D4409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17876" y="1794075"/>
            <a:ext cx="3429000" cy="3429000"/>
          </a:xfrm>
          <a:prstGeom prst="rect">
            <a:avLst/>
          </a:prstGeom>
        </p:spPr>
      </p:pic>
      <p:pic>
        <p:nvPicPr>
          <p:cNvPr id="6" name="Picture 5">
            <a:extLst>
              <a:ext uri="{FF2B5EF4-FFF2-40B4-BE49-F238E27FC236}">
                <a16:creationId xmlns:a16="http://schemas.microsoft.com/office/drawing/2014/main" id="{16C5AD64-BA74-9343-B915-4E9E1284C70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91760" y="1794075"/>
            <a:ext cx="3429000" cy="3429000"/>
          </a:xfrm>
          <a:prstGeom prst="rect">
            <a:avLst/>
          </a:prstGeom>
        </p:spPr>
      </p:pic>
      <p:sp>
        <p:nvSpPr>
          <p:cNvPr id="8" name="TextBox 7">
            <a:extLst>
              <a:ext uri="{FF2B5EF4-FFF2-40B4-BE49-F238E27FC236}">
                <a16:creationId xmlns:a16="http://schemas.microsoft.com/office/drawing/2014/main" id="{C0755ABF-002E-7A4F-89B2-B0E3BE1593EE}"/>
              </a:ext>
            </a:extLst>
          </p:cNvPr>
          <p:cNvSpPr txBox="1"/>
          <p:nvPr/>
        </p:nvSpPr>
        <p:spPr>
          <a:xfrm>
            <a:off x="1717876" y="5335929"/>
            <a:ext cx="3429000" cy="707886"/>
          </a:xfrm>
          <a:prstGeom prst="rect">
            <a:avLst/>
          </a:prstGeom>
          <a:noFill/>
        </p:spPr>
        <p:txBody>
          <a:bodyPr wrap="square" rtlCol="0">
            <a:spAutoFit/>
          </a:bodyPr>
          <a:lstStyle/>
          <a:p>
            <a:r>
              <a:rPr lang="en-US" sz="2000" dirty="0">
                <a:latin typeface="Arial" panose="020B0604020202020204" pitchFamily="34" charset="0"/>
              </a:rPr>
              <a:t>Latino culture – importance of appearance</a:t>
            </a:r>
          </a:p>
        </p:txBody>
      </p:sp>
      <p:sp>
        <p:nvSpPr>
          <p:cNvPr id="11" name="TextBox 10">
            <a:extLst>
              <a:ext uri="{FF2B5EF4-FFF2-40B4-BE49-F238E27FC236}">
                <a16:creationId xmlns:a16="http://schemas.microsoft.com/office/drawing/2014/main" id="{9712136C-0DC0-C942-8986-8166AA66D7AE}"/>
              </a:ext>
            </a:extLst>
          </p:cNvPr>
          <p:cNvSpPr txBox="1"/>
          <p:nvPr/>
        </p:nvSpPr>
        <p:spPr>
          <a:xfrm>
            <a:off x="6891760" y="5273183"/>
            <a:ext cx="3429000" cy="400110"/>
          </a:xfrm>
          <a:prstGeom prst="rect">
            <a:avLst/>
          </a:prstGeom>
          <a:noFill/>
        </p:spPr>
        <p:txBody>
          <a:bodyPr wrap="square" rtlCol="0">
            <a:spAutoFit/>
          </a:bodyPr>
          <a:lstStyle/>
          <a:p>
            <a:r>
              <a:rPr lang="en-US" sz="2000" dirty="0">
                <a:latin typeface="Arial" panose="020B0604020202020204" pitchFamily="34" charset="0"/>
              </a:rPr>
              <a:t>Cajun – emphasis on food</a:t>
            </a:r>
          </a:p>
        </p:txBody>
      </p:sp>
    </p:spTree>
    <p:extLst>
      <p:ext uri="{BB962C8B-B14F-4D97-AF65-F5344CB8AC3E}">
        <p14:creationId xmlns:p14="http://schemas.microsoft.com/office/powerpoint/2010/main" val="3792304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5"/>
          <p:cNvSpPr txBox="1">
            <a:spLocks noGrp="1"/>
          </p:cNvSpPr>
          <p:nvPr>
            <p:ph type="title" idx="4294967295"/>
          </p:nvPr>
        </p:nvSpPr>
        <p:spPr>
          <a:xfrm>
            <a:off x="1037863" y="34408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Surface Culture</a:t>
            </a:r>
            <a:endParaRPr sz="4000" dirty="0">
              <a:solidFill>
                <a:srgbClr val="DC4405"/>
              </a:solidFill>
              <a:latin typeface="Arial" panose="020B0604020202020204" pitchFamily="34" charset="0"/>
              <a:sym typeface="Arial"/>
            </a:endParaRPr>
          </a:p>
        </p:txBody>
      </p:sp>
      <p:sp>
        <p:nvSpPr>
          <p:cNvPr id="610" name="Google Shape;610;p45"/>
          <p:cNvSpPr txBox="1">
            <a:spLocks noGrp="1"/>
          </p:cNvSpPr>
          <p:nvPr>
            <p:ph type="body" idx="4294967295"/>
          </p:nvPr>
        </p:nvSpPr>
        <p:spPr>
          <a:xfrm>
            <a:off x="1037863" y="1588626"/>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Observable, concrete</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Low emotional impact on trust</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Does not produce great anxiety</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“Culture fairs”</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3372053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title" idx="4294967295"/>
          </p:nvPr>
        </p:nvSpPr>
        <p:spPr>
          <a:xfrm>
            <a:off x="1026288"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Shallow Culture</a:t>
            </a:r>
            <a:endParaRPr sz="4000" dirty="0">
              <a:solidFill>
                <a:srgbClr val="DC4405"/>
              </a:solidFill>
              <a:latin typeface="Arial" panose="020B0604020202020204" pitchFamily="34" charset="0"/>
              <a:sym typeface="Arial"/>
            </a:endParaRPr>
          </a:p>
        </p:txBody>
      </p:sp>
      <p:sp>
        <p:nvSpPr>
          <p:cNvPr id="527" name="Google Shape;527;p34"/>
          <p:cNvSpPr txBox="1">
            <a:spLocks noGrp="1"/>
          </p:cNvSpPr>
          <p:nvPr>
            <p:ph type="body" idx="4294967295"/>
          </p:nvPr>
        </p:nvSpPr>
        <p:spPr>
          <a:xfrm>
            <a:off x="1026288" y="1588625"/>
            <a:ext cx="4263342" cy="4114800"/>
          </a:xfrm>
          <a:prstGeom prst="rect">
            <a:avLst/>
          </a:prstGeom>
          <a:noFill/>
          <a:ln>
            <a:noFill/>
          </a:ln>
        </p:spPr>
        <p:txBody>
          <a:bodyPr spcFirstLastPara="1" vert="horz" wrap="square" lIns="91425" tIns="91425" rIns="91425" bIns="91425" rtlCol="0" anchor="t" anchorCtr="0">
            <a:noAutofit/>
          </a:body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Concepts of time</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Personal space</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Ways of handling emotion</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Tempo of work</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Non-verbal communication</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Child-rearing principles</a:t>
            </a:r>
            <a:endParaRPr sz="2600" dirty="0">
              <a:solidFill>
                <a:schemeClr val="dk1"/>
              </a:solidFill>
              <a:latin typeface="Arial" panose="020B0604020202020204" pitchFamily="34" charset="0"/>
              <a:ea typeface="Palatino Linotype"/>
              <a:cs typeface="Palatino Linotype"/>
              <a:sym typeface="Palatino Linotype"/>
            </a:endParaRPr>
          </a:p>
        </p:txBody>
      </p:sp>
      <p:sp>
        <p:nvSpPr>
          <p:cNvPr id="4" name="Google Shape;527;p34">
            <a:extLst>
              <a:ext uri="{FF2B5EF4-FFF2-40B4-BE49-F238E27FC236}">
                <a16:creationId xmlns:a16="http://schemas.microsoft.com/office/drawing/2014/main" id="{493D5750-077C-1941-85E2-66D15D915A22}"/>
              </a:ext>
            </a:extLst>
          </p:cNvPr>
          <p:cNvSpPr txBox="1">
            <a:spLocks/>
          </p:cNvSpPr>
          <p:nvPr/>
        </p:nvSpPr>
        <p:spPr>
          <a:xfrm>
            <a:off x="6096000" y="1588625"/>
            <a:ext cx="4263342" cy="41148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Acceptable food sources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Eye contact</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Nature of relationships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Being honest</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Theories of wellness and disease</a:t>
            </a:r>
          </a:p>
        </p:txBody>
      </p:sp>
    </p:spTree>
    <p:extLst>
      <p:ext uri="{BB962C8B-B14F-4D97-AF65-F5344CB8AC3E}">
        <p14:creationId xmlns:p14="http://schemas.microsoft.com/office/powerpoint/2010/main" val="1182083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DFAB40-C4A7-3F49-ADB8-90CA3AB38A14}"/>
              </a:ext>
            </a:extLst>
          </p:cNvPr>
          <p:cNvSpPr>
            <a:spLocks noGrp="1"/>
          </p:cNvSpPr>
          <p:nvPr>
            <p:ph type="title"/>
          </p:nvPr>
        </p:nvSpPr>
        <p:spPr>
          <a:xfrm>
            <a:off x="618309" y="365125"/>
            <a:ext cx="10955382" cy="1887421"/>
          </a:xfrm>
        </p:spPr>
        <p:txBody>
          <a:bodyPr>
            <a:normAutofit/>
          </a:bodyPr>
          <a:lstStyle/>
          <a:p>
            <a:pPr algn="ctr"/>
            <a:r>
              <a:rPr lang="en-US" sz="4000" dirty="0">
                <a:latin typeface="Arial" panose="020B0604020202020204" pitchFamily="34" charset="0"/>
                <a:cs typeface="Arial"/>
              </a:rPr>
              <a:t>Shallow Culture Examples</a:t>
            </a:r>
            <a:endParaRPr lang="en-US" sz="4000" dirty="0">
              <a:latin typeface="Arial" panose="020B0604020202020204" pitchFamily="34" charset="0"/>
            </a:endParaRPr>
          </a:p>
        </p:txBody>
      </p:sp>
      <p:sp>
        <p:nvSpPr>
          <p:cNvPr id="8" name="TextBox 7">
            <a:extLst>
              <a:ext uri="{FF2B5EF4-FFF2-40B4-BE49-F238E27FC236}">
                <a16:creationId xmlns:a16="http://schemas.microsoft.com/office/drawing/2014/main" id="{C0755ABF-002E-7A4F-89B2-B0E3BE1593EE}"/>
              </a:ext>
            </a:extLst>
          </p:cNvPr>
          <p:cNvSpPr txBox="1"/>
          <p:nvPr/>
        </p:nvSpPr>
        <p:spPr>
          <a:xfrm>
            <a:off x="1717876" y="5335929"/>
            <a:ext cx="8602884" cy="707886"/>
          </a:xfrm>
          <a:prstGeom prst="rect">
            <a:avLst/>
          </a:prstGeom>
          <a:noFill/>
        </p:spPr>
        <p:txBody>
          <a:bodyPr wrap="square" rtlCol="0">
            <a:spAutoFit/>
          </a:bodyPr>
          <a:lstStyle/>
          <a:p>
            <a:r>
              <a:rPr lang="en-US" sz="2000" dirty="0">
                <a:latin typeface="Arial" panose="020B0604020202020204" pitchFamily="34" charset="0"/>
              </a:rPr>
              <a:t>Greetings – eye contact (Thailand, Japan, Latin America, France, USA, etc.)</a:t>
            </a:r>
          </a:p>
        </p:txBody>
      </p:sp>
      <p:pic>
        <p:nvPicPr>
          <p:cNvPr id="4" name="Picture 3">
            <a:extLst>
              <a:ext uri="{FF2B5EF4-FFF2-40B4-BE49-F238E27FC236}">
                <a16:creationId xmlns:a16="http://schemas.microsoft.com/office/drawing/2014/main" id="{EBFD2B9B-4D9C-EA4C-A4E5-65042ED35C8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17876" y="1794075"/>
            <a:ext cx="3429000" cy="3429000"/>
          </a:xfrm>
          <a:prstGeom prst="rect">
            <a:avLst/>
          </a:prstGeom>
        </p:spPr>
      </p:pic>
      <p:pic>
        <p:nvPicPr>
          <p:cNvPr id="7" name="Picture 6">
            <a:extLst>
              <a:ext uri="{FF2B5EF4-FFF2-40B4-BE49-F238E27FC236}">
                <a16:creationId xmlns:a16="http://schemas.microsoft.com/office/drawing/2014/main" id="{E92D2DCA-9581-7142-AF7B-2375225F9CF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91760" y="1794075"/>
            <a:ext cx="3429000" cy="3429000"/>
          </a:xfrm>
          <a:prstGeom prst="rect">
            <a:avLst/>
          </a:prstGeom>
        </p:spPr>
      </p:pic>
    </p:spTree>
    <p:extLst>
      <p:ext uri="{BB962C8B-B14F-4D97-AF65-F5344CB8AC3E}">
        <p14:creationId xmlns:p14="http://schemas.microsoft.com/office/powerpoint/2010/main" val="312886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8"/>
          <p:cNvSpPr txBox="1">
            <a:spLocks noGrp="1"/>
          </p:cNvSpPr>
          <p:nvPr>
            <p:ph type="title" idx="4294967295"/>
          </p:nvPr>
        </p:nvSpPr>
        <p:spPr>
          <a:xfrm>
            <a:off x="1061013"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Shallow Culture</a:t>
            </a:r>
            <a:endParaRPr sz="4000" dirty="0">
              <a:solidFill>
                <a:srgbClr val="DC4405"/>
              </a:solidFill>
              <a:latin typeface="Arial" panose="020B0604020202020204" pitchFamily="34" charset="0"/>
              <a:sym typeface="Arial"/>
            </a:endParaRPr>
          </a:p>
        </p:txBody>
      </p:sp>
      <p:sp>
        <p:nvSpPr>
          <p:cNvPr id="635" name="Google Shape;635;p48"/>
          <p:cNvSpPr txBox="1">
            <a:spLocks noGrp="1"/>
          </p:cNvSpPr>
          <p:nvPr>
            <p:ph type="body" idx="4294967295"/>
          </p:nvPr>
        </p:nvSpPr>
        <p:spPr>
          <a:xfrm>
            <a:off x="1061013" y="1577050"/>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Deep values begin at this level</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Unspoken rules</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High emotional impact on trust</a:t>
            </a:r>
            <a:endParaRPr sz="2600" dirty="0">
              <a:solidFill>
                <a:schemeClr val="dk1"/>
              </a:solidFill>
              <a:latin typeface="Arial" panose="020B0604020202020204" pitchFamily="34" charset="0"/>
              <a:ea typeface="Palatino Linotype"/>
              <a:cs typeface="Palatino Linotype"/>
              <a:sym typeface="Palatino Linotype"/>
            </a:endParaRPr>
          </a:p>
          <a:p>
            <a:pPr marL="457200">
              <a:lnSpc>
                <a:spcPct val="100000"/>
              </a:lnSpc>
              <a:spcBef>
                <a:spcPts val="640"/>
              </a:spcBef>
              <a:buClr>
                <a:schemeClr val="dk1"/>
              </a:buClr>
              <a:buSzPts val="3200"/>
              <a:buNone/>
            </a:pPr>
            <a:endParaRPr sz="3200" dirty="0">
              <a:solidFill>
                <a:schemeClr val="dk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3402220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1"/>
          <p:cNvSpPr txBox="1">
            <a:spLocks noGrp="1"/>
          </p:cNvSpPr>
          <p:nvPr>
            <p:ph type="title" idx="4294967295"/>
          </p:nvPr>
        </p:nvSpPr>
        <p:spPr>
          <a:xfrm>
            <a:off x="1037864" y="3209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Violations of Norms</a:t>
            </a:r>
            <a:endParaRPr sz="4000" dirty="0">
              <a:solidFill>
                <a:srgbClr val="DC4405"/>
              </a:solidFill>
              <a:latin typeface="Arial" panose="020B0604020202020204" pitchFamily="34" charset="0"/>
              <a:sym typeface="Arial"/>
            </a:endParaRPr>
          </a:p>
        </p:txBody>
      </p:sp>
      <p:sp>
        <p:nvSpPr>
          <p:cNvPr id="663" name="Google Shape;663;p51"/>
          <p:cNvSpPr txBox="1">
            <a:spLocks noGrp="1"/>
          </p:cNvSpPr>
          <p:nvPr>
            <p:ph type="body" idx="4294967295"/>
          </p:nvPr>
        </p:nvSpPr>
        <p:spPr>
          <a:xfrm>
            <a:off x="1037864" y="1463937"/>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Mistrust</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Distress</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Social friction</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Hostility</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Feel disrespected</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Shutting down</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1859300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643605" y="2671529"/>
            <a:ext cx="9004469" cy="497765"/>
          </a:xfrm>
          <a:prstGeom prst="rect">
            <a:avLst/>
          </a:prstGeom>
        </p:spPr>
        <p:txBody>
          <a:bodyPr vert="horz" wrap="square" lIns="0" tIns="12700" rIns="0" bIns="0" rtlCol="0">
            <a:spAutoFit/>
          </a:bodyPr>
          <a:lstStyle/>
          <a:p>
            <a:pPr marL="12700" marR="180975" algn="ctr">
              <a:lnSpc>
                <a:spcPct val="106100"/>
              </a:lnSpc>
              <a:spcBef>
                <a:spcPts val="100"/>
              </a:spcBef>
            </a:pPr>
            <a:r>
              <a:rPr lang="es-ES" sz="3200" dirty="0">
                <a:solidFill>
                  <a:schemeClr val="bg1"/>
                </a:solidFill>
                <a:latin typeface="Arial" panose="020B0604020202020204" pitchFamily="34" charset="0"/>
                <a:cs typeface="Arial"/>
              </a:rPr>
              <a:t>QUESTIONS/COMMENTS/CONVERSATION</a:t>
            </a:r>
            <a:endParaRPr sz="3200"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279129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DFAB40-C4A7-3F49-ADB8-90CA3AB38A14}"/>
              </a:ext>
            </a:extLst>
          </p:cNvPr>
          <p:cNvSpPr>
            <a:spLocks noGrp="1"/>
          </p:cNvSpPr>
          <p:nvPr>
            <p:ph type="title"/>
          </p:nvPr>
        </p:nvSpPr>
        <p:spPr>
          <a:xfrm>
            <a:off x="618309" y="365125"/>
            <a:ext cx="10955382" cy="1887421"/>
          </a:xfrm>
        </p:spPr>
        <p:txBody>
          <a:bodyPr>
            <a:normAutofit/>
          </a:bodyPr>
          <a:lstStyle/>
          <a:p>
            <a:r>
              <a:rPr lang="en-US" sz="2600" dirty="0">
                <a:solidFill>
                  <a:schemeClr val="tx1"/>
                </a:solidFill>
                <a:latin typeface="Arial" panose="020B0604020202020204" pitchFamily="34" charset="0"/>
                <a:cs typeface="Arial"/>
              </a:rPr>
              <a:t>This training is designed to offer opportunities to expand </a:t>
            </a:r>
            <a:r>
              <a:rPr lang="en-US" sz="2600" b="1" dirty="0">
                <a:solidFill>
                  <a:schemeClr val="tx1"/>
                </a:solidFill>
                <a:latin typeface="Arial" panose="020B0604020202020204" pitchFamily="34" charset="0"/>
                <a:cs typeface="Arial"/>
              </a:rPr>
              <a:t>cross-cultural communication</a:t>
            </a:r>
            <a:r>
              <a:rPr lang="en-US" sz="2600" dirty="0">
                <a:solidFill>
                  <a:schemeClr val="tx1"/>
                </a:solidFill>
                <a:latin typeface="Arial" panose="020B0604020202020204" pitchFamily="34" charset="0"/>
                <a:cs typeface="Arial"/>
              </a:rPr>
              <a:t> skills and knowledge; to put them into practice in </a:t>
            </a:r>
            <a:r>
              <a:rPr lang="en-US" sz="2600" b="1" dirty="0">
                <a:solidFill>
                  <a:schemeClr val="tx1"/>
                </a:solidFill>
                <a:latin typeface="Arial" panose="020B0604020202020204" pitchFamily="34" charset="0"/>
                <a:cs typeface="Arial"/>
              </a:rPr>
              <a:t>diverse working environments</a:t>
            </a:r>
            <a:r>
              <a:rPr lang="en-US" sz="2600" dirty="0">
                <a:solidFill>
                  <a:schemeClr val="tx1"/>
                </a:solidFill>
                <a:latin typeface="Arial" panose="020B0604020202020204" pitchFamily="34" charset="0"/>
                <a:cs typeface="Arial"/>
              </a:rPr>
              <a:t> of the 21</a:t>
            </a:r>
            <a:r>
              <a:rPr lang="en-US" sz="2600" baseline="30000" dirty="0">
                <a:solidFill>
                  <a:schemeClr val="tx1"/>
                </a:solidFill>
                <a:latin typeface="Arial" panose="020B0604020202020204" pitchFamily="34" charset="0"/>
                <a:cs typeface="Arial"/>
              </a:rPr>
              <a:t>st</a:t>
            </a:r>
            <a:r>
              <a:rPr lang="en-US" sz="2600" dirty="0">
                <a:solidFill>
                  <a:schemeClr val="tx1"/>
                </a:solidFill>
                <a:latin typeface="Arial" panose="020B0604020202020204" pitchFamily="34" charset="0"/>
                <a:cs typeface="Arial"/>
              </a:rPr>
              <a:t> Century.  </a:t>
            </a:r>
            <a:endParaRPr lang="en-US" sz="2600" dirty="0">
              <a:latin typeface="Arial" panose="020B0604020202020204" pitchFamily="34" charset="0"/>
            </a:endParaRPr>
          </a:p>
        </p:txBody>
      </p:sp>
      <p:sp>
        <p:nvSpPr>
          <p:cNvPr id="11" name="Text Placeholder 10">
            <a:extLst>
              <a:ext uri="{FF2B5EF4-FFF2-40B4-BE49-F238E27FC236}">
                <a16:creationId xmlns:a16="http://schemas.microsoft.com/office/drawing/2014/main" id="{F152C5E4-8E99-9F46-B2A7-87D6B270B159}"/>
              </a:ext>
            </a:extLst>
          </p:cNvPr>
          <p:cNvSpPr>
            <a:spLocks noGrp="1"/>
          </p:cNvSpPr>
          <p:nvPr>
            <p:ph type="body" sz="quarter" idx="14"/>
          </p:nvPr>
        </p:nvSpPr>
        <p:spPr>
          <a:blipFill dpi="0" rotWithShape="1">
            <a:blip r:embed="rId4" cstate="screen">
              <a:extLst>
                <a:ext uri="{28A0092B-C50C-407E-A947-70E740481C1C}">
                  <a14:useLocalDpi xmlns:a14="http://schemas.microsoft.com/office/drawing/2010/main" val="0"/>
                </a:ext>
              </a:extLst>
            </a:blip>
            <a:srcRect/>
            <a:tile tx="0" ty="0" sx="35000" sy="35000" flip="none" algn="tl"/>
          </a:blipFill>
        </p:spPr>
        <p:txBody>
          <a:bodyPr/>
          <a:lstStyle/>
          <a:p>
            <a:pPr marL="0" indent="0">
              <a:buNone/>
            </a:pPr>
            <a:endParaRPr lang="en-US" dirty="0">
              <a:noFill/>
            </a:endParaRPr>
          </a:p>
        </p:txBody>
      </p:sp>
      <p:sp>
        <p:nvSpPr>
          <p:cNvPr id="13" name="Text Placeholder 12">
            <a:extLst>
              <a:ext uri="{FF2B5EF4-FFF2-40B4-BE49-F238E27FC236}">
                <a16:creationId xmlns:a16="http://schemas.microsoft.com/office/drawing/2014/main" id="{3F41EA4D-04F2-0F41-A1BB-932512D2A677}"/>
              </a:ext>
            </a:extLst>
          </p:cNvPr>
          <p:cNvSpPr>
            <a:spLocks noGrp="1"/>
          </p:cNvSpPr>
          <p:nvPr>
            <p:ph type="body" sz="quarter" idx="16"/>
          </p:nvPr>
        </p:nvSpPr>
        <p:spPr>
          <a:blipFill dpi="0" rotWithShape="1">
            <a:blip r:embed="rId5" cstate="screen">
              <a:extLst>
                <a:ext uri="{28A0092B-C50C-407E-A947-70E740481C1C}">
                  <a14:useLocalDpi xmlns:a14="http://schemas.microsoft.com/office/drawing/2010/main" val="0"/>
                </a:ext>
              </a:extLst>
            </a:blip>
            <a:srcRect/>
            <a:tile tx="0" ty="0" sx="35000" sy="35000" flip="none" algn="ctr"/>
          </a:blipFill>
        </p:spPr>
        <p:txBody>
          <a:bodyPr/>
          <a:lstStyle/>
          <a:p>
            <a:pPr marL="0" indent="0">
              <a:buNone/>
            </a:pPr>
            <a:endParaRPr lang="en-US" dirty="0">
              <a:noFill/>
            </a:endParaRPr>
          </a:p>
        </p:txBody>
      </p:sp>
      <p:sp>
        <p:nvSpPr>
          <p:cNvPr id="15" name="Text Placeholder 14">
            <a:extLst>
              <a:ext uri="{FF2B5EF4-FFF2-40B4-BE49-F238E27FC236}">
                <a16:creationId xmlns:a16="http://schemas.microsoft.com/office/drawing/2014/main" id="{47B0AD41-A263-B847-95B0-84F2DD81C76E}"/>
              </a:ext>
            </a:extLst>
          </p:cNvPr>
          <p:cNvSpPr>
            <a:spLocks noGrp="1"/>
          </p:cNvSpPr>
          <p:nvPr>
            <p:ph type="body" sz="quarter" idx="18"/>
          </p:nvPr>
        </p:nvSpPr>
        <p:spPr>
          <a:blipFill dpi="0" rotWithShape="1">
            <a:blip r:embed="rId6" cstate="screen">
              <a:extLst>
                <a:ext uri="{28A0092B-C50C-407E-A947-70E740481C1C}">
                  <a14:useLocalDpi xmlns:a14="http://schemas.microsoft.com/office/drawing/2010/main" val="0"/>
                </a:ext>
              </a:extLst>
            </a:blip>
            <a:srcRect/>
            <a:tile tx="0" ty="0" sx="10000" sy="10000" flip="none" algn="ctr"/>
          </a:blipFill>
        </p:spPr>
        <p:txBody>
          <a:bodyPr/>
          <a:lstStyle/>
          <a:p>
            <a:pPr marL="0" indent="0">
              <a:buNone/>
            </a:pPr>
            <a:endParaRPr lang="en-US" dirty="0">
              <a:noFill/>
            </a:endParaRPr>
          </a:p>
        </p:txBody>
      </p:sp>
    </p:spTree>
    <p:custDataLst>
      <p:tags r:id="rId1"/>
    </p:custDataLst>
    <p:extLst>
      <p:ext uri="{BB962C8B-B14F-4D97-AF65-F5344CB8AC3E}">
        <p14:creationId xmlns:p14="http://schemas.microsoft.com/office/powerpoint/2010/main" val="238724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title" idx="4294967295"/>
          </p:nvPr>
        </p:nvSpPr>
        <p:spPr>
          <a:xfrm>
            <a:off x="1026288" y="332511"/>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Deep Culture</a:t>
            </a:r>
            <a:endParaRPr sz="4000" dirty="0">
              <a:solidFill>
                <a:srgbClr val="DC4405"/>
              </a:solidFill>
              <a:latin typeface="Arial" panose="020B0604020202020204" pitchFamily="34" charset="0"/>
              <a:sym typeface="Arial"/>
            </a:endParaRPr>
          </a:p>
        </p:txBody>
      </p:sp>
      <p:sp>
        <p:nvSpPr>
          <p:cNvPr id="527" name="Google Shape;527;p34"/>
          <p:cNvSpPr txBox="1">
            <a:spLocks noGrp="1"/>
          </p:cNvSpPr>
          <p:nvPr>
            <p:ph type="body" idx="4294967295"/>
          </p:nvPr>
        </p:nvSpPr>
        <p:spPr>
          <a:xfrm>
            <a:off x="1026288" y="1588625"/>
            <a:ext cx="4263342" cy="4114800"/>
          </a:xfrm>
          <a:prstGeom prst="rect">
            <a:avLst/>
          </a:prstGeom>
          <a:noFill/>
          <a:ln>
            <a:noFill/>
          </a:ln>
        </p:spPr>
        <p:txBody>
          <a:bodyPr spcFirstLastPara="1" vert="horz" wrap="square" lIns="91425" tIns="91425" rIns="91425" bIns="91425" rtlCol="0" anchor="t" anchorCtr="0">
            <a:noAutofit/>
          </a:body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Decision making</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World view</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Relationship to nature and animals</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Notions of fairness</a:t>
            </a:r>
            <a:endParaRPr sz="2600" dirty="0">
              <a:solidFill>
                <a:schemeClr val="dk1"/>
              </a:solidFill>
              <a:latin typeface="Arial" panose="020B0604020202020204" pitchFamily="34" charset="0"/>
              <a:ea typeface="Palatino Linotype"/>
              <a:cs typeface="Palatino Linotype"/>
              <a:sym typeface="Palatino Linotype"/>
            </a:endParaRPr>
          </a:p>
        </p:txBody>
      </p:sp>
      <p:sp>
        <p:nvSpPr>
          <p:cNvPr id="4" name="Google Shape;527;p34">
            <a:extLst>
              <a:ext uri="{FF2B5EF4-FFF2-40B4-BE49-F238E27FC236}">
                <a16:creationId xmlns:a16="http://schemas.microsoft.com/office/drawing/2014/main" id="{493D5750-077C-1941-85E2-66D15D915A22}"/>
              </a:ext>
            </a:extLst>
          </p:cNvPr>
          <p:cNvSpPr txBox="1">
            <a:spLocks/>
          </p:cNvSpPr>
          <p:nvPr/>
        </p:nvSpPr>
        <p:spPr>
          <a:xfrm>
            <a:off x="6096000" y="1588625"/>
            <a:ext cx="4263342" cy="41148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Concepts of self</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Definitions of kinship</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Spirituality and concepts of a higher power</a:t>
            </a:r>
          </a:p>
          <a:p>
            <a:pPr marL="482600" indent="-457200">
              <a:lnSpc>
                <a:spcPct val="100000"/>
              </a:lnSpc>
              <a:spcBef>
                <a:spcPts val="640"/>
              </a:spcBef>
              <a:buClr>
                <a:schemeClr val="dk1"/>
              </a:buClr>
              <a:buSzPts val="3200"/>
            </a:pPr>
            <a:r>
              <a:rPr lang="en-US" sz="2600" dirty="0">
                <a:solidFill>
                  <a:schemeClr val="dk1"/>
                </a:solidFill>
                <a:latin typeface="Arial" panose="020B0604020202020204" pitchFamily="34" charset="0"/>
                <a:ea typeface="Palatino Linotype"/>
                <a:cs typeface="Palatino Linotype"/>
                <a:sym typeface="Palatino Linotype"/>
              </a:rPr>
              <a:t>Preferences for competition or cooperation</a:t>
            </a:r>
          </a:p>
          <a:p>
            <a:pPr marL="482600" indent="-457200">
              <a:lnSpc>
                <a:spcPct val="100000"/>
              </a:lnSpc>
              <a:spcBef>
                <a:spcPts val="640"/>
              </a:spcBef>
              <a:buClr>
                <a:schemeClr val="dk1"/>
              </a:buClr>
              <a:buSzPts val="3200"/>
            </a:pPr>
            <a:endParaRPr lang="en-US" sz="2600" dirty="0">
              <a:solidFill>
                <a:schemeClr val="dk1"/>
              </a:solidFill>
              <a:latin typeface="Arial" panose="020B0604020202020204" pitchFamily="34" charset="0"/>
              <a:ea typeface="Palatino Linotype"/>
              <a:cs typeface="Palatino Linotype"/>
              <a:sym typeface="Palatino Linotype"/>
            </a:endParaRPr>
          </a:p>
        </p:txBody>
      </p:sp>
    </p:spTree>
    <p:custDataLst>
      <p:tags r:id="rId1"/>
    </p:custDataLst>
    <p:extLst>
      <p:ext uri="{BB962C8B-B14F-4D97-AF65-F5344CB8AC3E}">
        <p14:creationId xmlns:p14="http://schemas.microsoft.com/office/powerpoint/2010/main" val="87417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DFAB40-C4A7-3F49-ADB8-90CA3AB38A14}"/>
              </a:ext>
            </a:extLst>
          </p:cNvPr>
          <p:cNvSpPr>
            <a:spLocks noGrp="1"/>
          </p:cNvSpPr>
          <p:nvPr>
            <p:ph type="title"/>
          </p:nvPr>
        </p:nvSpPr>
        <p:spPr>
          <a:xfrm>
            <a:off x="618309" y="0"/>
            <a:ext cx="10955382" cy="1015663"/>
          </a:xfrm>
        </p:spPr>
        <p:txBody>
          <a:bodyPr>
            <a:normAutofit/>
          </a:bodyPr>
          <a:lstStyle/>
          <a:p>
            <a:pPr algn="ctr"/>
            <a:r>
              <a:rPr lang="en-US" sz="4000" dirty="0">
                <a:latin typeface="Arial" panose="020B0604020202020204" pitchFamily="34" charset="0"/>
                <a:cs typeface="Arial"/>
              </a:rPr>
              <a:t>Deep Culture Examples</a:t>
            </a:r>
            <a:endParaRPr lang="en-US" sz="4000" dirty="0">
              <a:latin typeface="Arial" panose="020B0604020202020204" pitchFamily="34" charset="0"/>
            </a:endParaRPr>
          </a:p>
        </p:txBody>
      </p:sp>
      <p:sp>
        <p:nvSpPr>
          <p:cNvPr id="8" name="TextBox 7">
            <a:extLst>
              <a:ext uri="{FF2B5EF4-FFF2-40B4-BE49-F238E27FC236}">
                <a16:creationId xmlns:a16="http://schemas.microsoft.com/office/drawing/2014/main" id="{C0755ABF-002E-7A4F-89B2-B0E3BE1593EE}"/>
              </a:ext>
            </a:extLst>
          </p:cNvPr>
          <p:cNvSpPr txBox="1"/>
          <p:nvPr/>
        </p:nvSpPr>
        <p:spPr>
          <a:xfrm>
            <a:off x="1985541" y="4820140"/>
            <a:ext cx="3695218" cy="1015663"/>
          </a:xfrm>
          <a:prstGeom prst="rect">
            <a:avLst/>
          </a:prstGeom>
          <a:noFill/>
        </p:spPr>
        <p:txBody>
          <a:bodyPr wrap="square" rtlCol="0">
            <a:spAutoFit/>
          </a:bodyPr>
          <a:lstStyle/>
          <a:p>
            <a:r>
              <a:rPr lang="en-US" sz="2000" dirty="0">
                <a:latin typeface="Arial" panose="020B0604020202020204" pitchFamily="34" charset="0"/>
              </a:rPr>
              <a:t>Japan Genkan</a:t>
            </a:r>
          </a:p>
          <a:p>
            <a:r>
              <a:rPr lang="en-US" sz="2000" dirty="0">
                <a:latin typeface="Arial" panose="020B0604020202020204" pitchFamily="34" charset="0"/>
              </a:rPr>
              <a:t>Shoes = dirty</a:t>
            </a:r>
          </a:p>
          <a:p>
            <a:r>
              <a:rPr lang="en-US" sz="2000" dirty="0">
                <a:latin typeface="Arial" panose="020B0604020202020204" pitchFamily="34" charset="0"/>
              </a:rPr>
              <a:t>Tatami mats and inside = clean</a:t>
            </a:r>
          </a:p>
        </p:txBody>
      </p:sp>
      <p:pic>
        <p:nvPicPr>
          <p:cNvPr id="3" name="Picture 2">
            <a:extLst>
              <a:ext uri="{FF2B5EF4-FFF2-40B4-BE49-F238E27FC236}">
                <a16:creationId xmlns:a16="http://schemas.microsoft.com/office/drawing/2014/main" id="{66FA7529-A4BD-874D-A014-9A8A9B6B6E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75412" y="1015663"/>
            <a:ext cx="3541854" cy="3541854"/>
          </a:xfrm>
          <a:prstGeom prst="rect">
            <a:avLst/>
          </a:prstGeom>
        </p:spPr>
      </p:pic>
      <p:pic>
        <p:nvPicPr>
          <p:cNvPr id="6" name="Picture 5">
            <a:extLst>
              <a:ext uri="{FF2B5EF4-FFF2-40B4-BE49-F238E27FC236}">
                <a16:creationId xmlns:a16="http://schemas.microsoft.com/office/drawing/2014/main" id="{4A14C31A-8CEC-604F-84F5-DD0F21D8C87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11242" y="1015663"/>
            <a:ext cx="3541854" cy="3541854"/>
          </a:xfrm>
          <a:prstGeom prst="rect">
            <a:avLst/>
          </a:prstGeom>
        </p:spPr>
      </p:pic>
      <p:sp>
        <p:nvSpPr>
          <p:cNvPr id="10" name="TextBox 9">
            <a:extLst>
              <a:ext uri="{FF2B5EF4-FFF2-40B4-BE49-F238E27FC236}">
                <a16:creationId xmlns:a16="http://schemas.microsoft.com/office/drawing/2014/main" id="{5A66D929-D629-9549-BAEC-7F3A491E2CF2}"/>
              </a:ext>
            </a:extLst>
          </p:cNvPr>
          <p:cNvSpPr txBox="1"/>
          <p:nvPr/>
        </p:nvSpPr>
        <p:spPr>
          <a:xfrm>
            <a:off x="6511242" y="4820140"/>
            <a:ext cx="3695218" cy="1323439"/>
          </a:xfrm>
          <a:prstGeom prst="rect">
            <a:avLst/>
          </a:prstGeom>
          <a:noFill/>
        </p:spPr>
        <p:txBody>
          <a:bodyPr wrap="square" rtlCol="0">
            <a:spAutoFit/>
          </a:bodyPr>
          <a:lstStyle/>
          <a:p>
            <a:r>
              <a:rPr lang="en-US" sz="2000" dirty="0">
                <a:latin typeface="Arial" panose="020B0604020202020204" pitchFamily="34" charset="0"/>
              </a:rPr>
              <a:t>Presentations - Concepts of self and what is considered professional or appropriate</a:t>
            </a:r>
          </a:p>
          <a:p>
            <a:endParaRPr lang="en-US" sz="2000" dirty="0">
              <a:latin typeface="Arial" panose="020B0604020202020204" pitchFamily="34" charset="0"/>
            </a:endParaRPr>
          </a:p>
        </p:txBody>
      </p:sp>
    </p:spTree>
    <p:extLst>
      <p:ext uri="{BB962C8B-B14F-4D97-AF65-F5344CB8AC3E}">
        <p14:creationId xmlns:p14="http://schemas.microsoft.com/office/powerpoint/2010/main" val="3556352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2"/>
          <p:cNvSpPr txBox="1">
            <a:spLocks noGrp="1"/>
          </p:cNvSpPr>
          <p:nvPr>
            <p:ph type="title" idx="4294967295"/>
          </p:nvPr>
        </p:nvSpPr>
        <p:spPr>
          <a:xfrm>
            <a:off x="1014714" y="332512"/>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Deep Culture</a:t>
            </a:r>
            <a:endParaRPr sz="4000" dirty="0">
              <a:solidFill>
                <a:srgbClr val="DC4405"/>
              </a:solidFill>
              <a:latin typeface="Arial" panose="020B0604020202020204" pitchFamily="34" charset="0"/>
              <a:sym typeface="Arial"/>
            </a:endParaRPr>
          </a:p>
        </p:txBody>
      </p:sp>
      <p:sp>
        <p:nvSpPr>
          <p:cNvPr id="670" name="Google Shape;670;p52"/>
          <p:cNvSpPr txBox="1">
            <a:spLocks noGrp="1"/>
          </p:cNvSpPr>
          <p:nvPr>
            <p:ph type="body" idx="4294967295"/>
          </p:nvPr>
        </p:nvSpPr>
        <p:spPr>
          <a:xfrm>
            <a:off x="1014714" y="1577051"/>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Collective knowledge</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Unconscious assumptions</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Intense emotional impact on trust</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Brain interprets threats or rewards</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Cosmology= View of good &amp; bad</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Honor/Shame</a:t>
            </a:r>
            <a:endParaRPr sz="26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3573115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3"/>
          <p:cNvSpPr txBox="1">
            <a:spLocks noGrp="1"/>
          </p:cNvSpPr>
          <p:nvPr>
            <p:ph type="title" idx="4294967295"/>
          </p:nvPr>
        </p:nvSpPr>
        <p:spPr>
          <a:xfrm>
            <a:off x="1026289" y="332512"/>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Deep Culture Guides </a:t>
            </a:r>
            <a:endParaRPr sz="4000" dirty="0">
              <a:solidFill>
                <a:srgbClr val="DC4405"/>
              </a:solidFill>
              <a:latin typeface="Arial" panose="020B0604020202020204" pitchFamily="34" charset="0"/>
              <a:sym typeface="Arial"/>
            </a:endParaRPr>
          </a:p>
        </p:txBody>
      </p:sp>
      <p:sp>
        <p:nvSpPr>
          <p:cNvPr id="677" name="Google Shape;677;p53"/>
          <p:cNvSpPr txBox="1">
            <a:spLocks noGrp="1"/>
          </p:cNvSpPr>
          <p:nvPr>
            <p:ph type="body" idx="4294967295"/>
          </p:nvPr>
        </p:nvSpPr>
        <p:spPr>
          <a:xfrm>
            <a:off x="1026289" y="1577050"/>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Ethics</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Spirituality</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Health</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Worldview</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Group harmony</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How we function in society</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KievitPro-Medium" panose="020B0504020101020102" pitchFamily="34" charset="0"/>
                <a:ea typeface="Palatino Linotype"/>
                <a:cs typeface="Palatino Linotype"/>
                <a:sym typeface="Palatino Linotype"/>
              </a:rPr>
              <a:t>How we interact with others: communicate</a:t>
            </a:r>
            <a:endParaRPr sz="2600" dirty="0">
              <a:solidFill>
                <a:schemeClr val="dk1"/>
              </a:solidFill>
              <a:latin typeface="KievitPro-Medium" panose="020B0504020101020102" pitchFamily="34" charset="0"/>
              <a:ea typeface="Palatino Linotype"/>
              <a:cs typeface="Palatino Linotype"/>
              <a:sym typeface="Palatino Linotype"/>
            </a:endParaRPr>
          </a:p>
        </p:txBody>
      </p:sp>
    </p:spTree>
    <p:extLst>
      <p:ext uri="{BB962C8B-B14F-4D97-AF65-F5344CB8AC3E}">
        <p14:creationId xmlns:p14="http://schemas.microsoft.com/office/powerpoint/2010/main" val="1404781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4"/>
          <p:cNvSpPr txBox="1">
            <a:spLocks noGrp="1"/>
          </p:cNvSpPr>
          <p:nvPr>
            <p:ph type="title" idx="4294967295"/>
          </p:nvPr>
        </p:nvSpPr>
        <p:spPr>
          <a:xfrm>
            <a:off x="1037863" y="3209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4000" dirty="0">
                <a:solidFill>
                  <a:srgbClr val="DC4405"/>
                </a:solidFill>
                <a:latin typeface="Arial" panose="020B0604020202020204" pitchFamily="34" charset="0"/>
                <a:ea typeface="Palatino Linotype"/>
                <a:cs typeface="Palatino Linotype"/>
                <a:sym typeface="Palatino Linotype"/>
              </a:rPr>
              <a:t>Violations of Norms</a:t>
            </a:r>
            <a:endParaRPr sz="4000" dirty="0">
              <a:solidFill>
                <a:srgbClr val="DC4405"/>
              </a:solidFill>
              <a:latin typeface="Arial" panose="020B0604020202020204" pitchFamily="34" charset="0"/>
              <a:sym typeface="Arial"/>
            </a:endParaRPr>
          </a:p>
        </p:txBody>
      </p:sp>
      <p:sp>
        <p:nvSpPr>
          <p:cNvPr id="684" name="Google Shape;684;p54"/>
          <p:cNvSpPr txBox="1">
            <a:spLocks noGrp="1"/>
          </p:cNvSpPr>
          <p:nvPr>
            <p:ph type="body" idx="4294967295"/>
          </p:nvPr>
        </p:nvSpPr>
        <p:spPr>
          <a:xfrm>
            <a:off x="1037863" y="1553902"/>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Culture shock</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Fight or flight response</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Highly emotional</a:t>
            </a:r>
            <a:endParaRPr sz="2600" dirty="0">
              <a:solidFill>
                <a:schemeClr val="dk1"/>
              </a:solidFill>
              <a:latin typeface="Arial" panose="020B0604020202020204" pitchFamily="34" charset="0"/>
              <a:ea typeface="Palatino Linotype"/>
              <a:cs typeface="Palatino Linotype"/>
              <a:sym typeface="Palatino Linotype"/>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We carry these norms throughout our life</a:t>
            </a:r>
            <a:endParaRPr sz="2600" dirty="0">
              <a:solidFill>
                <a:schemeClr val="dk1"/>
              </a:solidFill>
              <a:latin typeface="Arial" panose="020B0604020202020204" pitchFamily="34" charset="0"/>
              <a:ea typeface="Palatino Linotype"/>
              <a:cs typeface="Palatino Linotype"/>
              <a:sym typeface="Palatino Linotype"/>
            </a:endParaRPr>
          </a:p>
          <a:p>
            <a:pPr marL="457200">
              <a:lnSpc>
                <a:spcPct val="100000"/>
              </a:lnSpc>
              <a:spcBef>
                <a:spcPts val="640"/>
              </a:spcBef>
              <a:buClr>
                <a:schemeClr val="dk1"/>
              </a:buClr>
              <a:buSzPts val="3200"/>
              <a:buNone/>
            </a:pPr>
            <a:endParaRPr sz="2600" dirty="0">
              <a:solidFill>
                <a:schemeClr val="dk1"/>
              </a:solidFill>
              <a:latin typeface="Arial" panose="020B0604020202020204" pitchFamily="34" charset="0"/>
              <a:ea typeface="Palatino Linotype"/>
              <a:cs typeface="Palatino Linotype"/>
              <a:sym typeface="Palatino Linotype"/>
            </a:endParaRPr>
          </a:p>
          <a:p>
            <a:pPr marL="25400" indent="0">
              <a:lnSpc>
                <a:spcPct val="100000"/>
              </a:lnSpc>
              <a:spcBef>
                <a:spcPts val="640"/>
              </a:spcBef>
              <a:buClr>
                <a:schemeClr val="dk1"/>
              </a:buClr>
              <a:buSzPts val="3200"/>
              <a:buNone/>
            </a:pPr>
            <a:r>
              <a:rPr lang="en-US" sz="2600" dirty="0">
                <a:solidFill>
                  <a:schemeClr val="dk1"/>
                </a:solidFill>
                <a:latin typeface="KievitPro-Medium" panose="020B0504020101020102" pitchFamily="34" charset="0"/>
                <a:ea typeface="Palatino Linotype"/>
                <a:cs typeface="Palatino Linotype"/>
                <a:sym typeface="Palatino Linotype"/>
              </a:rPr>
              <a:t>We can change our geography but it is very difficult to change our deep culture.</a:t>
            </a:r>
            <a:endParaRPr sz="2600" dirty="0">
              <a:solidFill>
                <a:schemeClr val="dk1"/>
              </a:solidFill>
              <a:latin typeface="KievitPro-Medium" panose="020B0504020101020102" pitchFamily="34" charset="0"/>
              <a:ea typeface="Palatino Linotype"/>
              <a:cs typeface="Palatino Linotype"/>
              <a:sym typeface="Palatino Linotype"/>
            </a:endParaRPr>
          </a:p>
        </p:txBody>
      </p:sp>
    </p:spTree>
    <p:extLst>
      <p:ext uri="{BB962C8B-B14F-4D97-AF65-F5344CB8AC3E}">
        <p14:creationId xmlns:p14="http://schemas.microsoft.com/office/powerpoint/2010/main" val="3392915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57"/>
          <p:cNvSpPr txBox="1">
            <a:spLocks noGrp="1"/>
          </p:cNvSpPr>
          <p:nvPr>
            <p:ph type="title"/>
          </p:nvPr>
        </p:nvSpPr>
        <p:spPr>
          <a:xfrm>
            <a:off x="1053295" y="332511"/>
            <a:ext cx="12192001" cy="1143000"/>
          </a:xfrm>
          <a:prstGeom prst="rect">
            <a:avLst/>
          </a:prstGeom>
          <a:noFill/>
          <a:ln>
            <a:noFill/>
          </a:ln>
        </p:spPr>
        <p:txBody>
          <a:bodyPr spcFirstLastPara="1" vert="horz" wrap="square" lIns="91425" tIns="91425" rIns="91425" bIns="91425" rtlCol="0" anchor="ctr" anchorCtr="0">
            <a:noAutofit/>
          </a:bodyPr>
          <a:lstStyle/>
          <a:p>
            <a:pPr algn="l"/>
            <a:r>
              <a:rPr lang="en-US" sz="4000" dirty="0">
                <a:solidFill>
                  <a:srgbClr val="DC4405"/>
                </a:solidFill>
                <a:latin typeface="Arial" panose="020B0604020202020204" pitchFamily="34" charset="0"/>
                <a:ea typeface="Palatino Linotype"/>
                <a:cs typeface="Palatino Linotype"/>
                <a:sym typeface="Palatino Linotype"/>
              </a:rPr>
              <a:t>Culture Tips</a:t>
            </a:r>
            <a:endParaRPr sz="4000" dirty="0">
              <a:solidFill>
                <a:srgbClr val="DC4405"/>
              </a:solidFill>
              <a:latin typeface="Arial" panose="020B0604020202020204" pitchFamily="34" charset="0"/>
            </a:endParaRPr>
          </a:p>
        </p:txBody>
      </p:sp>
      <p:sp>
        <p:nvSpPr>
          <p:cNvPr id="708" name="Google Shape;708;p57"/>
          <p:cNvSpPr txBox="1">
            <a:spLocks noGrp="1"/>
          </p:cNvSpPr>
          <p:nvPr>
            <p:ph type="body" idx="1"/>
          </p:nvPr>
        </p:nvSpPr>
        <p:spPr>
          <a:xfrm>
            <a:off x="1053295" y="2528806"/>
            <a:ext cx="3656745" cy="4678362"/>
          </a:xfrm>
          <a:prstGeom prst="rect">
            <a:avLst/>
          </a:prstGeom>
          <a:noFill/>
          <a:ln>
            <a:noFill/>
          </a:ln>
        </p:spPr>
        <p:txBody>
          <a:bodyPr spcFirstLastPara="1" vert="horz" wrap="square" lIns="91425" tIns="91425" rIns="91425" bIns="91425" rtlCol="0" anchor="t" anchorCtr="0">
            <a:noAutofit/>
          </a:bodyPr>
          <a:lstStyle/>
          <a:p>
            <a:pPr marL="50800" indent="0">
              <a:buNone/>
            </a:pPr>
            <a:r>
              <a:rPr lang="en-US" sz="2600" b="1" dirty="0">
                <a:latin typeface="KievitPro-Bold" panose="020B0504020101020102" pitchFamily="34" charset="0"/>
                <a:ea typeface="Palatino Linotype"/>
                <a:cs typeface="Palatino Linotype"/>
                <a:sym typeface="Palatino Linotype"/>
              </a:rPr>
              <a:t>Don’t</a:t>
            </a:r>
            <a:r>
              <a:rPr lang="en-US" sz="2600" dirty="0">
                <a:latin typeface="Arial" panose="020B0604020202020204" pitchFamily="34" charset="0"/>
                <a:ea typeface="Palatino Linotype"/>
                <a:cs typeface="Palatino Linotype"/>
                <a:sym typeface="Palatino Linotype"/>
              </a:rPr>
              <a:t> focus on the “leaves” shallow of culture</a:t>
            </a:r>
            <a:endParaRPr sz="2600" dirty="0">
              <a:latin typeface="Arial" panose="020B0604020202020204" pitchFamily="34" charset="0"/>
            </a:endParaRPr>
          </a:p>
          <a:p>
            <a:pPr indent="-228600">
              <a:buNone/>
            </a:pPr>
            <a:endParaRPr dirty="0">
              <a:latin typeface="Palatino Linotype"/>
              <a:ea typeface="Palatino Linotype"/>
              <a:cs typeface="Palatino Linotype"/>
              <a:sym typeface="Palatino Linotype"/>
            </a:endParaRPr>
          </a:p>
        </p:txBody>
      </p:sp>
      <p:sp>
        <p:nvSpPr>
          <p:cNvPr id="709" name="Google Shape;709;p57"/>
          <p:cNvSpPr txBox="1">
            <a:spLocks noGrp="1"/>
          </p:cNvSpPr>
          <p:nvPr>
            <p:ph type="body" idx="2"/>
          </p:nvPr>
        </p:nvSpPr>
        <p:spPr>
          <a:xfrm>
            <a:off x="6752160" y="2528806"/>
            <a:ext cx="3810000" cy="4678362"/>
          </a:xfrm>
          <a:prstGeom prst="rect">
            <a:avLst/>
          </a:prstGeom>
          <a:noFill/>
          <a:ln>
            <a:noFill/>
          </a:ln>
        </p:spPr>
        <p:txBody>
          <a:bodyPr spcFirstLastPara="1" vert="horz" wrap="square" lIns="91425" tIns="91425" rIns="91425" bIns="91425" rtlCol="0" anchor="t" anchorCtr="0">
            <a:noAutofit/>
          </a:bodyPr>
          <a:lstStyle/>
          <a:p>
            <a:pPr marL="50800" indent="0">
              <a:buNone/>
            </a:pPr>
            <a:r>
              <a:rPr lang="en-US" sz="2600" b="1" dirty="0">
                <a:latin typeface="KievitPro-Bold" panose="020B0504020101020102" pitchFamily="34" charset="0"/>
                <a:ea typeface="Palatino Linotype"/>
                <a:cs typeface="Palatino Linotype"/>
                <a:sym typeface="Palatino Linotype"/>
              </a:rPr>
              <a:t>Do</a:t>
            </a:r>
            <a:r>
              <a:rPr lang="en-US" sz="2600" dirty="0">
                <a:latin typeface="Arial" panose="020B0604020202020204" pitchFamily="34" charset="0"/>
                <a:ea typeface="Palatino Linotype"/>
                <a:cs typeface="Palatino Linotype"/>
                <a:sym typeface="Palatino Linotype"/>
              </a:rPr>
              <a:t> focus on surface &amp; deep culture and how it guides the way we interact with others</a:t>
            </a:r>
            <a:endParaRPr sz="2600" dirty="0">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1220577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8"/>
          <p:cNvSpPr txBox="1">
            <a:spLocks noGrp="1"/>
          </p:cNvSpPr>
          <p:nvPr>
            <p:ph type="title"/>
          </p:nvPr>
        </p:nvSpPr>
        <p:spPr>
          <a:xfrm>
            <a:off x="1041721" y="297788"/>
            <a:ext cx="9363919" cy="1143000"/>
          </a:xfrm>
          <a:prstGeom prst="rect">
            <a:avLst/>
          </a:prstGeom>
          <a:noFill/>
          <a:ln>
            <a:noFill/>
          </a:ln>
        </p:spPr>
        <p:txBody>
          <a:bodyPr spcFirstLastPara="1" vert="horz" wrap="square" lIns="91425" tIns="91425" rIns="91425" bIns="91425" rtlCol="0" anchor="ctr" anchorCtr="0">
            <a:noAutofit/>
          </a:bodyPr>
          <a:lstStyle/>
          <a:p>
            <a:r>
              <a:rPr lang="en-US" sz="4000" dirty="0">
                <a:solidFill>
                  <a:srgbClr val="DC4405"/>
                </a:solidFill>
                <a:latin typeface="Arial" panose="020B0604020202020204" pitchFamily="34" charset="0"/>
                <a:ea typeface="Palatino Linotype"/>
                <a:cs typeface="Palatino Linotype"/>
                <a:sym typeface="Palatino Linotype"/>
              </a:rPr>
              <a:t>Our mental models stay with us forever…</a:t>
            </a:r>
            <a:endParaRPr sz="4000" dirty="0">
              <a:solidFill>
                <a:srgbClr val="DC4405"/>
              </a:solidFill>
              <a:latin typeface="Arial" panose="020B0604020202020204" pitchFamily="34" charset="0"/>
            </a:endParaRPr>
          </a:p>
        </p:txBody>
      </p:sp>
      <p:sp>
        <p:nvSpPr>
          <p:cNvPr id="718" name="Google Shape;718;p58"/>
          <p:cNvSpPr/>
          <p:nvPr/>
        </p:nvSpPr>
        <p:spPr>
          <a:xfrm>
            <a:off x="2374739" y="2951570"/>
            <a:ext cx="7939668" cy="1938992"/>
          </a:xfrm>
          <a:prstGeom prst="rect">
            <a:avLst/>
          </a:prstGeom>
          <a:noFill/>
          <a:ln>
            <a:noFill/>
          </a:ln>
        </p:spPr>
        <p:txBody>
          <a:bodyPr spcFirstLastPara="1" wrap="square" lIns="91425" tIns="45700" rIns="91425" bIns="45700" anchor="t" anchorCtr="0">
            <a:noAutofit/>
          </a:bodyPr>
          <a:lstStyle/>
          <a:p>
            <a:pPr>
              <a:buClr>
                <a:srgbClr val="000000"/>
              </a:buClr>
              <a:buSzPts val="4000"/>
            </a:pPr>
            <a:r>
              <a:rPr lang="en-US" sz="2600" dirty="0">
                <a:solidFill>
                  <a:srgbClr val="000000"/>
                </a:solidFill>
                <a:latin typeface="Arial" panose="020B0604020202020204" pitchFamily="34" charset="0"/>
                <a:ea typeface="Palatino Linotype"/>
                <a:cs typeface="Palatino Linotype"/>
                <a:sym typeface="Palatino Linotype"/>
              </a:rPr>
              <a:t>“You can take the kid out of the country, but you can’t take the country out of the kid.”</a:t>
            </a:r>
            <a:endParaRPr sz="2600" dirty="0">
              <a:solidFill>
                <a:srgbClr val="000000"/>
              </a:solidFill>
              <a:latin typeface="Arial" panose="020B0604020202020204" pitchFamily="34" charset="0"/>
              <a:sym typeface="Arial"/>
            </a:endParaRPr>
          </a:p>
        </p:txBody>
      </p:sp>
    </p:spTree>
    <p:extLst>
      <p:ext uri="{BB962C8B-B14F-4D97-AF65-F5344CB8AC3E}">
        <p14:creationId xmlns:p14="http://schemas.microsoft.com/office/powerpoint/2010/main" val="4078449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0"/>
          <p:cNvSpPr txBox="1">
            <a:spLocks noGrp="1"/>
          </p:cNvSpPr>
          <p:nvPr>
            <p:ph type="title"/>
          </p:nvPr>
        </p:nvSpPr>
        <p:spPr>
          <a:xfrm>
            <a:off x="1032076" y="3209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1"/>
              </a:buClr>
              <a:buSzPts val="4400"/>
            </a:pPr>
            <a:r>
              <a:rPr lang="en-US" sz="4000" dirty="0">
                <a:solidFill>
                  <a:srgbClr val="DC4405"/>
                </a:solidFill>
                <a:latin typeface="Arial" panose="020B0604020202020204" pitchFamily="34" charset="0"/>
                <a:ea typeface="Palatino Linotype"/>
                <a:cs typeface="Palatino Linotype"/>
                <a:sym typeface="Palatino Linotype"/>
              </a:rPr>
              <a:t>Schema = Background Knowledge</a:t>
            </a:r>
            <a:endParaRPr dirty="0">
              <a:solidFill>
                <a:srgbClr val="DC4405"/>
              </a:solidFill>
              <a:latin typeface="Arial" panose="020B0604020202020204" pitchFamily="34" charset="0"/>
              <a:ea typeface="Arial"/>
              <a:cs typeface="Arial"/>
              <a:sym typeface="Arial"/>
            </a:endParaRPr>
          </a:p>
        </p:txBody>
      </p:sp>
      <p:sp>
        <p:nvSpPr>
          <p:cNvPr id="732" name="Google Shape;732;p60"/>
          <p:cNvSpPr txBox="1">
            <a:spLocks noGrp="1"/>
          </p:cNvSpPr>
          <p:nvPr>
            <p:ph type="body" idx="1"/>
          </p:nvPr>
        </p:nvSpPr>
        <p:spPr>
          <a:xfrm>
            <a:off x="1032076" y="1799603"/>
            <a:ext cx="8229600" cy="4525963"/>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Information we take in</a:t>
            </a:r>
            <a:endParaRPr sz="2600" dirty="0">
              <a:solidFill>
                <a:schemeClr val="dk1"/>
              </a:solidFill>
              <a:latin typeface="Arial" panose="020B0604020202020204" pitchFamily="34" charset="0"/>
              <a:ea typeface="Arial"/>
              <a:cs typeface="Arial"/>
              <a:sym typeface="Arial"/>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Process</a:t>
            </a:r>
            <a:endParaRPr sz="2600" dirty="0">
              <a:solidFill>
                <a:schemeClr val="dk1"/>
              </a:solidFill>
              <a:latin typeface="Arial" panose="020B0604020202020204" pitchFamily="34" charset="0"/>
              <a:ea typeface="Arial"/>
              <a:cs typeface="Arial"/>
              <a:sym typeface="Arial"/>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Interpret</a:t>
            </a:r>
            <a:endParaRPr sz="2600" dirty="0">
              <a:solidFill>
                <a:schemeClr val="dk1"/>
              </a:solidFill>
              <a:latin typeface="Arial" panose="020B0604020202020204" pitchFamily="34" charset="0"/>
              <a:ea typeface="Arial"/>
              <a:cs typeface="Arial"/>
              <a:sym typeface="Arial"/>
            </a:endParaRPr>
          </a:p>
          <a:p>
            <a:pPr marL="457200" indent="-431800">
              <a:lnSpc>
                <a:spcPct val="100000"/>
              </a:lnSpc>
              <a:spcBef>
                <a:spcPts val="640"/>
              </a:spcBef>
              <a:buClr>
                <a:schemeClr val="dk1"/>
              </a:buClr>
              <a:buSzPts val="3200"/>
              <a:buFont typeface="Arial"/>
              <a:buChar char="•"/>
            </a:pPr>
            <a:r>
              <a:rPr lang="en-US" sz="2600" dirty="0">
                <a:solidFill>
                  <a:schemeClr val="dk1"/>
                </a:solidFill>
                <a:latin typeface="Arial" panose="020B0604020202020204" pitchFamily="34" charset="0"/>
                <a:ea typeface="Palatino Linotype"/>
                <a:cs typeface="Palatino Linotype"/>
                <a:sym typeface="Palatino Linotype"/>
              </a:rPr>
              <a:t>Categorize based on our deep cultural norms</a:t>
            </a:r>
            <a:endParaRPr sz="2600" dirty="0">
              <a:solidFill>
                <a:schemeClr val="dk1"/>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3294143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638327" y="2543090"/>
            <a:ext cx="6739587" cy="1771819"/>
          </a:xfrm>
        </p:spPr>
        <p:txBody>
          <a:bodyPr>
            <a:noAutofit/>
          </a:bodyPr>
          <a:lstStyle/>
          <a:p>
            <a:r>
              <a:rPr lang="en-US" sz="4000" b="0" dirty="0">
                <a:latin typeface="Arial" panose="020B0604020202020204" pitchFamily="34" charset="0"/>
              </a:rPr>
              <a:t>How does this relate to the High 5 framework?</a:t>
            </a:r>
          </a:p>
        </p:txBody>
      </p:sp>
      <p:pic>
        <p:nvPicPr>
          <p:cNvPr id="3" name="Picture 2">
            <a:extLst>
              <a:ext uri="{FF2B5EF4-FFF2-40B4-BE49-F238E27FC236}">
                <a16:creationId xmlns:a16="http://schemas.microsoft.com/office/drawing/2014/main" id="{21A1C215-E2C4-D941-9E50-C7A5463DD35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4289" cy="6116212"/>
          </a:xfrm>
          <a:prstGeom prst="rect">
            <a:avLst/>
          </a:prstGeom>
        </p:spPr>
      </p:pic>
    </p:spTree>
    <p:extLst>
      <p:ext uri="{BB962C8B-B14F-4D97-AF65-F5344CB8AC3E}">
        <p14:creationId xmlns:p14="http://schemas.microsoft.com/office/powerpoint/2010/main" val="1079303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335377" y="1494596"/>
            <a:ext cx="3566212" cy="3542253"/>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6" name="object 6"/>
          <p:cNvSpPr txBox="1"/>
          <p:nvPr/>
        </p:nvSpPr>
        <p:spPr>
          <a:xfrm>
            <a:off x="4487169" y="2577067"/>
            <a:ext cx="492269" cy="121525"/>
          </a:xfrm>
          <a:prstGeom prst="rect">
            <a:avLst/>
          </a:prstGeom>
        </p:spPr>
        <p:txBody>
          <a:bodyPr vert="horz" wrap="square" lIns="0" tIns="11257" rIns="0" bIns="0" rtlCol="0">
            <a:spAutoFit/>
          </a:bodyPr>
          <a:lstStyle/>
          <a:p>
            <a:pPr marL="8659">
              <a:spcBef>
                <a:spcPts val="89"/>
              </a:spcBef>
            </a:pPr>
            <a:r>
              <a:rPr sz="716" b="1" spc="-92" dirty="0">
                <a:solidFill>
                  <a:srgbClr val="FFFFFF"/>
                </a:solidFill>
                <a:latin typeface="Arial"/>
                <a:cs typeface="Arial"/>
              </a:rPr>
              <a:t>COOPE</a:t>
            </a:r>
            <a:r>
              <a:rPr sz="716" b="1" spc="-82" dirty="0">
                <a:solidFill>
                  <a:srgbClr val="FFFFFF"/>
                </a:solidFill>
                <a:latin typeface="Arial"/>
                <a:cs typeface="Arial"/>
              </a:rPr>
              <a:t>R</a:t>
            </a:r>
            <a:r>
              <a:rPr sz="716" b="1" spc="-123" dirty="0">
                <a:solidFill>
                  <a:srgbClr val="FFFFFF"/>
                </a:solidFill>
                <a:latin typeface="Arial"/>
                <a:cs typeface="Arial"/>
              </a:rPr>
              <a:t>A</a:t>
            </a:r>
            <a:r>
              <a:rPr sz="716" b="1" spc="-72" dirty="0">
                <a:solidFill>
                  <a:srgbClr val="FFFFFF"/>
                </a:solidFill>
                <a:latin typeface="Arial"/>
                <a:cs typeface="Arial"/>
              </a:rPr>
              <a:t>TE</a:t>
            </a:r>
            <a:endParaRPr sz="716">
              <a:latin typeface="Arial"/>
              <a:cs typeface="Arial"/>
            </a:endParaRPr>
          </a:p>
        </p:txBody>
      </p:sp>
      <p:sp>
        <p:nvSpPr>
          <p:cNvPr id="7" name="object 7"/>
          <p:cNvSpPr txBox="1"/>
          <p:nvPr/>
        </p:nvSpPr>
        <p:spPr>
          <a:xfrm>
            <a:off x="4479993" y="3105662"/>
            <a:ext cx="65809" cy="121525"/>
          </a:xfrm>
          <a:prstGeom prst="rect">
            <a:avLst/>
          </a:prstGeom>
        </p:spPr>
        <p:txBody>
          <a:bodyPr vert="horz" wrap="square" lIns="0" tIns="11257" rIns="0" bIns="0" rtlCol="0">
            <a:spAutoFit/>
          </a:bodyPr>
          <a:lstStyle/>
          <a:p>
            <a:pPr marL="8659">
              <a:spcBef>
                <a:spcPts val="89"/>
              </a:spcBef>
            </a:pPr>
            <a:r>
              <a:rPr sz="716" b="1" spc="-20" dirty="0">
                <a:solidFill>
                  <a:srgbClr val="F26322"/>
                </a:solidFill>
                <a:latin typeface="Arial"/>
                <a:cs typeface="Arial"/>
              </a:rPr>
              <a:t>5</a:t>
            </a:r>
            <a:endParaRPr sz="716">
              <a:latin typeface="Arial"/>
              <a:cs typeface="Arial"/>
            </a:endParaRPr>
          </a:p>
        </p:txBody>
      </p:sp>
      <p:sp>
        <p:nvSpPr>
          <p:cNvPr id="8" name="object 8"/>
          <p:cNvSpPr txBox="1"/>
          <p:nvPr/>
        </p:nvSpPr>
        <p:spPr>
          <a:xfrm>
            <a:off x="5844971" y="1543682"/>
            <a:ext cx="419100" cy="121525"/>
          </a:xfrm>
          <a:prstGeom prst="rect">
            <a:avLst/>
          </a:prstGeom>
        </p:spPr>
        <p:txBody>
          <a:bodyPr vert="horz" wrap="square" lIns="0" tIns="11257" rIns="0" bIns="0" rtlCol="0">
            <a:spAutoFit/>
          </a:bodyPr>
          <a:lstStyle/>
          <a:p>
            <a:pPr marL="8659">
              <a:spcBef>
                <a:spcPts val="89"/>
              </a:spcBef>
            </a:pPr>
            <a:r>
              <a:rPr sz="716" b="1" spc="-75" dirty="0">
                <a:solidFill>
                  <a:srgbClr val="FFFFFF"/>
                </a:solidFill>
                <a:latin typeface="Arial"/>
                <a:cs typeface="Arial"/>
              </a:rPr>
              <a:t>E</a:t>
            </a:r>
            <a:r>
              <a:rPr sz="716" b="1" spc="-133" dirty="0">
                <a:solidFill>
                  <a:srgbClr val="FFFFFF"/>
                </a:solidFill>
                <a:latin typeface="Arial"/>
                <a:cs typeface="Arial"/>
              </a:rPr>
              <a:t>V</a:t>
            </a:r>
            <a:r>
              <a:rPr sz="716" b="1" spc="-78" dirty="0">
                <a:solidFill>
                  <a:srgbClr val="FFFFFF"/>
                </a:solidFill>
                <a:latin typeface="Arial"/>
                <a:cs typeface="Arial"/>
              </a:rPr>
              <a:t>AL</a:t>
            </a:r>
            <a:r>
              <a:rPr sz="716" b="1" spc="-89" dirty="0">
                <a:solidFill>
                  <a:srgbClr val="FFFFFF"/>
                </a:solidFill>
                <a:latin typeface="Arial"/>
                <a:cs typeface="Arial"/>
              </a:rPr>
              <a:t>U</a:t>
            </a:r>
            <a:r>
              <a:rPr sz="716" b="1" spc="-123" dirty="0">
                <a:solidFill>
                  <a:srgbClr val="FFFFFF"/>
                </a:solidFill>
                <a:latin typeface="Arial"/>
                <a:cs typeface="Arial"/>
              </a:rPr>
              <a:t>A</a:t>
            </a:r>
            <a:r>
              <a:rPr sz="716" b="1" spc="-72" dirty="0">
                <a:solidFill>
                  <a:srgbClr val="FFFFFF"/>
                </a:solidFill>
                <a:latin typeface="Arial"/>
                <a:cs typeface="Arial"/>
              </a:rPr>
              <a:t>TE</a:t>
            </a:r>
            <a:endParaRPr sz="716">
              <a:latin typeface="Arial"/>
              <a:cs typeface="Arial"/>
            </a:endParaRPr>
          </a:p>
        </p:txBody>
      </p:sp>
      <p:sp>
        <p:nvSpPr>
          <p:cNvPr id="9" name="object 9"/>
          <p:cNvSpPr txBox="1"/>
          <p:nvPr/>
        </p:nvSpPr>
        <p:spPr>
          <a:xfrm>
            <a:off x="5808058" y="2072277"/>
            <a:ext cx="51955" cy="121525"/>
          </a:xfrm>
          <a:prstGeom prst="rect">
            <a:avLst/>
          </a:prstGeom>
        </p:spPr>
        <p:txBody>
          <a:bodyPr vert="horz" wrap="square" lIns="0" tIns="11257" rIns="0" bIns="0" rtlCol="0">
            <a:spAutoFit/>
          </a:bodyPr>
          <a:lstStyle/>
          <a:p>
            <a:pPr marL="8659">
              <a:spcBef>
                <a:spcPts val="89"/>
              </a:spcBef>
            </a:pPr>
            <a:r>
              <a:rPr sz="716" b="1" spc="-126" dirty="0">
                <a:solidFill>
                  <a:srgbClr val="F26322"/>
                </a:solidFill>
                <a:latin typeface="Arial"/>
                <a:cs typeface="Arial"/>
              </a:rPr>
              <a:t>1</a:t>
            </a:r>
            <a:endParaRPr sz="716">
              <a:latin typeface="Arial"/>
              <a:cs typeface="Arial"/>
            </a:endParaRPr>
          </a:p>
        </p:txBody>
      </p:sp>
      <p:sp>
        <p:nvSpPr>
          <p:cNvPr id="10" name="object 10"/>
          <p:cNvSpPr txBox="1"/>
          <p:nvPr/>
        </p:nvSpPr>
        <p:spPr>
          <a:xfrm>
            <a:off x="7302376" y="2577067"/>
            <a:ext cx="406111" cy="121525"/>
          </a:xfrm>
          <a:prstGeom prst="rect">
            <a:avLst/>
          </a:prstGeom>
        </p:spPr>
        <p:txBody>
          <a:bodyPr vert="horz" wrap="square" lIns="0" tIns="11257" rIns="0" bIns="0" rtlCol="0">
            <a:spAutoFit/>
          </a:bodyPr>
          <a:lstStyle/>
          <a:p>
            <a:pPr marL="8659">
              <a:spcBef>
                <a:spcPts val="89"/>
              </a:spcBef>
            </a:pPr>
            <a:r>
              <a:rPr sz="716" b="1" spc="-65" dirty="0">
                <a:solidFill>
                  <a:srgbClr val="FFFFFF"/>
                </a:solidFill>
                <a:latin typeface="Arial"/>
                <a:cs typeface="Arial"/>
              </a:rPr>
              <a:t>N</a:t>
            </a:r>
            <a:r>
              <a:rPr sz="716" b="1" spc="-123" dirty="0">
                <a:solidFill>
                  <a:srgbClr val="FFFFFF"/>
                </a:solidFill>
                <a:latin typeface="Arial"/>
                <a:cs typeface="Arial"/>
              </a:rPr>
              <a:t>A</a:t>
            </a:r>
            <a:r>
              <a:rPr sz="716" b="1" spc="-55" dirty="0">
                <a:solidFill>
                  <a:srgbClr val="FFFFFF"/>
                </a:solidFill>
                <a:latin typeface="Arial"/>
                <a:cs typeface="Arial"/>
              </a:rPr>
              <a:t>VI</a:t>
            </a:r>
            <a:r>
              <a:rPr sz="716" b="1" spc="-95" dirty="0">
                <a:solidFill>
                  <a:srgbClr val="FFFFFF"/>
                </a:solidFill>
                <a:latin typeface="Arial"/>
                <a:cs typeface="Arial"/>
              </a:rPr>
              <a:t>G</a:t>
            </a:r>
            <a:r>
              <a:rPr sz="716" b="1" spc="-123" dirty="0">
                <a:solidFill>
                  <a:srgbClr val="FFFFFF"/>
                </a:solidFill>
                <a:latin typeface="Arial"/>
                <a:cs typeface="Arial"/>
              </a:rPr>
              <a:t>A</a:t>
            </a:r>
            <a:r>
              <a:rPr sz="716" b="1" spc="-72" dirty="0">
                <a:solidFill>
                  <a:srgbClr val="FFFFFF"/>
                </a:solidFill>
                <a:latin typeface="Arial"/>
                <a:cs typeface="Arial"/>
              </a:rPr>
              <a:t>TE</a:t>
            </a:r>
            <a:endParaRPr sz="716">
              <a:latin typeface="Arial"/>
              <a:cs typeface="Arial"/>
            </a:endParaRPr>
          </a:p>
        </p:txBody>
      </p:sp>
      <p:sp>
        <p:nvSpPr>
          <p:cNvPr id="11" name="object 11"/>
          <p:cNvSpPr txBox="1"/>
          <p:nvPr/>
        </p:nvSpPr>
        <p:spPr>
          <a:xfrm>
            <a:off x="7252088" y="3105662"/>
            <a:ext cx="65809" cy="121525"/>
          </a:xfrm>
          <a:prstGeom prst="rect">
            <a:avLst/>
          </a:prstGeom>
        </p:spPr>
        <p:txBody>
          <a:bodyPr vert="horz" wrap="square" lIns="0" tIns="11257" rIns="0" bIns="0" rtlCol="0">
            <a:spAutoFit/>
          </a:bodyPr>
          <a:lstStyle/>
          <a:p>
            <a:pPr marL="8659">
              <a:spcBef>
                <a:spcPts val="89"/>
              </a:spcBef>
            </a:pPr>
            <a:r>
              <a:rPr sz="716" b="1" spc="-20" dirty="0">
                <a:solidFill>
                  <a:srgbClr val="F26322"/>
                </a:solidFill>
                <a:latin typeface="Arial"/>
                <a:cs typeface="Arial"/>
              </a:rPr>
              <a:t>2</a:t>
            </a:r>
            <a:endParaRPr sz="716">
              <a:latin typeface="Arial"/>
              <a:cs typeface="Arial"/>
            </a:endParaRPr>
          </a:p>
        </p:txBody>
      </p:sp>
      <p:sp>
        <p:nvSpPr>
          <p:cNvPr id="12" name="object 12"/>
          <p:cNvSpPr txBox="1"/>
          <p:nvPr/>
        </p:nvSpPr>
        <p:spPr>
          <a:xfrm>
            <a:off x="6809657" y="4291730"/>
            <a:ext cx="458932" cy="121525"/>
          </a:xfrm>
          <a:prstGeom prst="rect">
            <a:avLst/>
          </a:prstGeom>
        </p:spPr>
        <p:txBody>
          <a:bodyPr vert="horz" wrap="square" lIns="0" tIns="11257" rIns="0" bIns="0" rtlCol="0">
            <a:spAutoFit/>
          </a:bodyPr>
          <a:lstStyle/>
          <a:p>
            <a:pPr marL="8659">
              <a:spcBef>
                <a:spcPts val="89"/>
              </a:spcBef>
            </a:pPr>
            <a:r>
              <a:rPr sz="716" b="1" spc="-75" dirty="0">
                <a:solidFill>
                  <a:srgbClr val="FFFFFF"/>
                </a:solidFill>
                <a:latin typeface="Arial"/>
                <a:cs typeface="Arial"/>
              </a:rPr>
              <a:t>NEGOTI</a:t>
            </a:r>
            <a:r>
              <a:rPr sz="716" b="1" spc="-130" dirty="0">
                <a:solidFill>
                  <a:srgbClr val="FFFFFF"/>
                </a:solidFill>
                <a:latin typeface="Arial"/>
                <a:cs typeface="Arial"/>
              </a:rPr>
              <a:t>A</a:t>
            </a:r>
            <a:r>
              <a:rPr sz="716" b="1" spc="-72" dirty="0">
                <a:solidFill>
                  <a:srgbClr val="FFFFFF"/>
                </a:solidFill>
                <a:latin typeface="Arial"/>
                <a:cs typeface="Arial"/>
              </a:rPr>
              <a:t>TE</a:t>
            </a:r>
            <a:endParaRPr sz="716">
              <a:latin typeface="Arial"/>
              <a:cs typeface="Arial"/>
            </a:endParaRPr>
          </a:p>
        </p:txBody>
      </p:sp>
      <p:sp>
        <p:nvSpPr>
          <p:cNvPr id="13" name="object 13"/>
          <p:cNvSpPr txBox="1"/>
          <p:nvPr/>
        </p:nvSpPr>
        <p:spPr>
          <a:xfrm>
            <a:off x="6786443" y="4820326"/>
            <a:ext cx="64510" cy="121525"/>
          </a:xfrm>
          <a:prstGeom prst="rect">
            <a:avLst/>
          </a:prstGeom>
        </p:spPr>
        <p:txBody>
          <a:bodyPr vert="horz" wrap="square" lIns="0" tIns="11257" rIns="0" bIns="0" rtlCol="0">
            <a:spAutoFit/>
          </a:bodyPr>
          <a:lstStyle/>
          <a:p>
            <a:pPr marL="8659">
              <a:spcBef>
                <a:spcPts val="89"/>
              </a:spcBef>
            </a:pPr>
            <a:r>
              <a:rPr sz="716" b="1" spc="-31" dirty="0">
                <a:solidFill>
                  <a:srgbClr val="F26322"/>
                </a:solidFill>
                <a:latin typeface="Arial"/>
                <a:cs typeface="Arial"/>
              </a:rPr>
              <a:t>3</a:t>
            </a:r>
            <a:endParaRPr sz="716">
              <a:latin typeface="Arial"/>
              <a:cs typeface="Arial"/>
            </a:endParaRPr>
          </a:p>
        </p:txBody>
      </p:sp>
      <p:sp>
        <p:nvSpPr>
          <p:cNvPr id="14" name="object 14"/>
          <p:cNvSpPr txBox="1"/>
          <p:nvPr/>
        </p:nvSpPr>
        <p:spPr>
          <a:xfrm>
            <a:off x="4961688" y="4286822"/>
            <a:ext cx="597477" cy="121525"/>
          </a:xfrm>
          <a:prstGeom prst="rect">
            <a:avLst/>
          </a:prstGeom>
        </p:spPr>
        <p:txBody>
          <a:bodyPr vert="horz" wrap="square" lIns="0" tIns="11257" rIns="0" bIns="0" rtlCol="0">
            <a:spAutoFit/>
          </a:bodyPr>
          <a:lstStyle/>
          <a:p>
            <a:pPr marL="8659">
              <a:spcBef>
                <a:spcPts val="89"/>
              </a:spcBef>
            </a:pPr>
            <a:r>
              <a:rPr sz="716" b="1" spc="-92" dirty="0">
                <a:solidFill>
                  <a:srgbClr val="FFFFFF"/>
                </a:solidFill>
                <a:latin typeface="Arial"/>
                <a:cs typeface="Arial"/>
              </a:rPr>
              <a:t>COL</a:t>
            </a:r>
            <a:r>
              <a:rPr sz="716" b="1" spc="-58" dirty="0">
                <a:solidFill>
                  <a:srgbClr val="FFFFFF"/>
                </a:solidFill>
                <a:latin typeface="Arial"/>
                <a:cs typeface="Arial"/>
              </a:rPr>
              <a:t>L</a:t>
            </a:r>
            <a:r>
              <a:rPr sz="716" b="1" spc="-89" dirty="0">
                <a:solidFill>
                  <a:srgbClr val="FFFFFF"/>
                </a:solidFill>
                <a:latin typeface="Arial"/>
                <a:cs typeface="Arial"/>
              </a:rPr>
              <a:t>ABO</a:t>
            </a:r>
            <a:r>
              <a:rPr sz="716" b="1" spc="-78" dirty="0">
                <a:solidFill>
                  <a:srgbClr val="FFFFFF"/>
                </a:solidFill>
                <a:latin typeface="Arial"/>
                <a:cs typeface="Arial"/>
              </a:rPr>
              <a:t>R</a:t>
            </a:r>
            <a:r>
              <a:rPr sz="716" b="1" spc="-123" dirty="0">
                <a:solidFill>
                  <a:srgbClr val="FFFFFF"/>
                </a:solidFill>
                <a:latin typeface="Arial"/>
                <a:cs typeface="Arial"/>
              </a:rPr>
              <a:t>A</a:t>
            </a:r>
            <a:r>
              <a:rPr sz="716" b="1" spc="-72" dirty="0">
                <a:solidFill>
                  <a:srgbClr val="FFFFFF"/>
                </a:solidFill>
                <a:latin typeface="Arial"/>
                <a:cs typeface="Arial"/>
              </a:rPr>
              <a:t>TE</a:t>
            </a:r>
            <a:endParaRPr sz="716">
              <a:latin typeface="Arial"/>
              <a:cs typeface="Arial"/>
            </a:endParaRPr>
          </a:p>
        </p:txBody>
      </p:sp>
      <p:sp>
        <p:nvSpPr>
          <p:cNvPr id="15" name="object 15"/>
          <p:cNvSpPr txBox="1"/>
          <p:nvPr/>
        </p:nvSpPr>
        <p:spPr>
          <a:xfrm>
            <a:off x="5007349" y="4815417"/>
            <a:ext cx="64943" cy="121525"/>
          </a:xfrm>
          <a:prstGeom prst="rect">
            <a:avLst/>
          </a:prstGeom>
        </p:spPr>
        <p:txBody>
          <a:bodyPr vert="horz" wrap="square" lIns="0" tIns="11257" rIns="0" bIns="0" rtlCol="0">
            <a:spAutoFit/>
          </a:bodyPr>
          <a:lstStyle/>
          <a:p>
            <a:pPr marL="8659">
              <a:spcBef>
                <a:spcPts val="89"/>
              </a:spcBef>
            </a:pPr>
            <a:r>
              <a:rPr sz="716" b="1" spc="-24" dirty="0">
                <a:solidFill>
                  <a:srgbClr val="F26322"/>
                </a:solidFill>
                <a:latin typeface="Arial"/>
                <a:cs typeface="Arial"/>
              </a:rPr>
              <a:t>4</a:t>
            </a:r>
            <a:endParaRPr sz="716">
              <a:latin typeface="Arial"/>
              <a:cs typeface="Arial"/>
            </a:endParaRPr>
          </a:p>
        </p:txBody>
      </p:sp>
      <p:sp>
        <p:nvSpPr>
          <p:cNvPr id="16" name="object 16"/>
          <p:cNvSpPr txBox="1"/>
          <p:nvPr/>
        </p:nvSpPr>
        <p:spPr>
          <a:xfrm>
            <a:off x="5252372" y="2829670"/>
            <a:ext cx="1568594" cy="650382"/>
          </a:xfrm>
          <a:prstGeom prst="rect">
            <a:avLst/>
          </a:prstGeom>
        </p:spPr>
        <p:txBody>
          <a:bodyPr vert="horz" wrap="square" lIns="0" tIns="9092" rIns="0" bIns="0" rtlCol="0">
            <a:spAutoFit/>
          </a:bodyPr>
          <a:lstStyle/>
          <a:p>
            <a:pPr marL="8659">
              <a:lnSpc>
                <a:spcPts val="2103"/>
              </a:lnSpc>
              <a:spcBef>
                <a:spcPts val="72"/>
              </a:spcBef>
            </a:pPr>
            <a:r>
              <a:rPr sz="2045" b="1" spc="-225" dirty="0">
                <a:solidFill>
                  <a:srgbClr val="00395D"/>
                </a:solidFill>
                <a:latin typeface="Arial"/>
                <a:cs typeface="Arial"/>
              </a:rPr>
              <a:t>ELEMENTS</a:t>
            </a:r>
            <a:r>
              <a:rPr sz="2045" b="1" spc="-164" dirty="0">
                <a:solidFill>
                  <a:srgbClr val="00395D"/>
                </a:solidFill>
                <a:latin typeface="Arial"/>
                <a:cs typeface="Arial"/>
              </a:rPr>
              <a:t> </a:t>
            </a:r>
            <a:r>
              <a:rPr sz="2045" b="1" spc="-296" dirty="0">
                <a:solidFill>
                  <a:srgbClr val="00395D"/>
                </a:solidFill>
                <a:latin typeface="Arial"/>
                <a:cs typeface="Arial"/>
              </a:rPr>
              <a:t>OF</a:t>
            </a:r>
            <a:endParaRPr sz="2045" dirty="0">
              <a:latin typeface="Arial"/>
              <a:cs typeface="Arial"/>
            </a:endParaRPr>
          </a:p>
          <a:p>
            <a:pPr marL="8659">
              <a:lnSpc>
                <a:spcPts val="2881"/>
              </a:lnSpc>
            </a:pPr>
            <a:r>
              <a:rPr sz="2693" b="1" spc="-330" dirty="0">
                <a:solidFill>
                  <a:srgbClr val="00395D"/>
                </a:solidFill>
                <a:latin typeface="Arial"/>
                <a:cs typeface="Arial"/>
              </a:rPr>
              <a:t>EFFE</a:t>
            </a:r>
            <a:r>
              <a:rPr sz="2693" b="1" spc="-399" dirty="0">
                <a:solidFill>
                  <a:srgbClr val="00395D"/>
                </a:solidFill>
                <a:latin typeface="Arial"/>
                <a:cs typeface="Arial"/>
              </a:rPr>
              <a:t>C</a:t>
            </a:r>
            <a:r>
              <a:rPr sz="2693" b="1" spc="-225" dirty="0">
                <a:solidFill>
                  <a:srgbClr val="00395D"/>
                </a:solidFill>
                <a:latin typeface="Arial"/>
                <a:cs typeface="Arial"/>
              </a:rPr>
              <a:t>TIVE</a:t>
            </a:r>
            <a:endParaRPr sz="2693" dirty="0">
              <a:latin typeface="Arial"/>
              <a:cs typeface="Arial"/>
            </a:endParaRPr>
          </a:p>
        </p:txBody>
      </p:sp>
      <p:sp>
        <p:nvSpPr>
          <p:cNvPr id="17" name="object 17"/>
          <p:cNvSpPr txBox="1"/>
          <p:nvPr/>
        </p:nvSpPr>
        <p:spPr>
          <a:xfrm>
            <a:off x="5252371" y="3402641"/>
            <a:ext cx="1587211" cy="270249"/>
          </a:xfrm>
          <a:prstGeom prst="rect">
            <a:avLst/>
          </a:prstGeom>
        </p:spPr>
        <p:txBody>
          <a:bodyPr vert="horz" wrap="square" lIns="0" tIns="7793" rIns="0" bIns="0" rtlCol="0">
            <a:spAutoFit/>
          </a:bodyPr>
          <a:lstStyle/>
          <a:p>
            <a:pPr marL="8659">
              <a:spcBef>
                <a:spcPts val="61"/>
              </a:spcBef>
            </a:pPr>
            <a:r>
              <a:rPr sz="1705" b="1" spc="-194" dirty="0">
                <a:solidFill>
                  <a:srgbClr val="00395D"/>
                </a:solidFill>
                <a:latin typeface="Arial"/>
                <a:cs typeface="Arial"/>
              </a:rPr>
              <a:t>COMMUNIC</a:t>
            </a:r>
            <a:r>
              <a:rPr sz="1705" b="1" spc="-320" dirty="0">
                <a:solidFill>
                  <a:srgbClr val="00395D"/>
                </a:solidFill>
                <a:latin typeface="Arial"/>
                <a:cs typeface="Arial"/>
              </a:rPr>
              <a:t>A</a:t>
            </a:r>
            <a:r>
              <a:rPr sz="1705" b="1" spc="-160" dirty="0">
                <a:solidFill>
                  <a:srgbClr val="00395D"/>
                </a:solidFill>
                <a:latin typeface="Arial"/>
                <a:cs typeface="Arial"/>
              </a:rPr>
              <a:t>TION</a:t>
            </a:r>
            <a:endParaRPr sz="1705">
              <a:latin typeface="Arial"/>
              <a:cs typeface="Arial"/>
            </a:endParaRPr>
          </a:p>
        </p:txBody>
      </p:sp>
      <p:sp>
        <p:nvSpPr>
          <p:cNvPr id="19" name="object 19"/>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20" name="object 20"/>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21" name="object 21"/>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22" name="object 22"/>
          <p:cNvSpPr/>
          <p:nvPr/>
        </p:nvSpPr>
        <p:spPr>
          <a:xfrm>
            <a:off x="7075530"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23" name="object 23"/>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24" name="object 24"/>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25" name="object 25"/>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26" name="object 26"/>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27" name="object 27"/>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28" name="object 28"/>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9" name="object 29"/>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30" name="object 30"/>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31" name="object 31"/>
          <p:cNvSpPr/>
          <p:nvPr/>
        </p:nvSpPr>
        <p:spPr>
          <a:xfrm>
            <a:off x="6996854"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605"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32" name="object 32"/>
          <p:cNvSpPr txBox="1"/>
          <p:nvPr/>
        </p:nvSpPr>
        <p:spPr>
          <a:xfrm>
            <a:off x="6804954"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lang="en-US" sz="886" b="1" spc="-136" dirty="0">
                <a:solidFill>
                  <a:srgbClr val="FFFFFF"/>
                </a:solidFill>
                <a:latin typeface="Arial"/>
                <a:cs typeface="Arial"/>
              </a:rPr>
              <a:t> </a:t>
            </a:r>
            <a:r>
              <a:rPr sz="886" b="1" spc="-72" dirty="0">
                <a:solidFill>
                  <a:srgbClr val="FFFFFF"/>
                </a:solidFill>
                <a:latin typeface="Arial"/>
                <a:cs typeface="Arial"/>
              </a:rPr>
              <a:t>10</a:t>
            </a:r>
            <a:endParaRPr sz="886" dirty="0">
              <a:latin typeface="Arial"/>
              <a:cs typeface="Arial"/>
            </a:endParaRPr>
          </a:p>
        </p:txBody>
      </p:sp>
    </p:spTree>
    <p:extLst>
      <p:ext uri="{BB962C8B-B14F-4D97-AF65-F5344CB8AC3E}">
        <p14:creationId xmlns:p14="http://schemas.microsoft.com/office/powerpoint/2010/main" val="23984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666709" y="1084911"/>
            <a:ext cx="4391246" cy="1046987"/>
          </a:xfrm>
        </p:spPr>
        <p:txBody>
          <a:bodyPr>
            <a:normAutofit/>
          </a:bodyPr>
          <a:lstStyle/>
          <a:p>
            <a:r>
              <a:rPr lang="en-US" sz="3200" b="0" dirty="0">
                <a:latin typeface="Arial" panose="020B0604020202020204" pitchFamily="34" charset="0"/>
                <a:ea typeface="Verdana"/>
                <a:cs typeface="Verdana"/>
              </a:rPr>
              <a:t>Learning Goals</a:t>
            </a:r>
            <a:endParaRPr lang="en-US" sz="3200" b="0" dirty="0">
              <a:latin typeface="Arial" panose="020B0604020202020204" pitchFamily="34" charset="0"/>
            </a:endParaRPr>
          </a:p>
        </p:txBody>
      </p:sp>
      <p:pic>
        <p:nvPicPr>
          <p:cNvPr id="6" name="Picture Placeholder 5"/>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t="63" b="63"/>
          <a:stretch>
            <a:fillRect/>
          </a:stretch>
        </p:blipFill>
        <p:spPr/>
      </p:pic>
      <p:sp>
        <p:nvSpPr>
          <p:cNvPr id="5" name="Content Placeholder 4">
            <a:extLst>
              <a:ext uri="{FF2B5EF4-FFF2-40B4-BE49-F238E27FC236}">
                <a16:creationId xmlns:a16="http://schemas.microsoft.com/office/drawing/2014/main" id="{3715A794-87D5-41D9-B6B0-207386952237}"/>
              </a:ext>
            </a:extLst>
          </p:cNvPr>
          <p:cNvSpPr>
            <a:spLocks noGrp="1"/>
          </p:cNvSpPr>
          <p:nvPr>
            <p:ph idx="1"/>
          </p:nvPr>
        </p:nvSpPr>
        <p:spPr>
          <a:xfrm>
            <a:off x="1403143" y="2018372"/>
            <a:ext cx="5064564" cy="4197938"/>
          </a:xfrm>
        </p:spPr>
        <p:txBody>
          <a:bodyPr>
            <a:noAutofit/>
          </a:bodyPr>
          <a:lstStyle/>
          <a:p>
            <a:r>
              <a:rPr lang="en-US" sz="1800" dirty="0">
                <a:latin typeface="Arial" panose="020B0604020202020204" pitchFamily="34" charset="0"/>
                <a:ea typeface="+mn-lt"/>
                <a:cs typeface="+mn-lt"/>
              </a:rPr>
              <a:t>Identify High 5 Teams effective cross- cultural communication skills</a:t>
            </a:r>
            <a:endParaRPr lang="en-US" sz="1800" dirty="0">
              <a:latin typeface="Arial" panose="020B0604020202020204" pitchFamily="34" charset="0"/>
            </a:endParaRPr>
          </a:p>
          <a:p>
            <a:r>
              <a:rPr lang="en-US" sz="1800" dirty="0">
                <a:latin typeface="Arial" panose="020B0604020202020204" pitchFamily="34" charset="0"/>
                <a:ea typeface="+mn-lt"/>
                <a:cs typeface="+mn-lt"/>
              </a:rPr>
              <a:t>Understand why diverse cultural communication skills are required in labor industries</a:t>
            </a:r>
            <a:endParaRPr lang="en-US" sz="1800" dirty="0">
              <a:latin typeface="Arial" panose="020B0604020202020204" pitchFamily="34" charset="0"/>
            </a:endParaRPr>
          </a:p>
          <a:p>
            <a:r>
              <a:rPr lang="en-US" sz="1800" dirty="0">
                <a:latin typeface="Arial" panose="020B0604020202020204" pitchFamily="34" charset="0"/>
                <a:ea typeface="+mn-lt"/>
                <a:cs typeface="+mn-lt"/>
              </a:rPr>
              <a:t>Analyze how effective communication skills </a:t>
            </a:r>
            <a:br>
              <a:rPr lang="en-US" sz="1800" dirty="0">
                <a:latin typeface="Arial" panose="020B0604020202020204" pitchFamily="34" charset="0"/>
                <a:ea typeface="+mn-lt"/>
                <a:cs typeface="+mn-lt"/>
              </a:rPr>
            </a:br>
            <a:r>
              <a:rPr lang="en-US" sz="1800" dirty="0">
                <a:latin typeface="Arial" panose="020B0604020202020204" pitchFamily="34" charset="0"/>
                <a:ea typeface="+mn-lt"/>
                <a:cs typeface="+mn-lt"/>
              </a:rPr>
              <a:t>improves team trust and productivity</a:t>
            </a:r>
            <a:endParaRPr lang="en-US" sz="1800" dirty="0">
              <a:latin typeface="Arial" panose="020B0604020202020204" pitchFamily="34" charset="0"/>
            </a:endParaRPr>
          </a:p>
          <a:p>
            <a:r>
              <a:rPr lang="en-US" sz="1800" dirty="0">
                <a:latin typeface="Arial" panose="020B0604020202020204" pitchFamily="34" charset="0"/>
                <a:ea typeface="+mn-lt"/>
                <a:cs typeface="+mn-lt"/>
              </a:rPr>
              <a:t>Differentiate effective and ineffective </a:t>
            </a:r>
            <a:br>
              <a:rPr lang="en-US" sz="1800" dirty="0">
                <a:latin typeface="Arial" panose="020B0604020202020204" pitchFamily="34" charset="0"/>
                <a:ea typeface="+mn-lt"/>
                <a:cs typeface="+mn-lt"/>
              </a:rPr>
            </a:br>
            <a:r>
              <a:rPr lang="en-US" sz="1800" dirty="0">
                <a:latin typeface="Arial" panose="020B0604020202020204" pitchFamily="34" charset="0"/>
                <a:ea typeface="+mn-lt"/>
                <a:cs typeface="+mn-lt"/>
              </a:rPr>
              <a:t>communication practices</a:t>
            </a:r>
            <a:endParaRPr lang="en-US" sz="1800" dirty="0">
              <a:latin typeface="Arial" panose="020B0604020202020204" pitchFamily="34" charset="0"/>
            </a:endParaRPr>
          </a:p>
          <a:p>
            <a:r>
              <a:rPr lang="en-US" sz="1800" dirty="0">
                <a:latin typeface="Arial" panose="020B0604020202020204" pitchFamily="34" charset="0"/>
                <a:ea typeface="+mn-lt"/>
                <a:cs typeface="+mn-lt"/>
              </a:rPr>
              <a:t>Formulate more inclusive and ways of communication within diverse teams</a:t>
            </a:r>
            <a:endParaRPr lang="en-US" sz="1800" dirty="0">
              <a:latin typeface="Arial" panose="020B0604020202020204" pitchFamily="34" charset="0"/>
            </a:endParaRPr>
          </a:p>
          <a:p>
            <a:r>
              <a:rPr lang="en-US" sz="1800" dirty="0">
                <a:latin typeface="Arial" panose="020B0604020202020204" pitchFamily="34" charset="0"/>
                <a:ea typeface="+mn-lt"/>
                <a:cs typeface="+mn-lt"/>
              </a:rPr>
              <a:t>Put into practice the High 5 Teams communication skills</a:t>
            </a:r>
            <a:endParaRPr lang="en-US" sz="1600" dirty="0"/>
          </a:p>
        </p:txBody>
      </p:sp>
    </p:spTree>
    <p:custDataLst>
      <p:tags r:id="rId1"/>
    </p:custDataLst>
    <p:extLst>
      <p:ext uri="{BB962C8B-B14F-4D97-AF65-F5344CB8AC3E}">
        <p14:creationId xmlns:p14="http://schemas.microsoft.com/office/powerpoint/2010/main" val="3886023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803B2D-7AD0-5442-8821-6DB6110719F6}"/>
              </a:ext>
            </a:extLst>
          </p:cNvPr>
          <p:cNvSpPr>
            <a:spLocks noGrp="1"/>
          </p:cNvSpPr>
          <p:nvPr>
            <p:ph type="body" sz="quarter" idx="17"/>
          </p:nvPr>
        </p:nvSpPr>
        <p:spPr>
          <a:xfrm>
            <a:off x="4580454" y="404222"/>
            <a:ext cx="7028954" cy="532479"/>
          </a:xfrm>
        </p:spPr>
        <p:txBody>
          <a:bodyPr>
            <a:noAutofit/>
          </a:bodyPr>
          <a:lstStyle/>
          <a:p>
            <a:r>
              <a:rPr lang="en-US" sz="3200" b="0" dirty="0">
                <a:latin typeface="Arial" panose="020B0604020202020204" pitchFamily="34" charset="0"/>
              </a:rPr>
              <a:t>What is effective communication?</a:t>
            </a:r>
          </a:p>
        </p:txBody>
      </p:sp>
      <p:sp>
        <p:nvSpPr>
          <p:cNvPr id="8" name="Text Placeholder 7">
            <a:extLst>
              <a:ext uri="{FF2B5EF4-FFF2-40B4-BE49-F238E27FC236}">
                <a16:creationId xmlns:a16="http://schemas.microsoft.com/office/drawing/2014/main" id="{0F22FAC8-4003-EC41-B39D-ACF4009C7AB1}"/>
              </a:ext>
            </a:extLst>
          </p:cNvPr>
          <p:cNvSpPr>
            <a:spLocks noGrp="1"/>
          </p:cNvSpPr>
          <p:nvPr>
            <p:ph type="body" sz="quarter" idx="18"/>
          </p:nvPr>
        </p:nvSpPr>
        <p:spPr>
          <a:xfrm>
            <a:off x="4580453" y="1081668"/>
            <a:ext cx="7248873" cy="5029765"/>
          </a:xfrm>
        </p:spPr>
        <p:txBody>
          <a:bodyPr wrap="none"/>
          <a:lstStyle/>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Effective communication is a process of transmitting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information, an exchange of ideas, thoughts,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knowledge and information such that the purpose or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intention is fulfilled in the best possible manner.</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a:p>
            <a:pPr marL="8659" marR="358477" indent="0">
              <a:lnSpc>
                <a:spcPct val="111100"/>
              </a:lnSpc>
              <a:spcBef>
                <a:spcPts val="68"/>
              </a:spcBef>
              <a:buNone/>
              <a:tabLst>
                <a:tab pos="164085" algn="l"/>
                <a:tab pos="164518" algn="l"/>
              </a:tabLst>
            </a:pPr>
            <a:r>
              <a:rPr lang="en-US" sz="2600" dirty="0">
                <a:solidFill>
                  <a:srgbClr val="231F20"/>
                </a:solidFill>
                <a:latin typeface="Arial" panose="020B0604020202020204" pitchFamily="34" charset="0"/>
                <a:cs typeface="Arial"/>
              </a:rPr>
              <a:t>In simple words, it is the presentation of views by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the sender in a manner best understood by the </a:t>
            </a:r>
            <a:br>
              <a:rPr lang="en-US" sz="2600" dirty="0">
                <a:solidFill>
                  <a:srgbClr val="231F20"/>
                </a:solidFill>
                <a:latin typeface="Arial" panose="020B0604020202020204" pitchFamily="34" charset="0"/>
                <a:cs typeface="Arial"/>
              </a:rPr>
            </a:br>
            <a:r>
              <a:rPr lang="en-US" sz="2600" dirty="0">
                <a:solidFill>
                  <a:srgbClr val="231F20"/>
                </a:solidFill>
                <a:latin typeface="Arial" panose="020B0604020202020204" pitchFamily="34" charset="0"/>
                <a:cs typeface="Arial"/>
              </a:rPr>
              <a:t>receiver.</a:t>
            </a:r>
          </a:p>
          <a:p>
            <a:pPr marL="8659" marR="358477" indent="0">
              <a:lnSpc>
                <a:spcPct val="111100"/>
              </a:lnSpc>
              <a:spcBef>
                <a:spcPts val="68"/>
              </a:spcBef>
              <a:buNone/>
              <a:tabLst>
                <a:tab pos="164085" algn="l"/>
                <a:tab pos="164518" algn="l"/>
              </a:tabLst>
            </a:pPr>
            <a:endParaRPr lang="en-US" sz="2600" dirty="0">
              <a:solidFill>
                <a:srgbClr val="231F20"/>
              </a:solidFill>
              <a:latin typeface="Arial" panose="020B0604020202020204" pitchFamily="34" charset="0"/>
              <a:cs typeface="Arial"/>
            </a:endParaRPr>
          </a:p>
        </p:txBody>
      </p:sp>
      <p:pic>
        <p:nvPicPr>
          <p:cNvPr id="3" name="Picture 2">
            <a:extLst>
              <a:ext uri="{FF2B5EF4-FFF2-40B4-BE49-F238E27FC236}">
                <a16:creationId xmlns:a16="http://schemas.microsoft.com/office/drawing/2014/main" id="{A40B89B2-B651-2640-B9E6-78D273D57E1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4071106" cy="6111433"/>
          </a:xfrm>
          <a:prstGeom prst="rect">
            <a:avLst/>
          </a:prstGeom>
        </p:spPr>
      </p:pic>
    </p:spTree>
    <p:extLst>
      <p:ext uri="{BB962C8B-B14F-4D97-AF65-F5344CB8AC3E}">
        <p14:creationId xmlns:p14="http://schemas.microsoft.com/office/powerpoint/2010/main" val="2643357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lgn="ctr">
              <a:buNone/>
            </a:pPr>
            <a:r>
              <a:rPr lang="en-US" sz="2600" dirty="0">
                <a:latin typeface="Arial" panose="020B0604020202020204" pitchFamily="34" charset="0"/>
              </a:rPr>
              <a:t>“We don't see things as they are, we see them as we are.”</a:t>
            </a:r>
          </a:p>
          <a:p>
            <a:pPr marL="0" indent="0" algn="ctr">
              <a:buNone/>
            </a:pPr>
            <a:r>
              <a:rPr lang="en-US" sz="2600" dirty="0">
                <a:latin typeface="Arial" panose="020B0604020202020204" pitchFamily="34" charset="0"/>
                <a:ea typeface="Gill Sans" charset="0"/>
                <a:cs typeface="Gill Sans" charset="0"/>
              </a:rPr>
              <a:t>Anais  Nin</a:t>
            </a:r>
          </a:p>
        </p:txBody>
      </p:sp>
    </p:spTree>
    <p:extLst>
      <p:ext uri="{BB962C8B-B14F-4D97-AF65-F5344CB8AC3E}">
        <p14:creationId xmlns:p14="http://schemas.microsoft.com/office/powerpoint/2010/main" val="2413345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0" y="3079724"/>
            <a:ext cx="3638939" cy="1469128"/>
          </a:xfrm>
        </p:spPr>
        <p:txBody>
          <a:bodyPr>
            <a:noAutofit/>
          </a:bodyPr>
          <a:lstStyle/>
          <a:p>
            <a:r>
              <a:rPr lang="en-US" sz="3200" b="0" dirty="0">
                <a:latin typeface="Arial" panose="020B0604020202020204" pitchFamily="34" charset="0"/>
              </a:rPr>
              <a:t>BREAKOUT </a:t>
            </a:r>
            <a:br>
              <a:rPr lang="en-US" sz="3200" b="0" dirty="0">
                <a:latin typeface="Arial" panose="020B0604020202020204" pitchFamily="34" charset="0"/>
              </a:rPr>
            </a:br>
            <a:r>
              <a:rPr lang="en-US" sz="3200" b="0" dirty="0">
                <a:latin typeface="Arial" panose="020B0604020202020204" pitchFamily="34" charset="0"/>
              </a:rPr>
              <a:t>Diversity Wheel</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3644951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9985" y="2809075"/>
            <a:ext cx="3418103" cy="1239850"/>
          </a:xfrm>
          <a:prstGeom prst="rect">
            <a:avLst/>
          </a:prstGeom>
        </p:spPr>
        <p:txBody>
          <a:bodyPr vert="horz" wrap="square" lIns="0" tIns="8659" rIns="0" bIns="0" rtlCol="0">
            <a:spAutoFit/>
          </a:bodyPr>
          <a:lstStyle/>
          <a:p>
            <a:pPr marL="8659">
              <a:spcBef>
                <a:spcPts val="68"/>
              </a:spcBef>
            </a:pPr>
            <a:r>
              <a:rPr sz="4000" spc="-99" dirty="0">
                <a:solidFill>
                  <a:srgbClr val="DC4405"/>
                </a:solidFill>
                <a:latin typeface="Arial" panose="020B0604020202020204" pitchFamily="34" charset="0"/>
                <a:cs typeface="Arial"/>
              </a:rPr>
              <a:t>The </a:t>
            </a:r>
            <a:r>
              <a:rPr sz="4000" spc="-78" dirty="0">
                <a:solidFill>
                  <a:srgbClr val="DC4405"/>
                </a:solidFill>
                <a:latin typeface="Arial" panose="020B0604020202020204" pitchFamily="34" charset="0"/>
                <a:cs typeface="Arial"/>
              </a:rPr>
              <a:t>Diversity</a:t>
            </a:r>
            <a:r>
              <a:rPr sz="4000" spc="-99" dirty="0">
                <a:solidFill>
                  <a:srgbClr val="DC4405"/>
                </a:solidFill>
                <a:latin typeface="Arial" panose="020B0604020202020204" pitchFamily="34" charset="0"/>
                <a:cs typeface="Arial"/>
              </a:rPr>
              <a:t> </a:t>
            </a:r>
            <a:r>
              <a:rPr sz="4000" spc="-95" dirty="0">
                <a:solidFill>
                  <a:srgbClr val="DC4405"/>
                </a:solidFill>
                <a:latin typeface="Arial" panose="020B0604020202020204" pitchFamily="34" charset="0"/>
                <a:cs typeface="Arial"/>
              </a:rPr>
              <a:t>Wheel</a:t>
            </a:r>
            <a:endParaRPr sz="4000" dirty="0">
              <a:solidFill>
                <a:srgbClr val="DC4405"/>
              </a:solidFill>
              <a:latin typeface="Arial" panose="020B0604020202020204" pitchFamily="34" charset="0"/>
              <a:cs typeface="Arial"/>
            </a:endParaRPr>
          </a:p>
        </p:txBody>
      </p:sp>
      <p:sp>
        <p:nvSpPr>
          <p:cNvPr id="5" name="object 5"/>
          <p:cNvSpPr/>
          <p:nvPr/>
        </p:nvSpPr>
        <p:spPr>
          <a:xfrm>
            <a:off x="4128088" y="706119"/>
            <a:ext cx="106900" cy="172510"/>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6" name="object 6"/>
          <p:cNvSpPr/>
          <p:nvPr/>
        </p:nvSpPr>
        <p:spPr>
          <a:xfrm>
            <a:off x="4176038" y="868422"/>
            <a:ext cx="226868" cy="137247"/>
          </a:xfrm>
          <a:custGeom>
            <a:avLst/>
            <a:gdLst/>
            <a:ahLst/>
            <a:cxnLst/>
            <a:rect l="l" t="t" r="r" b="b"/>
            <a:pathLst>
              <a:path w="332740" h="201294">
                <a:moveTo>
                  <a:pt x="87210" y="0"/>
                </a:moveTo>
                <a:lnTo>
                  <a:pt x="84327" y="0"/>
                </a:lnTo>
                <a:lnTo>
                  <a:pt x="39042" y="15526"/>
                </a:lnTo>
                <a:lnTo>
                  <a:pt x="13622" y="52758"/>
                </a:lnTo>
                <a:lnTo>
                  <a:pt x="2473" y="97672"/>
                </a:lnTo>
                <a:lnTo>
                  <a:pt x="0" y="136245"/>
                </a:lnTo>
                <a:lnTo>
                  <a:pt x="4693" y="162832"/>
                </a:lnTo>
                <a:lnTo>
                  <a:pt x="18037" y="183148"/>
                </a:lnTo>
                <a:lnTo>
                  <a:pt x="38929" y="196122"/>
                </a:lnTo>
                <a:lnTo>
                  <a:pt x="66268" y="200685"/>
                </a:lnTo>
                <a:lnTo>
                  <a:pt x="266128" y="200685"/>
                </a:lnTo>
                <a:lnTo>
                  <a:pt x="293467" y="196122"/>
                </a:lnTo>
                <a:lnTo>
                  <a:pt x="302910" y="190258"/>
                </a:lnTo>
                <a:lnTo>
                  <a:pt x="66268" y="190258"/>
                </a:lnTo>
                <a:lnTo>
                  <a:pt x="43007" y="186503"/>
                </a:lnTo>
                <a:lnTo>
                  <a:pt x="25426" y="175744"/>
                </a:lnTo>
                <a:lnTo>
                  <a:pt x="14306" y="158738"/>
                </a:lnTo>
                <a:lnTo>
                  <a:pt x="10426" y="136245"/>
                </a:lnTo>
                <a:lnTo>
                  <a:pt x="12931" y="96762"/>
                </a:lnTo>
                <a:lnTo>
                  <a:pt x="23264" y="55714"/>
                </a:lnTo>
                <a:lnTo>
                  <a:pt x="45654" y="23477"/>
                </a:lnTo>
                <a:lnTo>
                  <a:pt x="84327" y="10426"/>
                </a:lnTo>
                <a:lnTo>
                  <a:pt x="87210" y="10426"/>
                </a:lnTo>
                <a:lnTo>
                  <a:pt x="89547" y="8089"/>
                </a:lnTo>
                <a:lnTo>
                  <a:pt x="89547" y="2336"/>
                </a:lnTo>
                <a:lnTo>
                  <a:pt x="87210" y="0"/>
                </a:lnTo>
                <a:close/>
              </a:path>
              <a:path w="332740" h="201294">
                <a:moveTo>
                  <a:pt x="248056" y="0"/>
                </a:moveTo>
                <a:lnTo>
                  <a:pt x="245186" y="0"/>
                </a:lnTo>
                <a:lnTo>
                  <a:pt x="242849" y="2336"/>
                </a:lnTo>
                <a:lnTo>
                  <a:pt x="242849" y="8089"/>
                </a:lnTo>
                <a:lnTo>
                  <a:pt x="245186" y="10426"/>
                </a:lnTo>
                <a:lnTo>
                  <a:pt x="248056" y="10426"/>
                </a:lnTo>
                <a:lnTo>
                  <a:pt x="286737" y="23477"/>
                </a:lnTo>
                <a:lnTo>
                  <a:pt x="309130" y="55714"/>
                </a:lnTo>
                <a:lnTo>
                  <a:pt x="319465" y="96762"/>
                </a:lnTo>
                <a:lnTo>
                  <a:pt x="321970" y="136245"/>
                </a:lnTo>
                <a:lnTo>
                  <a:pt x="318090" y="158738"/>
                </a:lnTo>
                <a:lnTo>
                  <a:pt x="306970" y="175744"/>
                </a:lnTo>
                <a:lnTo>
                  <a:pt x="289389" y="186503"/>
                </a:lnTo>
                <a:lnTo>
                  <a:pt x="266128" y="190258"/>
                </a:lnTo>
                <a:lnTo>
                  <a:pt x="302910" y="190258"/>
                </a:lnTo>
                <a:lnTo>
                  <a:pt x="314359" y="183148"/>
                </a:lnTo>
                <a:lnTo>
                  <a:pt x="327704" y="162832"/>
                </a:lnTo>
                <a:lnTo>
                  <a:pt x="332397" y="136245"/>
                </a:lnTo>
                <a:lnTo>
                  <a:pt x="329923" y="97672"/>
                </a:lnTo>
                <a:lnTo>
                  <a:pt x="318773" y="52758"/>
                </a:lnTo>
                <a:lnTo>
                  <a:pt x="293349" y="15526"/>
                </a:lnTo>
                <a:lnTo>
                  <a:pt x="248056" y="0"/>
                </a:lnTo>
                <a:close/>
              </a:path>
            </a:pathLst>
          </a:custGeom>
          <a:solidFill>
            <a:srgbClr val="FFFFFF"/>
          </a:solidFill>
        </p:spPr>
        <p:txBody>
          <a:bodyPr wrap="square" lIns="0" tIns="0" rIns="0" bIns="0" rtlCol="0"/>
          <a:lstStyle/>
          <a:p>
            <a:endParaRPr sz="1227"/>
          </a:p>
        </p:txBody>
      </p:sp>
      <p:sp>
        <p:nvSpPr>
          <p:cNvPr id="10" name="object 10"/>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11" name="object 11"/>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12" name="object 12"/>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13" name="object 13"/>
          <p:cNvSpPr/>
          <p:nvPr/>
        </p:nvSpPr>
        <p:spPr>
          <a:xfrm>
            <a:off x="7075531"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4" name="object 14"/>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5" name="object 15"/>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6" name="object 16"/>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7" name="object 17"/>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8" name="object 18"/>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9" name="object 19"/>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20" name="object 20"/>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21" name="object 21"/>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pic>
        <p:nvPicPr>
          <p:cNvPr id="4" name="Picture 3">
            <a:extLst>
              <a:ext uri="{FF2B5EF4-FFF2-40B4-BE49-F238E27FC236}">
                <a16:creationId xmlns:a16="http://schemas.microsoft.com/office/drawing/2014/main" id="{13C62B2D-448A-BF4A-8212-D07E983200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81881" y="-137248"/>
            <a:ext cx="7348959" cy="7348959"/>
          </a:xfrm>
          <a:prstGeom prst="rect">
            <a:avLst/>
          </a:prstGeom>
        </p:spPr>
      </p:pic>
    </p:spTree>
    <p:extLst>
      <p:ext uri="{BB962C8B-B14F-4D97-AF65-F5344CB8AC3E}">
        <p14:creationId xmlns:p14="http://schemas.microsoft.com/office/powerpoint/2010/main" val="3990702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4B9DFA1C-C80E-8F4D-8EFF-EB7A7030F508}"/>
              </a:ext>
            </a:extLst>
          </p:cNvPr>
          <p:cNvSpPr txBox="1">
            <a:spLocks noGrp="1"/>
          </p:cNvSpPr>
          <p:nvPr>
            <p:ph type="ctrTitle"/>
          </p:nvPr>
        </p:nvSpPr>
        <p:spPr>
          <a:xfrm>
            <a:off x="753691" y="805733"/>
            <a:ext cx="7716253" cy="5936520"/>
          </a:xfrm>
          <a:prstGeom prst="rect">
            <a:avLst/>
          </a:prstGeom>
        </p:spPr>
        <p:txBody>
          <a:bodyPr vert="horz" wrap="square" lIns="0" tIns="8659" rIns="0" bIns="0" rtlCol="0">
            <a:spAutoFit/>
          </a:bodyPr>
          <a:lstStyle/>
          <a:p>
            <a:pPr fontAlgn="base"/>
            <a:r>
              <a:rPr lang="en-US" sz="2400" b="0" dirty="0">
                <a:latin typeface="Arial" panose="020B0604020202020204" pitchFamily="34" charset="0"/>
              </a:rPr>
              <a:t>Choose two dimensions from the wheel to focus on for this activity and clearly identify the aspects of diversity (differences) that you bring on these two factors.</a:t>
            </a:r>
            <a:br>
              <a:rPr lang="en-US" sz="2400" b="0" dirty="0">
                <a:latin typeface="Arial" panose="020B0604020202020204" pitchFamily="34" charset="0"/>
              </a:rPr>
            </a:br>
            <a:r>
              <a:rPr lang="en-US" sz="2400" b="0" dirty="0">
                <a:latin typeface="Arial" panose="020B0604020202020204" pitchFamily="34" charset="0"/>
              </a:rPr>
              <a:t/>
            </a:r>
            <a:br>
              <a:rPr lang="en-US" sz="2400" b="0" dirty="0">
                <a:latin typeface="Arial" panose="020B0604020202020204" pitchFamily="34" charset="0"/>
              </a:rPr>
            </a:br>
            <a:r>
              <a:rPr lang="en-US" sz="2400" b="0" dirty="0">
                <a:latin typeface="Arial" panose="020B0604020202020204" pitchFamily="34" charset="0"/>
              </a:rPr>
              <a:t>What strengths/advantages do these two differences bring to the work group? Be as specific as you can.  </a:t>
            </a:r>
            <a:br>
              <a:rPr lang="en-US" sz="2400" b="0" dirty="0">
                <a:latin typeface="Arial" panose="020B0604020202020204" pitchFamily="34" charset="0"/>
              </a:rPr>
            </a:br>
            <a:r>
              <a:rPr lang="en-US" sz="2400" b="0" dirty="0">
                <a:latin typeface="Arial" panose="020B0604020202020204" pitchFamily="34" charset="0"/>
              </a:rPr>
              <a:t/>
            </a:r>
            <a:br>
              <a:rPr lang="en-US" sz="2400" b="0" dirty="0">
                <a:latin typeface="Arial" panose="020B0604020202020204" pitchFamily="34" charset="0"/>
              </a:rPr>
            </a:br>
            <a:r>
              <a:rPr lang="en-US" sz="2400" b="0" dirty="0">
                <a:latin typeface="Arial" panose="020B0604020202020204" pitchFamily="34" charset="0"/>
              </a:rPr>
              <a:t>What potential conflicts are created because of the two differences you bring to a work group/team?</a:t>
            </a:r>
            <a:br>
              <a:rPr lang="en-US" sz="2400" b="0" dirty="0">
                <a:latin typeface="Arial" panose="020B0604020202020204" pitchFamily="34" charset="0"/>
              </a:rPr>
            </a:br>
            <a:r>
              <a:rPr lang="en-US" sz="2400" b="0" dirty="0">
                <a:latin typeface="Arial" panose="020B0604020202020204" pitchFamily="34" charset="0"/>
              </a:rPr>
              <a:t/>
            </a:r>
            <a:br>
              <a:rPr lang="en-US" sz="2400" b="0" dirty="0">
                <a:latin typeface="Arial" panose="020B0604020202020204" pitchFamily="34" charset="0"/>
              </a:rPr>
            </a:br>
            <a:r>
              <a:rPr lang="en-US" sz="2400" b="0" dirty="0">
                <a:latin typeface="Arial" panose="020B0604020202020204" pitchFamily="34" charset="0"/>
              </a:rPr>
              <a:t>Have you ever felt like an “outsider” in a work group because of the differences you identified?</a:t>
            </a:r>
            <a:br>
              <a:rPr lang="en-US" sz="2400" b="0" dirty="0">
                <a:latin typeface="Arial" panose="020B0604020202020204" pitchFamily="34" charset="0"/>
              </a:rPr>
            </a:br>
            <a:r>
              <a:rPr lang="en-US" sz="2400" b="0" dirty="0">
                <a:latin typeface="Arial" panose="020B0604020202020204" pitchFamily="34" charset="0"/>
              </a:rPr>
              <a:t/>
            </a:r>
            <a:br>
              <a:rPr lang="en-US" sz="2400" b="0" dirty="0">
                <a:latin typeface="Arial" panose="020B0604020202020204" pitchFamily="34" charset="0"/>
              </a:rPr>
            </a:br>
            <a:r>
              <a:rPr lang="en-US" sz="2400" b="0" dirty="0">
                <a:latin typeface="Arial" panose="020B0604020202020204" pitchFamily="34" charset="0"/>
              </a:rPr>
              <a:t>Think about a strategy you have used to either maximize the strength of a difference you identified, OR to minimize the conflict associated with a difference you identified.</a:t>
            </a:r>
            <a:r>
              <a:rPr lang="en-US" sz="1800" b="0" dirty="0"/>
              <a:t/>
            </a:r>
            <a:br>
              <a:rPr lang="en-US" sz="1800" b="0" dirty="0"/>
            </a:br>
            <a:endParaRPr sz="1800" b="0" dirty="0">
              <a:latin typeface="Arial"/>
              <a:ea typeface="Verdana"/>
              <a:cs typeface="Arial"/>
            </a:endParaRPr>
          </a:p>
        </p:txBody>
      </p:sp>
    </p:spTree>
    <p:custDataLst>
      <p:tags r:id="rId1"/>
    </p:custDataLst>
    <p:extLst>
      <p:ext uri="{BB962C8B-B14F-4D97-AF65-F5344CB8AC3E}">
        <p14:creationId xmlns:p14="http://schemas.microsoft.com/office/powerpoint/2010/main" val="1497391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0" y="3778278"/>
            <a:ext cx="3638939" cy="494927"/>
          </a:xfrm>
        </p:spPr>
        <p:txBody>
          <a:bodyPr>
            <a:noAutofit/>
          </a:bodyPr>
          <a:lstStyle/>
          <a:p>
            <a:r>
              <a:rPr lang="en-US" sz="3200" b="0" dirty="0">
                <a:latin typeface="Arial" panose="020B0604020202020204" pitchFamily="34" charset="0"/>
                <a:ea typeface="Verdana"/>
                <a:cs typeface="Verdana"/>
              </a:rPr>
              <a:t>BREAKOUT GROUPS…</a:t>
            </a:r>
            <a:br>
              <a:rPr lang="en-US" sz="3200" b="0" dirty="0">
                <a:latin typeface="Arial" panose="020B0604020202020204" pitchFamily="34" charset="0"/>
                <a:ea typeface="Verdana"/>
                <a:cs typeface="Verdana"/>
              </a:rPr>
            </a:br>
            <a:r>
              <a:rPr lang="en-US" sz="3200" b="0" dirty="0">
                <a:latin typeface="Arial" panose="020B0604020202020204" pitchFamily="34" charset="0"/>
                <a:ea typeface="Verdana"/>
                <a:cs typeface="Verdana"/>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634420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544" y="330401"/>
            <a:ext cx="10515600" cy="1325563"/>
          </a:xfrm>
        </p:spPr>
        <p:txBody>
          <a:bodyPr>
            <a:normAutofit/>
          </a:bodyPr>
          <a:lstStyle/>
          <a:p>
            <a:r>
              <a:rPr lang="en-US" sz="4000" dirty="0">
                <a:solidFill>
                  <a:srgbClr val="DC4405"/>
                </a:solidFill>
                <a:latin typeface="Arial" panose="020B0604020202020204" pitchFamily="34" charset="0"/>
              </a:rPr>
              <a:t>Individual Writing Exercise</a:t>
            </a:r>
          </a:p>
        </p:txBody>
      </p:sp>
      <p:sp>
        <p:nvSpPr>
          <p:cNvPr id="3" name="Content Placeholder 2"/>
          <p:cNvSpPr>
            <a:spLocks noGrp="1"/>
          </p:cNvSpPr>
          <p:nvPr>
            <p:ph idx="1"/>
          </p:nvPr>
        </p:nvSpPr>
        <p:spPr>
          <a:xfrm>
            <a:off x="1046544" y="1852733"/>
            <a:ext cx="10515600" cy="4351338"/>
          </a:xfrm>
        </p:spPr>
        <p:txBody>
          <a:bodyPr>
            <a:normAutofit/>
          </a:bodyPr>
          <a:lstStyle/>
          <a:p>
            <a:r>
              <a:rPr lang="en-US" sz="2600" dirty="0">
                <a:latin typeface="Arial" panose="020B0604020202020204" pitchFamily="34" charset="0"/>
              </a:rPr>
              <a:t>When OTHER people use the words “diverse” or “diversity” in your work environment, what do they mean? </a:t>
            </a:r>
          </a:p>
          <a:p>
            <a:r>
              <a:rPr lang="en-US" sz="2600" dirty="0">
                <a:latin typeface="Arial" panose="020B0604020202020204" pitchFamily="34" charset="0"/>
              </a:rPr>
              <a:t>When YOU use them, what do you mean?</a:t>
            </a:r>
          </a:p>
          <a:p>
            <a:r>
              <a:rPr lang="en-US" sz="2600" dirty="0">
                <a:latin typeface="Arial" panose="020B0604020202020204" pitchFamily="34" charset="0"/>
              </a:rPr>
              <a:t>What do you think these words  SHOULD mean?</a:t>
            </a:r>
          </a:p>
        </p:txBody>
      </p:sp>
    </p:spTree>
    <p:extLst>
      <p:ext uri="{BB962C8B-B14F-4D97-AF65-F5344CB8AC3E}">
        <p14:creationId xmlns:p14="http://schemas.microsoft.com/office/powerpoint/2010/main" val="2746643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863525" y="2648379"/>
            <a:ext cx="8970380" cy="497765"/>
          </a:xfrm>
          <a:prstGeom prst="rect">
            <a:avLst/>
          </a:prstGeom>
        </p:spPr>
        <p:txBody>
          <a:bodyPr vert="horz" wrap="square" lIns="0" tIns="12700" rIns="0" bIns="0" rtlCol="0">
            <a:spAutoFit/>
          </a:bodyPr>
          <a:lstStyle/>
          <a:p>
            <a:pPr marL="12700" marR="180975">
              <a:lnSpc>
                <a:spcPct val="106100"/>
              </a:lnSpc>
              <a:spcBef>
                <a:spcPts val="100"/>
              </a:spcBef>
            </a:pPr>
            <a:r>
              <a:rPr lang="es-ES" sz="3200" dirty="0">
                <a:solidFill>
                  <a:schemeClr val="bg1"/>
                </a:solidFill>
                <a:latin typeface="Arial" panose="020B0604020202020204" pitchFamily="34" charset="0"/>
                <a:cs typeface="Arial"/>
              </a:rPr>
              <a:t>QUESTIONS/COMMENTS/CONVERSATION</a:t>
            </a:r>
            <a:endParaRPr sz="3200" dirty="0">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41859891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3C65ECC-7EA1-6F4B-A59E-8800755E778A}"/>
              </a:ext>
            </a:extLst>
          </p:cNvPr>
          <p:cNvSpPr txBox="1"/>
          <p:nvPr/>
        </p:nvSpPr>
        <p:spPr>
          <a:xfrm>
            <a:off x="1551007" y="1957709"/>
            <a:ext cx="9132425" cy="2204193"/>
          </a:xfrm>
          <a:prstGeom prst="rect">
            <a:avLst/>
          </a:prstGeom>
        </p:spPr>
        <p:txBody>
          <a:bodyPr vert="horz" wrap="square" lIns="0" tIns="12700" rIns="0" bIns="0" rtlCol="0">
            <a:spAutoFit/>
          </a:bodyPr>
          <a:lstStyle/>
          <a:p>
            <a:pPr marL="12700" marR="180975">
              <a:lnSpc>
                <a:spcPct val="106100"/>
              </a:lnSpc>
              <a:spcBef>
                <a:spcPts val="100"/>
              </a:spcBef>
            </a:pPr>
            <a:r>
              <a:rPr sz="2000" dirty="0">
                <a:solidFill>
                  <a:srgbClr val="231F20"/>
                </a:solidFill>
                <a:latin typeface="Arial" panose="020B0604020202020204" pitchFamily="34" charset="0"/>
                <a:cs typeface="Arial"/>
              </a:rPr>
              <a:t>Each group will be provided a different case scenario to discuss. Read and discuss the work scenario then as a group respond to the following questions.</a:t>
            </a:r>
            <a:endParaRPr sz="2000" dirty="0">
              <a:latin typeface="Arial" panose="020B0604020202020204" pitchFamily="34" charset="0"/>
              <a:cs typeface="Arial"/>
            </a:endParaRPr>
          </a:p>
          <a:p>
            <a:pPr>
              <a:lnSpc>
                <a:spcPct val="100000"/>
              </a:lnSpc>
              <a:spcBef>
                <a:spcPts val="5"/>
              </a:spcBef>
            </a:pPr>
            <a:endParaRPr sz="2000" dirty="0">
              <a:latin typeface="Arial" panose="020B0604020202020204" pitchFamily="34" charset="0"/>
              <a:cs typeface="Times New Roman"/>
            </a:endParaRPr>
          </a:p>
          <a:p>
            <a:pPr marL="241300" indent="-228600">
              <a:lnSpc>
                <a:spcPct val="100000"/>
              </a:lnSpc>
              <a:buChar char="•"/>
              <a:tabLst>
                <a:tab pos="240665" algn="l"/>
                <a:tab pos="241300" algn="l"/>
              </a:tabLst>
            </a:pPr>
            <a:r>
              <a:rPr sz="2000" dirty="0">
                <a:solidFill>
                  <a:srgbClr val="231F20"/>
                </a:solidFill>
                <a:latin typeface="Arial" panose="020B0604020202020204" pitchFamily="34" charset="0"/>
                <a:cs typeface="Arial"/>
              </a:rPr>
              <a:t>How would you handle the situation?</a:t>
            </a:r>
            <a:endParaRPr sz="2000" dirty="0">
              <a:latin typeface="Arial" panose="020B0604020202020204" pitchFamily="34" charset="0"/>
              <a:cs typeface="Times New Roman"/>
            </a:endParaRPr>
          </a:p>
          <a:p>
            <a:pPr marL="241300" indent="-228600">
              <a:lnSpc>
                <a:spcPct val="100000"/>
              </a:lnSpc>
              <a:buChar char="•"/>
              <a:tabLst>
                <a:tab pos="240665" algn="l"/>
                <a:tab pos="241300" algn="l"/>
              </a:tabLst>
            </a:pPr>
            <a:r>
              <a:rPr sz="2000" dirty="0">
                <a:solidFill>
                  <a:srgbClr val="231F20"/>
                </a:solidFill>
                <a:latin typeface="Arial" panose="020B0604020202020204" pitchFamily="34" charset="0"/>
                <a:cs typeface="Arial"/>
              </a:rPr>
              <a:t>How would you apply CQ in your communication?</a:t>
            </a:r>
            <a:endParaRPr lang="en-US" sz="2000" dirty="0">
              <a:solidFill>
                <a:srgbClr val="231F20"/>
              </a:solidFill>
              <a:latin typeface="Arial" panose="020B0604020202020204" pitchFamily="34" charset="0"/>
              <a:cs typeface="Arial"/>
            </a:endParaRPr>
          </a:p>
          <a:p>
            <a:pPr marL="241300" indent="-228600">
              <a:lnSpc>
                <a:spcPct val="100000"/>
              </a:lnSpc>
              <a:buChar char="•"/>
              <a:tabLst>
                <a:tab pos="240665" algn="l"/>
                <a:tab pos="241300" algn="l"/>
              </a:tabLst>
            </a:pPr>
            <a:r>
              <a:rPr sz="2000" dirty="0">
                <a:solidFill>
                  <a:srgbClr val="231F20"/>
                </a:solidFill>
                <a:latin typeface="Arial" panose="020B0604020202020204" pitchFamily="34" charset="0"/>
                <a:cs typeface="Arial"/>
              </a:rPr>
              <a:t>Describe which High-5 communication elements you would consider applying in the  way you would respond to the issue you are facing?</a:t>
            </a:r>
            <a:endParaRPr sz="2000" dirty="0">
              <a:latin typeface="Arial" panose="020B0604020202020204" pitchFamily="34" charset="0"/>
              <a:cs typeface="Arial"/>
            </a:endParaRPr>
          </a:p>
        </p:txBody>
      </p:sp>
    </p:spTree>
    <p:extLst>
      <p:ext uri="{BB962C8B-B14F-4D97-AF65-F5344CB8AC3E}">
        <p14:creationId xmlns:p14="http://schemas.microsoft.com/office/powerpoint/2010/main" val="195192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76382" y="1139631"/>
            <a:ext cx="2846243" cy="978753"/>
          </a:xfrm>
          <a:prstGeom prst="rect">
            <a:avLst/>
          </a:prstGeom>
        </p:spPr>
        <p:txBody>
          <a:bodyPr vert="horz" wrap="square" lIns="0" tIns="8659" rIns="0" bIns="0" rtlCol="0">
            <a:spAutoFit/>
          </a:bodyPr>
          <a:lstStyle/>
          <a:p>
            <a:pPr marL="164518" marR="203050" indent="-155859">
              <a:lnSpc>
                <a:spcPct val="106100"/>
              </a:lnSpc>
              <a:spcBef>
                <a:spcPts val="68"/>
              </a:spcBef>
              <a:tabLst>
                <a:tab pos="164085" algn="l"/>
              </a:tabLst>
            </a:pPr>
            <a:r>
              <a:rPr sz="750" b="1" spc="-72" dirty="0">
                <a:solidFill>
                  <a:srgbClr val="231F20"/>
                </a:solidFill>
                <a:latin typeface="Arial"/>
                <a:cs typeface="Arial"/>
              </a:rPr>
              <a:t>1.	</a:t>
            </a:r>
            <a:r>
              <a:rPr sz="750" b="1" spc="-37" dirty="0">
                <a:solidFill>
                  <a:srgbClr val="231F20"/>
                </a:solidFill>
                <a:latin typeface="Arial"/>
                <a:cs typeface="Arial"/>
              </a:rPr>
              <a:t>Evaluate </a:t>
            </a:r>
            <a:r>
              <a:rPr sz="750" spc="-24" dirty="0">
                <a:solidFill>
                  <a:srgbClr val="231F20"/>
                </a:solidFill>
                <a:latin typeface="Arial"/>
                <a:cs typeface="Arial"/>
              </a:rPr>
              <a:t>– </a:t>
            </a:r>
            <a:r>
              <a:rPr sz="750" spc="-44" dirty="0">
                <a:solidFill>
                  <a:srgbClr val="231F20"/>
                </a:solidFill>
                <a:latin typeface="Arial"/>
                <a:cs typeface="Arial"/>
              </a:rPr>
              <a:t>Check </a:t>
            </a:r>
            <a:r>
              <a:rPr sz="750" spc="3" dirty="0">
                <a:solidFill>
                  <a:srgbClr val="231F20"/>
                </a:solidFill>
                <a:latin typeface="Arial"/>
                <a:cs typeface="Arial"/>
              </a:rPr>
              <a:t>out </a:t>
            </a:r>
            <a:r>
              <a:rPr sz="750" spc="-7" dirty="0">
                <a:solidFill>
                  <a:srgbClr val="231F20"/>
                </a:solidFill>
                <a:latin typeface="Arial"/>
                <a:cs typeface="Arial"/>
              </a:rPr>
              <a:t>the situation </a:t>
            </a:r>
            <a:r>
              <a:rPr sz="750" spc="-37" dirty="0">
                <a:solidFill>
                  <a:srgbClr val="231F20"/>
                </a:solidFill>
                <a:latin typeface="Arial"/>
                <a:cs typeface="Arial"/>
              </a:rPr>
              <a:t>and </a:t>
            </a:r>
            <a:r>
              <a:rPr sz="750" spc="-14" dirty="0">
                <a:solidFill>
                  <a:srgbClr val="231F20"/>
                </a:solidFill>
                <a:latin typeface="Arial"/>
                <a:cs typeface="Arial"/>
              </a:rPr>
              <a:t>positively </a:t>
            </a:r>
            <a:r>
              <a:rPr sz="750" spc="-65" dirty="0">
                <a:solidFill>
                  <a:srgbClr val="231F20"/>
                </a:solidFill>
                <a:latin typeface="Arial"/>
                <a:cs typeface="Arial"/>
              </a:rPr>
              <a:t>assess </a:t>
            </a:r>
            <a:r>
              <a:rPr sz="750" spc="-48" dirty="0">
                <a:solidFill>
                  <a:srgbClr val="231F20"/>
                </a:solidFill>
                <a:latin typeface="Arial"/>
                <a:cs typeface="Arial"/>
              </a:rPr>
              <a:t>each  </a:t>
            </a:r>
            <a:r>
              <a:rPr sz="750" spc="-27" dirty="0">
                <a:solidFill>
                  <a:srgbClr val="231F20"/>
                </a:solidFill>
                <a:latin typeface="Arial"/>
                <a:cs typeface="Arial"/>
              </a:rPr>
              <a:t>team </a:t>
            </a:r>
            <a:r>
              <a:rPr sz="750" spc="-31" dirty="0">
                <a:solidFill>
                  <a:srgbClr val="231F20"/>
                </a:solidFill>
                <a:latin typeface="Arial"/>
                <a:cs typeface="Arial"/>
              </a:rPr>
              <a:t>member”s </a:t>
            </a:r>
            <a:r>
              <a:rPr sz="750" spc="-24" dirty="0">
                <a:solidFill>
                  <a:srgbClr val="231F20"/>
                </a:solidFill>
                <a:latin typeface="Arial"/>
                <a:cs typeface="Arial"/>
              </a:rPr>
              <a:t>unique </a:t>
            </a:r>
            <a:r>
              <a:rPr sz="750" spc="-31" dirty="0">
                <a:solidFill>
                  <a:srgbClr val="231F20"/>
                </a:solidFill>
                <a:latin typeface="Arial"/>
                <a:cs typeface="Arial"/>
              </a:rPr>
              <a:t>differences. </a:t>
            </a:r>
            <a:r>
              <a:rPr sz="750" spc="-68" dirty="0">
                <a:solidFill>
                  <a:srgbClr val="231F20"/>
                </a:solidFill>
                <a:latin typeface="Arial"/>
                <a:cs typeface="Arial"/>
              </a:rPr>
              <a:t>Pay </a:t>
            </a:r>
            <a:r>
              <a:rPr sz="750" spc="-17" dirty="0">
                <a:solidFill>
                  <a:srgbClr val="231F20"/>
                </a:solidFill>
                <a:latin typeface="Arial"/>
                <a:cs typeface="Arial"/>
              </a:rPr>
              <a:t>respectful </a:t>
            </a:r>
            <a:r>
              <a:rPr sz="750" spc="-3" dirty="0">
                <a:solidFill>
                  <a:srgbClr val="231F20"/>
                </a:solidFill>
                <a:latin typeface="Arial"/>
                <a:cs typeface="Arial"/>
              </a:rPr>
              <a:t>attention</a:t>
            </a:r>
            <a:r>
              <a:rPr sz="750" spc="-61" dirty="0">
                <a:solidFill>
                  <a:srgbClr val="231F20"/>
                </a:solidFill>
                <a:latin typeface="Arial"/>
                <a:cs typeface="Arial"/>
              </a:rPr>
              <a:t> </a:t>
            </a:r>
            <a:r>
              <a:rPr sz="750" spc="14" dirty="0">
                <a:solidFill>
                  <a:srgbClr val="231F20"/>
                </a:solidFill>
                <a:latin typeface="Arial"/>
                <a:cs typeface="Arial"/>
              </a:rPr>
              <a:t>to</a:t>
            </a:r>
            <a:endParaRPr sz="750" dirty="0">
              <a:latin typeface="Arial"/>
              <a:cs typeface="Arial"/>
            </a:endParaRPr>
          </a:p>
          <a:p>
            <a:pPr marL="164518" marR="3464">
              <a:lnSpc>
                <a:spcPct val="106100"/>
              </a:lnSpc>
            </a:pPr>
            <a:r>
              <a:rPr sz="750" spc="-31" dirty="0">
                <a:solidFill>
                  <a:srgbClr val="231F20"/>
                </a:solidFill>
                <a:latin typeface="Arial"/>
                <a:cs typeface="Arial"/>
              </a:rPr>
              <a:t>“differences”, </a:t>
            </a:r>
            <a:r>
              <a:rPr sz="750" spc="-68" dirty="0">
                <a:solidFill>
                  <a:srgbClr val="231F20"/>
                </a:solidFill>
                <a:latin typeface="Arial"/>
                <a:cs typeface="Arial"/>
              </a:rPr>
              <a:t>as </a:t>
            </a:r>
            <a:r>
              <a:rPr sz="750" spc="-7" dirty="0">
                <a:solidFill>
                  <a:srgbClr val="231F20"/>
                </a:solidFill>
                <a:latin typeface="Arial"/>
                <a:cs typeface="Arial"/>
              </a:rPr>
              <a:t>identified </a:t>
            </a:r>
            <a:r>
              <a:rPr sz="750" spc="-34" dirty="0">
                <a:solidFill>
                  <a:srgbClr val="231F20"/>
                </a:solidFill>
                <a:latin typeface="Arial"/>
                <a:cs typeface="Arial"/>
              </a:rPr>
              <a:t>by </a:t>
            </a:r>
            <a:r>
              <a:rPr sz="750" spc="-7" dirty="0">
                <a:solidFill>
                  <a:srgbClr val="231F20"/>
                </a:solidFill>
                <a:latin typeface="Arial"/>
                <a:cs typeface="Arial"/>
              </a:rPr>
              <a:t>the </a:t>
            </a:r>
            <a:r>
              <a:rPr sz="750" spc="-27" dirty="0">
                <a:solidFill>
                  <a:srgbClr val="231F20"/>
                </a:solidFill>
                <a:latin typeface="Arial"/>
                <a:cs typeface="Arial"/>
              </a:rPr>
              <a:t>team </a:t>
            </a:r>
            <a:r>
              <a:rPr sz="750" spc="-31" dirty="0">
                <a:solidFill>
                  <a:srgbClr val="231F20"/>
                </a:solidFill>
                <a:latin typeface="Arial"/>
                <a:cs typeface="Arial"/>
              </a:rPr>
              <a:t>member </a:t>
            </a:r>
            <a:r>
              <a:rPr sz="750" spc="-34" dirty="0">
                <a:solidFill>
                  <a:srgbClr val="231F20"/>
                </a:solidFill>
                <a:latin typeface="Arial"/>
                <a:cs typeface="Arial"/>
              </a:rPr>
              <a:t>themselves </a:t>
            </a:r>
            <a:r>
              <a:rPr sz="750" spc="-24" dirty="0">
                <a:solidFill>
                  <a:srgbClr val="231F20"/>
                </a:solidFill>
                <a:latin typeface="Arial"/>
                <a:cs typeface="Arial"/>
              </a:rPr>
              <a:t>– </a:t>
            </a:r>
            <a:r>
              <a:rPr sz="750" spc="-20" dirty="0">
                <a:solidFill>
                  <a:srgbClr val="231F20"/>
                </a:solidFill>
                <a:latin typeface="Arial"/>
                <a:cs typeface="Arial"/>
              </a:rPr>
              <a:t>careful  </a:t>
            </a:r>
            <a:r>
              <a:rPr sz="750" spc="3" dirty="0">
                <a:solidFill>
                  <a:srgbClr val="231F20"/>
                </a:solidFill>
                <a:latin typeface="Arial"/>
                <a:cs typeface="Arial"/>
              </a:rPr>
              <a:t>not </a:t>
            </a:r>
            <a:r>
              <a:rPr sz="750" spc="14" dirty="0">
                <a:solidFill>
                  <a:srgbClr val="231F20"/>
                </a:solidFill>
                <a:latin typeface="Arial"/>
                <a:cs typeface="Arial"/>
              </a:rPr>
              <a:t>to </a:t>
            </a:r>
            <a:r>
              <a:rPr sz="750" spc="-48" dirty="0">
                <a:solidFill>
                  <a:srgbClr val="231F20"/>
                </a:solidFill>
                <a:latin typeface="Arial"/>
                <a:cs typeface="Arial"/>
              </a:rPr>
              <a:t>make </a:t>
            </a:r>
            <a:r>
              <a:rPr sz="750" spc="-31" dirty="0">
                <a:solidFill>
                  <a:srgbClr val="231F20"/>
                </a:solidFill>
                <a:latin typeface="Arial"/>
                <a:cs typeface="Arial"/>
              </a:rPr>
              <a:t>assumptions </a:t>
            </a:r>
            <a:r>
              <a:rPr sz="750" spc="-20" dirty="0">
                <a:solidFill>
                  <a:srgbClr val="231F20"/>
                </a:solidFill>
                <a:latin typeface="Arial"/>
                <a:cs typeface="Arial"/>
              </a:rPr>
              <a:t>about: </a:t>
            </a:r>
            <a:r>
              <a:rPr sz="750" spc="-41" dirty="0">
                <a:solidFill>
                  <a:srgbClr val="231F20"/>
                </a:solidFill>
                <a:latin typeface="Arial"/>
                <a:cs typeface="Arial"/>
              </a:rPr>
              <a:t>gender, </a:t>
            </a:r>
            <a:r>
              <a:rPr sz="750" spc="-14" dirty="0">
                <a:solidFill>
                  <a:srgbClr val="231F20"/>
                </a:solidFill>
                <a:latin typeface="Arial"/>
                <a:cs typeface="Arial"/>
              </a:rPr>
              <a:t>ethnicity, </a:t>
            </a:r>
            <a:r>
              <a:rPr sz="750" spc="-48" dirty="0">
                <a:solidFill>
                  <a:srgbClr val="231F20"/>
                </a:solidFill>
                <a:latin typeface="Arial"/>
                <a:cs typeface="Arial"/>
              </a:rPr>
              <a:t>class, </a:t>
            </a:r>
            <a:r>
              <a:rPr sz="750" spc="-44" dirty="0">
                <a:solidFill>
                  <a:srgbClr val="231F20"/>
                </a:solidFill>
                <a:latin typeface="Arial"/>
                <a:cs typeface="Arial"/>
              </a:rPr>
              <a:t>race, </a:t>
            </a:r>
            <a:r>
              <a:rPr sz="750" spc="-41" dirty="0">
                <a:solidFill>
                  <a:srgbClr val="231F20"/>
                </a:solidFill>
                <a:latin typeface="Arial"/>
                <a:cs typeface="Arial"/>
              </a:rPr>
              <a:t>sexual  </a:t>
            </a:r>
            <a:r>
              <a:rPr sz="750" spc="-7" dirty="0">
                <a:solidFill>
                  <a:srgbClr val="231F20"/>
                </a:solidFill>
                <a:latin typeface="Arial"/>
                <a:cs typeface="Arial"/>
              </a:rPr>
              <a:t>orientation,</a:t>
            </a:r>
            <a:r>
              <a:rPr sz="750" spc="-41" dirty="0">
                <a:solidFill>
                  <a:srgbClr val="231F20"/>
                </a:solidFill>
                <a:latin typeface="Arial"/>
                <a:cs typeface="Arial"/>
              </a:rPr>
              <a:t> </a:t>
            </a:r>
            <a:r>
              <a:rPr sz="750" spc="-37" dirty="0">
                <a:solidFill>
                  <a:srgbClr val="231F20"/>
                </a:solidFill>
                <a:latin typeface="Arial"/>
                <a:cs typeface="Arial"/>
              </a:rPr>
              <a:t>degree</a:t>
            </a:r>
            <a:r>
              <a:rPr sz="750" spc="-41" dirty="0">
                <a:solidFill>
                  <a:srgbClr val="231F20"/>
                </a:solidFill>
                <a:latin typeface="Arial"/>
                <a:cs typeface="Arial"/>
              </a:rPr>
              <a:t> </a:t>
            </a:r>
            <a:r>
              <a:rPr sz="750" dirty="0">
                <a:solidFill>
                  <a:srgbClr val="231F20"/>
                </a:solidFill>
                <a:latin typeface="Arial"/>
                <a:cs typeface="Arial"/>
              </a:rPr>
              <a:t>of</a:t>
            </a:r>
            <a:r>
              <a:rPr sz="750" spc="-37" dirty="0">
                <a:solidFill>
                  <a:srgbClr val="231F20"/>
                </a:solidFill>
                <a:latin typeface="Arial"/>
                <a:cs typeface="Arial"/>
              </a:rPr>
              <a:t> </a:t>
            </a:r>
            <a:r>
              <a:rPr sz="750" spc="-17" dirty="0">
                <a:solidFill>
                  <a:srgbClr val="231F20"/>
                </a:solidFill>
                <a:latin typeface="Arial"/>
                <a:cs typeface="Arial"/>
              </a:rPr>
              <a:t>learned/applied</a:t>
            </a:r>
            <a:r>
              <a:rPr sz="750" spc="-41" dirty="0">
                <a:solidFill>
                  <a:srgbClr val="231F20"/>
                </a:solidFill>
                <a:latin typeface="Arial"/>
                <a:cs typeface="Arial"/>
              </a:rPr>
              <a:t> </a:t>
            </a:r>
            <a:r>
              <a:rPr sz="750" spc="-24" dirty="0">
                <a:solidFill>
                  <a:srgbClr val="231F20"/>
                </a:solidFill>
                <a:latin typeface="Arial"/>
                <a:cs typeface="Arial"/>
              </a:rPr>
              <a:t>skills,</a:t>
            </a:r>
            <a:r>
              <a:rPr sz="750" spc="-37" dirty="0">
                <a:solidFill>
                  <a:srgbClr val="231F20"/>
                </a:solidFill>
                <a:latin typeface="Arial"/>
                <a:cs typeface="Arial"/>
              </a:rPr>
              <a:t> </a:t>
            </a:r>
            <a:r>
              <a:rPr sz="750" spc="-24" dirty="0">
                <a:solidFill>
                  <a:srgbClr val="231F20"/>
                </a:solidFill>
                <a:latin typeface="Arial"/>
                <a:cs typeface="Arial"/>
              </a:rPr>
              <a:t>etc.</a:t>
            </a:r>
            <a:r>
              <a:rPr sz="750" spc="-41" dirty="0">
                <a:solidFill>
                  <a:srgbClr val="231F20"/>
                </a:solidFill>
                <a:latin typeface="Arial"/>
                <a:cs typeface="Arial"/>
              </a:rPr>
              <a:t> </a:t>
            </a:r>
            <a:r>
              <a:rPr sz="750" spc="-27" dirty="0">
                <a:solidFill>
                  <a:srgbClr val="231F20"/>
                </a:solidFill>
                <a:latin typeface="Arial"/>
                <a:cs typeface="Arial"/>
              </a:rPr>
              <a:t>Formulate</a:t>
            </a:r>
            <a:r>
              <a:rPr sz="750" spc="-37" dirty="0">
                <a:solidFill>
                  <a:srgbClr val="231F20"/>
                </a:solidFill>
                <a:latin typeface="Arial"/>
                <a:cs typeface="Arial"/>
              </a:rPr>
              <a:t> </a:t>
            </a:r>
            <a:r>
              <a:rPr sz="750" spc="-20" dirty="0">
                <a:solidFill>
                  <a:srgbClr val="231F20"/>
                </a:solidFill>
                <a:latin typeface="Arial"/>
                <a:cs typeface="Arial"/>
              </a:rPr>
              <a:t>how</a:t>
            </a:r>
            <a:r>
              <a:rPr sz="750" spc="-41" dirty="0">
                <a:solidFill>
                  <a:srgbClr val="231F20"/>
                </a:solidFill>
                <a:latin typeface="Arial"/>
                <a:cs typeface="Arial"/>
              </a:rPr>
              <a:t> </a:t>
            </a:r>
            <a:r>
              <a:rPr sz="750" spc="-27" dirty="0">
                <a:solidFill>
                  <a:srgbClr val="231F20"/>
                </a:solidFill>
                <a:latin typeface="Arial"/>
                <a:cs typeface="Arial"/>
              </a:rPr>
              <a:t>you  </a:t>
            </a:r>
            <a:r>
              <a:rPr sz="750" spc="7" dirty="0">
                <a:solidFill>
                  <a:srgbClr val="231F20"/>
                </a:solidFill>
                <a:latin typeface="Arial"/>
                <a:cs typeface="Arial"/>
              </a:rPr>
              <a:t>will </a:t>
            </a:r>
            <a:r>
              <a:rPr sz="750" spc="-17" dirty="0">
                <a:solidFill>
                  <a:srgbClr val="231F20"/>
                </a:solidFill>
                <a:latin typeface="Arial"/>
                <a:cs typeface="Arial"/>
              </a:rPr>
              <a:t>effectively </a:t>
            </a:r>
            <a:r>
              <a:rPr sz="750" spc="-31" dirty="0">
                <a:solidFill>
                  <a:srgbClr val="231F20"/>
                </a:solidFill>
                <a:latin typeface="Arial"/>
                <a:cs typeface="Arial"/>
              </a:rPr>
              <a:t>respond </a:t>
            </a:r>
            <a:r>
              <a:rPr sz="750" spc="14" dirty="0">
                <a:solidFill>
                  <a:srgbClr val="231F20"/>
                </a:solidFill>
                <a:latin typeface="Arial"/>
                <a:cs typeface="Arial"/>
              </a:rPr>
              <a:t>to </a:t>
            </a:r>
            <a:r>
              <a:rPr sz="750" spc="-7" dirty="0">
                <a:solidFill>
                  <a:srgbClr val="231F20"/>
                </a:solidFill>
                <a:latin typeface="Arial"/>
                <a:cs typeface="Arial"/>
              </a:rPr>
              <a:t>the </a:t>
            </a:r>
            <a:r>
              <a:rPr sz="750" spc="-27" dirty="0">
                <a:solidFill>
                  <a:srgbClr val="231F20"/>
                </a:solidFill>
                <a:latin typeface="Arial"/>
                <a:cs typeface="Arial"/>
              </a:rPr>
              <a:t>differences </a:t>
            </a:r>
            <a:r>
              <a:rPr sz="750" spc="3" dirty="0">
                <a:solidFill>
                  <a:srgbClr val="231F20"/>
                </a:solidFill>
                <a:latin typeface="Arial"/>
                <a:cs typeface="Arial"/>
              </a:rPr>
              <a:t>within </a:t>
            </a:r>
            <a:r>
              <a:rPr sz="750" spc="-7" dirty="0">
                <a:solidFill>
                  <a:srgbClr val="231F20"/>
                </a:solidFill>
                <a:latin typeface="Arial"/>
                <a:cs typeface="Arial"/>
              </a:rPr>
              <a:t>the </a:t>
            </a:r>
            <a:r>
              <a:rPr sz="750" spc="-27" dirty="0">
                <a:solidFill>
                  <a:srgbClr val="231F20"/>
                </a:solidFill>
                <a:latin typeface="Arial"/>
                <a:cs typeface="Arial"/>
              </a:rPr>
              <a:t>team </a:t>
            </a:r>
            <a:r>
              <a:rPr sz="750" spc="-37" dirty="0">
                <a:solidFill>
                  <a:srgbClr val="231F20"/>
                </a:solidFill>
                <a:latin typeface="Arial"/>
                <a:cs typeface="Arial"/>
              </a:rPr>
              <a:t>and </a:t>
            </a:r>
            <a:r>
              <a:rPr sz="750" spc="-48" dirty="0">
                <a:solidFill>
                  <a:srgbClr val="231F20"/>
                </a:solidFill>
                <a:latin typeface="Arial"/>
                <a:cs typeface="Arial"/>
              </a:rPr>
              <a:t>seek  </a:t>
            </a:r>
            <a:r>
              <a:rPr sz="750" spc="14" dirty="0">
                <a:solidFill>
                  <a:srgbClr val="231F20"/>
                </a:solidFill>
                <a:latin typeface="Arial"/>
                <a:cs typeface="Arial"/>
              </a:rPr>
              <a:t>to</a:t>
            </a:r>
            <a:r>
              <a:rPr sz="750" spc="-41" dirty="0">
                <a:solidFill>
                  <a:srgbClr val="231F20"/>
                </a:solidFill>
                <a:latin typeface="Arial"/>
                <a:cs typeface="Arial"/>
              </a:rPr>
              <a:t> </a:t>
            </a:r>
            <a:r>
              <a:rPr sz="750" spc="-7" dirty="0">
                <a:solidFill>
                  <a:srgbClr val="231F20"/>
                </a:solidFill>
                <a:latin typeface="Arial"/>
                <a:cs typeface="Arial"/>
              </a:rPr>
              <a:t>find</a:t>
            </a:r>
            <a:r>
              <a:rPr sz="750" spc="-41" dirty="0">
                <a:solidFill>
                  <a:srgbClr val="231F20"/>
                </a:solidFill>
                <a:latin typeface="Arial"/>
                <a:cs typeface="Arial"/>
              </a:rPr>
              <a:t> </a:t>
            </a:r>
            <a:r>
              <a:rPr sz="750" spc="-31" dirty="0">
                <a:solidFill>
                  <a:srgbClr val="231F20"/>
                </a:solidFill>
                <a:latin typeface="Arial"/>
                <a:cs typeface="Arial"/>
              </a:rPr>
              <a:t>common</a:t>
            </a:r>
            <a:r>
              <a:rPr sz="750" spc="-41" dirty="0">
                <a:solidFill>
                  <a:srgbClr val="231F20"/>
                </a:solidFill>
                <a:latin typeface="Arial"/>
                <a:cs typeface="Arial"/>
              </a:rPr>
              <a:t> </a:t>
            </a:r>
            <a:r>
              <a:rPr sz="750" spc="-24" dirty="0">
                <a:solidFill>
                  <a:srgbClr val="231F20"/>
                </a:solidFill>
                <a:latin typeface="Arial"/>
                <a:cs typeface="Arial"/>
              </a:rPr>
              <a:t>ground;</a:t>
            </a:r>
            <a:r>
              <a:rPr sz="750" spc="-37" dirty="0">
                <a:solidFill>
                  <a:srgbClr val="231F20"/>
                </a:solidFill>
                <a:latin typeface="Arial"/>
                <a:cs typeface="Arial"/>
              </a:rPr>
              <a:t> </a:t>
            </a:r>
            <a:r>
              <a:rPr sz="750" spc="-10" dirty="0">
                <a:solidFill>
                  <a:srgbClr val="231F20"/>
                </a:solidFill>
                <a:latin typeface="Arial"/>
                <a:cs typeface="Arial"/>
              </a:rPr>
              <a:t>listen</a:t>
            </a:r>
            <a:r>
              <a:rPr sz="750" spc="-41" dirty="0">
                <a:solidFill>
                  <a:srgbClr val="231F20"/>
                </a:solidFill>
                <a:latin typeface="Arial"/>
                <a:cs typeface="Arial"/>
              </a:rPr>
              <a:t> </a:t>
            </a:r>
            <a:r>
              <a:rPr sz="750" dirty="0">
                <a:solidFill>
                  <a:srgbClr val="231F20"/>
                </a:solidFill>
                <a:latin typeface="Arial"/>
                <a:cs typeface="Arial"/>
              </a:rPr>
              <a:t>for</a:t>
            </a:r>
            <a:r>
              <a:rPr sz="750" spc="-41" dirty="0">
                <a:solidFill>
                  <a:srgbClr val="231F20"/>
                </a:solidFill>
                <a:latin typeface="Arial"/>
                <a:cs typeface="Arial"/>
              </a:rPr>
              <a:t> </a:t>
            </a:r>
            <a:r>
              <a:rPr sz="750" spc="-7" dirty="0">
                <a:solidFill>
                  <a:srgbClr val="231F20"/>
                </a:solidFill>
                <a:latin typeface="Arial"/>
                <a:cs typeface="Arial"/>
              </a:rPr>
              <a:t>the</a:t>
            </a:r>
            <a:r>
              <a:rPr sz="750" spc="-37" dirty="0">
                <a:solidFill>
                  <a:srgbClr val="231F20"/>
                </a:solidFill>
                <a:latin typeface="Arial"/>
                <a:cs typeface="Arial"/>
              </a:rPr>
              <a:t> </a:t>
            </a:r>
            <a:r>
              <a:rPr sz="750" spc="-10" dirty="0">
                <a:solidFill>
                  <a:srgbClr val="231F20"/>
                </a:solidFill>
                <a:latin typeface="Arial"/>
                <a:cs typeface="Arial"/>
              </a:rPr>
              <a:t>possibility</a:t>
            </a:r>
            <a:r>
              <a:rPr sz="750" spc="-41" dirty="0">
                <a:solidFill>
                  <a:srgbClr val="231F20"/>
                </a:solidFill>
                <a:latin typeface="Arial"/>
                <a:cs typeface="Arial"/>
              </a:rPr>
              <a:t> </a:t>
            </a:r>
            <a:r>
              <a:rPr sz="750" dirty="0">
                <a:solidFill>
                  <a:srgbClr val="231F20"/>
                </a:solidFill>
                <a:latin typeface="Arial"/>
                <a:cs typeface="Arial"/>
              </a:rPr>
              <a:t>of</a:t>
            </a:r>
            <a:r>
              <a:rPr sz="750" spc="-41" dirty="0">
                <a:solidFill>
                  <a:srgbClr val="231F20"/>
                </a:solidFill>
                <a:latin typeface="Arial"/>
                <a:cs typeface="Arial"/>
              </a:rPr>
              <a:t> </a:t>
            </a:r>
            <a:r>
              <a:rPr sz="750" spc="-17" dirty="0">
                <a:solidFill>
                  <a:srgbClr val="231F20"/>
                </a:solidFill>
                <a:latin typeface="Arial"/>
                <a:cs typeface="Arial"/>
              </a:rPr>
              <a:t>similar</a:t>
            </a:r>
            <a:r>
              <a:rPr sz="750" spc="-37" dirty="0">
                <a:solidFill>
                  <a:srgbClr val="231F20"/>
                </a:solidFill>
                <a:latin typeface="Arial"/>
                <a:cs typeface="Arial"/>
              </a:rPr>
              <a:t> </a:t>
            </a:r>
            <a:r>
              <a:rPr sz="750" spc="-7" dirty="0">
                <a:solidFill>
                  <a:srgbClr val="231F20"/>
                </a:solidFill>
                <a:latin typeface="Arial"/>
                <a:cs typeface="Arial"/>
              </a:rPr>
              <a:t>or</a:t>
            </a:r>
            <a:r>
              <a:rPr sz="750" spc="-41" dirty="0">
                <a:solidFill>
                  <a:srgbClr val="231F20"/>
                </a:solidFill>
                <a:latin typeface="Arial"/>
                <a:cs typeface="Arial"/>
              </a:rPr>
              <a:t> shared  </a:t>
            </a:r>
            <a:r>
              <a:rPr sz="750" spc="-17" dirty="0">
                <a:solidFill>
                  <a:srgbClr val="231F20"/>
                </a:solidFill>
                <a:latin typeface="Arial"/>
                <a:cs typeface="Arial"/>
              </a:rPr>
              <a:t>lived</a:t>
            </a:r>
            <a:r>
              <a:rPr sz="750" spc="-44" dirty="0">
                <a:solidFill>
                  <a:srgbClr val="231F20"/>
                </a:solidFill>
                <a:latin typeface="Arial"/>
                <a:cs typeface="Arial"/>
              </a:rPr>
              <a:t> </a:t>
            </a:r>
            <a:r>
              <a:rPr sz="750" spc="-37" dirty="0">
                <a:solidFill>
                  <a:srgbClr val="231F20"/>
                </a:solidFill>
                <a:latin typeface="Arial"/>
                <a:cs typeface="Arial"/>
              </a:rPr>
              <a:t>experiences.</a:t>
            </a:r>
            <a:endParaRPr sz="750" dirty="0">
              <a:latin typeface="Arial"/>
              <a:cs typeface="Arial"/>
            </a:endParaRPr>
          </a:p>
        </p:txBody>
      </p:sp>
      <p:sp>
        <p:nvSpPr>
          <p:cNvPr id="4" name="object 4"/>
          <p:cNvSpPr txBox="1"/>
          <p:nvPr/>
        </p:nvSpPr>
        <p:spPr>
          <a:xfrm>
            <a:off x="5276383" y="2207629"/>
            <a:ext cx="2813338" cy="1101094"/>
          </a:xfrm>
          <a:prstGeom prst="rect">
            <a:avLst/>
          </a:prstGeom>
        </p:spPr>
        <p:txBody>
          <a:bodyPr vert="horz" wrap="square" lIns="0" tIns="8659" rIns="0" bIns="0" rtlCol="0">
            <a:spAutoFit/>
          </a:bodyPr>
          <a:lstStyle/>
          <a:p>
            <a:pPr marL="164518" marR="23812" indent="-155859">
              <a:lnSpc>
                <a:spcPct val="106100"/>
              </a:lnSpc>
              <a:spcBef>
                <a:spcPts val="68"/>
              </a:spcBef>
            </a:pPr>
            <a:r>
              <a:rPr sz="750" b="1" spc="-17" dirty="0">
                <a:solidFill>
                  <a:srgbClr val="231F20"/>
                </a:solidFill>
                <a:latin typeface="Arial"/>
                <a:cs typeface="Arial"/>
              </a:rPr>
              <a:t>2. </a:t>
            </a:r>
            <a:r>
              <a:rPr sz="750" b="1" spc="-24" dirty="0">
                <a:solidFill>
                  <a:srgbClr val="231F20"/>
                </a:solidFill>
                <a:latin typeface="Arial"/>
                <a:cs typeface="Arial"/>
              </a:rPr>
              <a:t>Navigate </a:t>
            </a:r>
            <a:r>
              <a:rPr sz="750" spc="-24" dirty="0">
                <a:solidFill>
                  <a:srgbClr val="231F20"/>
                </a:solidFill>
                <a:latin typeface="Arial"/>
                <a:cs typeface="Arial"/>
              </a:rPr>
              <a:t>– </a:t>
            </a:r>
            <a:r>
              <a:rPr sz="750" spc="-82" dirty="0">
                <a:solidFill>
                  <a:srgbClr val="231F20"/>
                </a:solidFill>
                <a:latin typeface="Arial"/>
                <a:cs typeface="Arial"/>
              </a:rPr>
              <a:t>To </a:t>
            </a:r>
            <a:r>
              <a:rPr sz="750" spc="-27" dirty="0">
                <a:solidFill>
                  <a:srgbClr val="231F20"/>
                </a:solidFill>
                <a:latin typeface="Arial"/>
                <a:cs typeface="Arial"/>
              </a:rPr>
              <a:t>navigate is </a:t>
            </a:r>
            <a:r>
              <a:rPr sz="750" spc="14" dirty="0">
                <a:solidFill>
                  <a:srgbClr val="231F20"/>
                </a:solidFill>
                <a:latin typeface="Arial"/>
                <a:cs typeface="Arial"/>
              </a:rPr>
              <a:t>to </a:t>
            </a:r>
            <a:r>
              <a:rPr sz="750" spc="-27" dirty="0">
                <a:solidFill>
                  <a:srgbClr val="231F20"/>
                </a:solidFill>
                <a:latin typeface="Arial"/>
                <a:cs typeface="Arial"/>
              </a:rPr>
              <a:t>take </a:t>
            </a:r>
            <a:r>
              <a:rPr sz="750" spc="-65" dirty="0">
                <a:solidFill>
                  <a:srgbClr val="231F20"/>
                </a:solidFill>
                <a:latin typeface="Arial"/>
                <a:cs typeface="Arial"/>
              </a:rPr>
              <a:t>a </a:t>
            </a:r>
            <a:r>
              <a:rPr sz="750" spc="-34" dirty="0">
                <a:solidFill>
                  <a:srgbClr val="231F20"/>
                </a:solidFill>
                <a:latin typeface="Arial"/>
                <a:cs typeface="Arial"/>
              </a:rPr>
              <a:t>course </a:t>
            </a:r>
            <a:r>
              <a:rPr sz="750" dirty="0">
                <a:solidFill>
                  <a:srgbClr val="231F20"/>
                </a:solidFill>
                <a:latin typeface="Arial"/>
                <a:cs typeface="Arial"/>
              </a:rPr>
              <a:t>of </a:t>
            </a:r>
            <a:r>
              <a:rPr sz="750" spc="-17" dirty="0">
                <a:solidFill>
                  <a:srgbClr val="231F20"/>
                </a:solidFill>
                <a:latin typeface="Arial"/>
                <a:cs typeface="Arial"/>
              </a:rPr>
              <a:t>action, </a:t>
            </a:r>
            <a:r>
              <a:rPr sz="750" spc="-27" dirty="0">
                <a:solidFill>
                  <a:srgbClr val="231F20"/>
                </a:solidFill>
                <a:latin typeface="Arial"/>
                <a:cs typeface="Arial"/>
              </a:rPr>
              <a:t>plan, </a:t>
            </a:r>
            <a:r>
              <a:rPr sz="750" spc="-17" dirty="0">
                <a:solidFill>
                  <a:srgbClr val="231F20"/>
                </a:solidFill>
                <a:latin typeface="Arial"/>
                <a:cs typeface="Arial"/>
              </a:rPr>
              <a:t>work  </a:t>
            </a:r>
            <a:r>
              <a:rPr sz="750" spc="-14" dirty="0">
                <a:solidFill>
                  <a:srgbClr val="231F20"/>
                </a:solidFill>
                <a:latin typeface="Arial"/>
                <a:cs typeface="Arial"/>
              </a:rPr>
              <a:t>through </a:t>
            </a:r>
            <a:r>
              <a:rPr sz="750" spc="-27" dirty="0">
                <a:solidFill>
                  <a:srgbClr val="231F20"/>
                </a:solidFill>
                <a:latin typeface="Arial"/>
                <a:cs typeface="Arial"/>
              </a:rPr>
              <a:t>various </a:t>
            </a:r>
            <a:r>
              <a:rPr sz="750" spc="-31" dirty="0">
                <a:solidFill>
                  <a:srgbClr val="231F20"/>
                </a:solidFill>
                <a:latin typeface="Arial"/>
                <a:cs typeface="Arial"/>
              </a:rPr>
              <a:t>circumstances </a:t>
            </a:r>
            <a:r>
              <a:rPr sz="750" spc="-37" dirty="0">
                <a:solidFill>
                  <a:srgbClr val="231F20"/>
                </a:solidFill>
                <a:latin typeface="Arial"/>
                <a:cs typeface="Arial"/>
              </a:rPr>
              <a:t>and </a:t>
            </a:r>
            <a:r>
              <a:rPr sz="750" spc="-14" dirty="0">
                <a:solidFill>
                  <a:srgbClr val="231F20"/>
                </a:solidFill>
                <a:latin typeface="Arial"/>
                <a:cs typeface="Arial"/>
              </a:rPr>
              <a:t>situations while</a:t>
            </a:r>
            <a:r>
              <a:rPr sz="750" spc="-78" dirty="0">
                <a:solidFill>
                  <a:srgbClr val="231F20"/>
                </a:solidFill>
                <a:latin typeface="Arial"/>
                <a:cs typeface="Arial"/>
              </a:rPr>
              <a:t> </a:t>
            </a:r>
            <a:r>
              <a:rPr sz="750" spc="-27" dirty="0">
                <a:solidFill>
                  <a:srgbClr val="231F20"/>
                </a:solidFill>
                <a:latin typeface="Arial"/>
                <a:cs typeface="Arial"/>
              </a:rPr>
              <a:t>acknowledging  </a:t>
            </a:r>
            <a:r>
              <a:rPr sz="750" spc="-37" dirty="0">
                <a:solidFill>
                  <a:srgbClr val="231F20"/>
                </a:solidFill>
                <a:latin typeface="Arial"/>
                <a:cs typeface="Arial"/>
              </a:rPr>
              <a:t>and </a:t>
            </a:r>
            <a:r>
              <a:rPr sz="750" spc="-31" dirty="0">
                <a:solidFill>
                  <a:srgbClr val="231F20"/>
                </a:solidFill>
                <a:latin typeface="Arial"/>
                <a:cs typeface="Arial"/>
              </a:rPr>
              <a:t>recognized </a:t>
            </a:r>
            <a:r>
              <a:rPr sz="750" spc="-27" dirty="0">
                <a:solidFill>
                  <a:srgbClr val="231F20"/>
                </a:solidFill>
                <a:latin typeface="Arial"/>
                <a:cs typeface="Arial"/>
              </a:rPr>
              <a:t>differences </a:t>
            </a:r>
            <a:r>
              <a:rPr sz="750" spc="3" dirty="0">
                <a:solidFill>
                  <a:srgbClr val="231F20"/>
                </a:solidFill>
                <a:latin typeface="Arial"/>
                <a:cs typeface="Arial"/>
              </a:rPr>
              <a:t>within </a:t>
            </a:r>
            <a:r>
              <a:rPr sz="750" spc="-27" dirty="0">
                <a:solidFill>
                  <a:srgbClr val="231F20"/>
                </a:solidFill>
                <a:latin typeface="Arial"/>
                <a:cs typeface="Arial"/>
              </a:rPr>
              <a:t>team </a:t>
            </a:r>
            <a:r>
              <a:rPr sz="750" spc="-37" dirty="0">
                <a:solidFill>
                  <a:srgbClr val="231F20"/>
                </a:solidFill>
                <a:latin typeface="Arial"/>
                <a:cs typeface="Arial"/>
              </a:rPr>
              <a:t>members. </a:t>
            </a:r>
            <a:r>
              <a:rPr sz="750" spc="-31" dirty="0">
                <a:solidFill>
                  <a:srgbClr val="231F20"/>
                </a:solidFill>
                <a:latin typeface="Arial"/>
                <a:cs typeface="Arial"/>
              </a:rPr>
              <a:t>Practice </a:t>
            </a:r>
            <a:r>
              <a:rPr sz="750" spc="-20" dirty="0">
                <a:solidFill>
                  <a:srgbClr val="231F20"/>
                </a:solidFill>
                <a:latin typeface="Arial"/>
                <a:cs typeface="Arial"/>
              </a:rPr>
              <a:t>non-  </a:t>
            </a:r>
            <a:r>
              <a:rPr sz="750" spc="-14" dirty="0">
                <a:solidFill>
                  <a:srgbClr val="231F20"/>
                </a:solidFill>
                <a:latin typeface="Arial"/>
                <a:cs typeface="Arial"/>
              </a:rPr>
              <a:t>discriminatory </a:t>
            </a:r>
            <a:r>
              <a:rPr sz="750" spc="-20" dirty="0">
                <a:solidFill>
                  <a:srgbClr val="231F20"/>
                </a:solidFill>
                <a:latin typeface="Arial"/>
                <a:cs typeface="Arial"/>
              </a:rPr>
              <a:t>communication skills </a:t>
            </a:r>
            <a:r>
              <a:rPr sz="750" spc="-24" dirty="0">
                <a:solidFill>
                  <a:srgbClr val="231F20"/>
                </a:solidFill>
                <a:latin typeface="Arial"/>
                <a:cs typeface="Arial"/>
              </a:rPr>
              <a:t>effectively. </a:t>
            </a:r>
            <a:r>
              <a:rPr sz="750" spc="-27" dirty="0">
                <a:solidFill>
                  <a:srgbClr val="231F20"/>
                </a:solidFill>
                <a:latin typeface="Arial"/>
                <a:cs typeface="Arial"/>
              </a:rPr>
              <a:t>Understand </a:t>
            </a:r>
            <a:r>
              <a:rPr sz="750" spc="-7" dirty="0">
                <a:solidFill>
                  <a:srgbClr val="231F20"/>
                </a:solidFill>
                <a:latin typeface="Arial"/>
                <a:cs typeface="Arial"/>
              </a:rPr>
              <a:t>the  critical </a:t>
            </a:r>
            <a:r>
              <a:rPr sz="750" spc="-27" dirty="0">
                <a:solidFill>
                  <a:srgbClr val="231F20"/>
                </a:solidFill>
                <a:latin typeface="Arial"/>
                <a:cs typeface="Arial"/>
              </a:rPr>
              <a:t>differences between </a:t>
            </a:r>
            <a:r>
              <a:rPr sz="750" spc="-24" dirty="0">
                <a:solidFill>
                  <a:srgbClr val="231F20"/>
                </a:solidFill>
                <a:latin typeface="Arial"/>
                <a:cs typeface="Arial"/>
              </a:rPr>
              <a:t>being </a:t>
            </a:r>
            <a:r>
              <a:rPr sz="750" spc="-7" dirty="0">
                <a:solidFill>
                  <a:srgbClr val="231F20"/>
                </a:solidFill>
                <a:latin typeface="Arial"/>
                <a:cs typeface="Arial"/>
              </a:rPr>
              <a:t>“tested” </a:t>
            </a:r>
            <a:r>
              <a:rPr sz="750" spc="-10" dirty="0">
                <a:solidFill>
                  <a:srgbClr val="231F20"/>
                </a:solidFill>
                <a:latin typeface="Arial"/>
                <a:cs typeface="Arial"/>
              </a:rPr>
              <a:t>(rites </a:t>
            </a:r>
            <a:r>
              <a:rPr sz="750" dirty="0">
                <a:solidFill>
                  <a:srgbClr val="231F20"/>
                </a:solidFill>
                <a:latin typeface="Arial"/>
                <a:cs typeface="Arial"/>
              </a:rPr>
              <a:t>of </a:t>
            </a:r>
            <a:r>
              <a:rPr sz="750" spc="-55" dirty="0">
                <a:solidFill>
                  <a:srgbClr val="231F20"/>
                </a:solidFill>
                <a:latin typeface="Arial"/>
                <a:cs typeface="Arial"/>
              </a:rPr>
              <a:t>passage </a:t>
            </a:r>
            <a:r>
              <a:rPr sz="750" spc="-48" dirty="0">
                <a:solidFill>
                  <a:srgbClr val="231F20"/>
                </a:solidFill>
                <a:latin typeface="Arial"/>
                <a:cs typeface="Arial"/>
              </a:rPr>
              <a:t>based  </a:t>
            </a:r>
            <a:r>
              <a:rPr sz="750" spc="-20" dirty="0">
                <a:solidFill>
                  <a:srgbClr val="231F20"/>
                </a:solidFill>
                <a:latin typeface="Arial"/>
                <a:cs typeface="Arial"/>
              </a:rPr>
              <a:t>on </a:t>
            </a:r>
            <a:r>
              <a:rPr sz="750" spc="-44" dirty="0">
                <a:solidFill>
                  <a:srgbClr val="231F20"/>
                </a:solidFill>
                <a:latin typeface="Arial"/>
                <a:cs typeface="Arial"/>
              </a:rPr>
              <a:t>an </a:t>
            </a:r>
            <a:r>
              <a:rPr sz="750" spc="-17" dirty="0">
                <a:solidFill>
                  <a:srgbClr val="231F20"/>
                </a:solidFill>
                <a:latin typeface="Arial"/>
                <a:cs typeface="Arial"/>
              </a:rPr>
              <a:t>apprentice” </a:t>
            </a:r>
            <a:r>
              <a:rPr sz="750" spc="-27" dirty="0">
                <a:solidFill>
                  <a:srgbClr val="231F20"/>
                </a:solidFill>
                <a:latin typeface="Arial"/>
                <a:cs typeface="Arial"/>
              </a:rPr>
              <a:t>learned </a:t>
            </a:r>
            <a:r>
              <a:rPr sz="750" spc="-20" dirty="0">
                <a:solidFill>
                  <a:srgbClr val="231F20"/>
                </a:solidFill>
                <a:latin typeface="Arial"/>
                <a:cs typeface="Arial"/>
              </a:rPr>
              <a:t>skills) </a:t>
            </a:r>
            <a:r>
              <a:rPr sz="750" spc="-7" dirty="0">
                <a:solidFill>
                  <a:srgbClr val="231F20"/>
                </a:solidFill>
                <a:latin typeface="Arial"/>
                <a:cs typeface="Arial"/>
              </a:rPr>
              <a:t>and/or </a:t>
            </a:r>
            <a:r>
              <a:rPr sz="750" spc="-24" dirty="0">
                <a:solidFill>
                  <a:srgbClr val="231F20"/>
                </a:solidFill>
                <a:latin typeface="Arial"/>
                <a:cs typeface="Arial"/>
              </a:rPr>
              <a:t>being</a:t>
            </a:r>
            <a:r>
              <a:rPr sz="750" spc="-153" dirty="0">
                <a:solidFill>
                  <a:srgbClr val="231F20"/>
                </a:solidFill>
                <a:latin typeface="Arial"/>
                <a:cs typeface="Arial"/>
              </a:rPr>
              <a:t> </a:t>
            </a:r>
            <a:r>
              <a:rPr sz="750" spc="-20" dirty="0">
                <a:solidFill>
                  <a:srgbClr val="231F20"/>
                </a:solidFill>
                <a:latin typeface="Arial"/>
                <a:cs typeface="Arial"/>
              </a:rPr>
              <a:t>“targeted”(based</a:t>
            </a:r>
            <a:endParaRPr sz="750" dirty="0">
              <a:latin typeface="Arial"/>
              <a:cs typeface="Arial"/>
            </a:endParaRPr>
          </a:p>
          <a:p>
            <a:pPr marL="164518" marR="3464">
              <a:lnSpc>
                <a:spcPct val="106100"/>
              </a:lnSpc>
            </a:pPr>
            <a:r>
              <a:rPr sz="750" spc="-20" dirty="0">
                <a:solidFill>
                  <a:srgbClr val="231F20"/>
                </a:solidFill>
                <a:latin typeface="Arial"/>
                <a:cs typeface="Arial"/>
              </a:rPr>
              <a:t>on </a:t>
            </a:r>
            <a:r>
              <a:rPr sz="750" spc="-41" dirty="0">
                <a:solidFill>
                  <a:srgbClr val="231F20"/>
                </a:solidFill>
                <a:latin typeface="Arial"/>
                <a:cs typeface="Arial"/>
              </a:rPr>
              <a:t>gender, sexual </a:t>
            </a:r>
            <a:r>
              <a:rPr sz="750" spc="-7" dirty="0">
                <a:solidFill>
                  <a:srgbClr val="231F20"/>
                </a:solidFill>
                <a:latin typeface="Arial"/>
                <a:cs typeface="Arial"/>
              </a:rPr>
              <a:t>orientation, </a:t>
            </a:r>
            <a:r>
              <a:rPr sz="750" spc="-14" dirty="0">
                <a:solidFill>
                  <a:srgbClr val="231F20"/>
                </a:solidFill>
                <a:latin typeface="Arial"/>
                <a:cs typeface="Arial"/>
              </a:rPr>
              <a:t>ethnicity, </a:t>
            </a:r>
            <a:r>
              <a:rPr sz="750" spc="-44" dirty="0">
                <a:solidFill>
                  <a:srgbClr val="231F20"/>
                </a:solidFill>
                <a:latin typeface="Arial"/>
                <a:cs typeface="Arial"/>
              </a:rPr>
              <a:t>race, </a:t>
            </a:r>
            <a:r>
              <a:rPr sz="750" spc="-24" dirty="0">
                <a:solidFill>
                  <a:srgbClr val="231F20"/>
                </a:solidFill>
                <a:latin typeface="Arial"/>
                <a:cs typeface="Arial"/>
              </a:rPr>
              <a:t>status, </a:t>
            </a:r>
            <a:r>
              <a:rPr sz="750" spc="-31" dirty="0">
                <a:solidFill>
                  <a:srgbClr val="231F20"/>
                </a:solidFill>
                <a:latin typeface="Arial"/>
                <a:cs typeface="Arial"/>
              </a:rPr>
              <a:t>geographic  </a:t>
            </a:r>
            <a:r>
              <a:rPr sz="750" spc="-17" dirty="0">
                <a:solidFill>
                  <a:srgbClr val="231F20"/>
                </a:solidFill>
                <a:latin typeface="Arial"/>
                <a:cs typeface="Arial"/>
              </a:rPr>
              <a:t>birthplace, native tongue </a:t>
            </a:r>
            <a:r>
              <a:rPr sz="750" spc="-37" dirty="0">
                <a:solidFill>
                  <a:srgbClr val="231F20"/>
                </a:solidFill>
                <a:latin typeface="Arial"/>
                <a:cs typeface="Arial"/>
              </a:rPr>
              <a:t>and </a:t>
            </a:r>
            <a:r>
              <a:rPr sz="750" spc="-41" dirty="0">
                <a:solidFill>
                  <a:srgbClr val="231F20"/>
                </a:solidFill>
                <a:latin typeface="Arial"/>
                <a:cs typeface="Arial"/>
              </a:rPr>
              <a:t>language, </a:t>
            </a:r>
            <a:r>
              <a:rPr sz="750" spc="-58" dirty="0">
                <a:solidFill>
                  <a:srgbClr val="231F20"/>
                </a:solidFill>
                <a:latin typeface="Arial"/>
                <a:cs typeface="Arial"/>
              </a:rPr>
              <a:t>age, </a:t>
            </a:r>
            <a:r>
              <a:rPr sz="750" spc="-27" dirty="0">
                <a:solidFill>
                  <a:srgbClr val="231F20"/>
                </a:solidFill>
                <a:latin typeface="Arial"/>
                <a:cs typeface="Arial"/>
              </a:rPr>
              <a:t>etc.), </a:t>
            </a:r>
            <a:r>
              <a:rPr sz="750" spc="-68" dirty="0">
                <a:solidFill>
                  <a:srgbClr val="231F20"/>
                </a:solidFill>
                <a:latin typeface="Arial"/>
                <a:cs typeface="Arial"/>
              </a:rPr>
              <a:t>as </a:t>
            </a:r>
            <a:r>
              <a:rPr sz="750" spc="-44" dirty="0">
                <a:solidFill>
                  <a:srgbClr val="231F20"/>
                </a:solidFill>
                <a:latin typeface="Arial"/>
                <a:cs typeface="Arial"/>
              </a:rPr>
              <a:t>an </a:t>
            </a:r>
            <a:r>
              <a:rPr sz="750" spc="-27" dirty="0">
                <a:solidFill>
                  <a:srgbClr val="231F20"/>
                </a:solidFill>
                <a:latin typeface="Arial"/>
                <a:cs typeface="Arial"/>
              </a:rPr>
              <a:t>apprentices  is </a:t>
            </a:r>
            <a:r>
              <a:rPr sz="750" spc="-20" dirty="0">
                <a:solidFill>
                  <a:srgbClr val="231F20"/>
                </a:solidFill>
                <a:latin typeface="Arial"/>
                <a:cs typeface="Arial"/>
              </a:rPr>
              <a:t>learning </a:t>
            </a:r>
            <a:r>
              <a:rPr sz="750" spc="-34" dirty="0">
                <a:solidFill>
                  <a:srgbClr val="231F20"/>
                </a:solidFill>
                <a:latin typeface="Arial"/>
                <a:cs typeface="Arial"/>
              </a:rPr>
              <a:t>new</a:t>
            </a:r>
            <a:r>
              <a:rPr sz="750" spc="-78" dirty="0">
                <a:solidFill>
                  <a:srgbClr val="231F20"/>
                </a:solidFill>
                <a:latin typeface="Arial"/>
                <a:cs typeface="Arial"/>
              </a:rPr>
              <a:t> </a:t>
            </a:r>
            <a:r>
              <a:rPr sz="750" spc="-24" dirty="0">
                <a:solidFill>
                  <a:srgbClr val="231F20"/>
                </a:solidFill>
                <a:latin typeface="Arial"/>
                <a:cs typeface="Arial"/>
              </a:rPr>
              <a:t>skills.</a:t>
            </a:r>
            <a:endParaRPr sz="750" dirty="0">
              <a:latin typeface="Arial"/>
              <a:cs typeface="Arial"/>
            </a:endParaRPr>
          </a:p>
        </p:txBody>
      </p:sp>
      <p:sp>
        <p:nvSpPr>
          <p:cNvPr id="5" name="object 5"/>
          <p:cNvSpPr txBox="1"/>
          <p:nvPr/>
        </p:nvSpPr>
        <p:spPr>
          <a:xfrm>
            <a:off x="5276383" y="3396859"/>
            <a:ext cx="2702069" cy="734070"/>
          </a:xfrm>
          <a:prstGeom prst="rect">
            <a:avLst/>
          </a:prstGeom>
        </p:spPr>
        <p:txBody>
          <a:bodyPr vert="horz" wrap="square" lIns="0" tIns="8659" rIns="0" bIns="0" rtlCol="0">
            <a:spAutoFit/>
          </a:bodyPr>
          <a:lstStyle/>
          <a:p>
            <a:pPr marL="164518" marR="3464" indent="-155859">
              <a:lnSpc>
                <a:spcPct val="106100"/>
              </a:lnSpc>
              <a:spcBef>
                <a:spcPts val="68"/>
              </a:spcBef>
            </a:pPr>
            <a:r>
              <a:rPr sz="750" b="1" spc="-37" dirty="0">
                <a:solidFill>
                  <a:srgbClr val="231F20"/>
                </a:solidFill>
                <a:latin typeface="Arial"/>
                <a:cs typeface="Arial"/>
              </a:rPr>
              <a:t>3. </a:t>
            </a:r>
            <a:r>
              <a:rPr sz="750" b="1" spc="-17" dirty="0">
                <a:solidFill>
                  <a:srgbClr val="231F20"/>
                </a:solidFill>
                <a:latin typeface="Arial"/>
                <a:cs typeface="Arial"/>
              </a:rPr>
              <a:t>Negotiate </a:t>
            </a:r>
            <a:r>
              <a:rPr sz="750" spc="-24" dirty="0">
                <a:solidFill>
                  <a:srgbClr val="231F20"/>
                </a:solidFill>
                <a:latin typeface="Arial"/>
                <a:cs typeface="Arial"/>
              </a:rPr>
              <a:t>– </a:t>
            </a:r>
            <a:r>
              <a:rPr sz="750" spc="-31" dirty="0">
                <a:solidFill>
                  <a:srgbClr val="231F20"/>
                </a:solidFill>
                <a:latin typeface="Arial"/>
                <a:cs typeface="Arial"/>
              </a:rPr>
              <a:t>Work </a:t>
            </a:r>
            <a:r>
              <a:rPr sz="750" spc="34" dirty="0">
                <a:solidFill>
                  <a:srgbClr val="231F20"/>
                </a:solidFill>
                <a:latin typeface="Arial"/>
                <a:cs typeface="Arial"/>
              </a:rPr>
              <a:t>it </a:t>
            </a:r>
            <a:r>
              <a:rPr sz="750" spc="-7" dirty="0">
                <a:solidFill>
                  <a:srgbClr val="231F20"/>
                </a:solidFill>
                <a:latin typeface="Arial"/>
                <a:cs typeface="Arial"/>
              </a:rPr>
              <a:t>out, </a:t>
            </a:r>
            <a:r>
              <a:rPr sz="750" spc="-41" dirty="0">
                <a:solidFill>
                  <a:srgbClr val="231F20"/>
                </a:solidFill>
                <a:latin typeface="Arial"/>
                <a:cs typeface="Arial"/>
              </a:rPr>
              <a:t>come </a:t>
            </a:r>
            <a:r>
              <a:rPr sz="750" spc="14" dirty="0">
                <a:solidFill>
                  <a:srgbClr val="231F20"/>
                </a:solidFill>
                <a:latin typeface="Arial"/>
                <a:cs typeface="Arial"/>
              </a:rPr>
              <a:t>to </a:t>
            </a:r>
            <a:r>
              <a:rPr sz="750" spc="-20" dirty="0">
                <a:solidFill>
                  <a:srgbClr val="231F20"/>
                </a:solidFill>
                <a:latin typeface="Arial"/>
                <a:cs typeface="Arial"/>
              </a:rPr>
              <a:t>terms </a:t>
            </a:r>
            <a:r>
              <a:rPr sz="750" spc="-10" dirty="0">
                <a:solidFill>
                  <a:srgbClr val="231F20"/>
                </a:solidFill>
                <a:latin typeface="Arial"/>
                <a:cs typeface="Arial"/>
              </a:rPr>
              <a:t>(find </a:t>
            </a:r>
            <a:r>
              <a:rPr sz="750" spc="-65" dirty="0">
                <a:solidFill>
                  <a:srgbClr val="231F20"/>
                </a:solidFill>
                <a:latin typeface="Arial"/>
                <a:cs typeface="Arial"/>
              </a:rPr>
              <a:t>a </a:t>
            </a:r>
            <a:r>
              <a:rPr sz="750" spc="-41" dirty="0">
                <a:solidFill>
                  <a:srgbClr val="231F20"/>
                </a:solidFill>
                <a:latin typeface="Arial"/>
                <a:cs typeface="Arial"/>
              </a:rPr>
              <a:t>way </a:t>
            </a:r>
            <a:r>
              <a:rPr sz="750" spc="-31" dirty="0">
                <a:solidFill>
                  <a:srgbClr val="231F20"/>
                </a:solidFill>
                <a:latin typeface="Arial"/>
                <a:cs typeface="Arial"/>
              </a:rPr>
              <a:t>over </a:t>
            </a:r>
            <a:r>
              <a:rPr sz="750" spc="-37" dirty="0">
                <a:solidFill>
                  <a:srgbClr val="231F20"/>
                </a:solidFill>
                <a:latin typeface="Arial"/>
                <a:cs typeface="Arial"/>
              </a:rPr>
              <a:t>and  </a:t>
            </a:r>
            <a:r>
              <a:rPr sz="750" spc="-14" dirty="0">
                <a:solidFill>
                  <a:srgbClr val="231F20"/>
                </a:solidFill>
                <a:latin typeface="Arial"/>
                <a:cs typeface="Arial"/>
              </a:rPr>
              <a:t>through </a:t>
            </a:r>
            <a:r>
              <a:rPr sz="750" spc="-31" dirty="0">
                <a:solidFill>
                  <a:srgbClr val="231F20"/>
                </a:solidFill>
                <a:latin typeface="Arial"/>
                <a:cs typeface="Arial"/>
              </a:rPr>
              <a:t>tense </a:t>
            </a:r>
            <a:r>
              <a:rPr sz="750" spc="-27" dirty="0">
                <a:solidFill>
                  <a:srgbClr val="231F20"/>
                </a:solidFill>
                <a:latin typeface="Arial"/>
                <a:cs typeface="Arial"/>
              </a:rPr>
              <a:t>moments). </a:t>
            </a:r>
            <a:r>
              <a:rPr sz="750" spc="-72" dirty="0">
                <a:solidFill>
                  <a:srgbClr val="231F20"/>
                </a:solidFill>
                <a:latin typeface="Arial"/>
                <a:cs typeface="Arial"/>
              </a:rPr>
              <a:t>Take </a:t>
            </a:r>
            <a:r>
              <a:rPr sz="750" spc="-7" dirty="0">
                <a:solidFill>
                  <a:srgbClr val="231F20"/>
                </a:solidFill>
                <a:latin typeface="Arial"/>
                <a:cs typeface="Arial"/>
              </a:rPr>
              <a:t>the </a:t>
            </a:r>
            <a:r>
              <a:rPr sz="750" spc="-3" dirty="0">
                <a:solidFill>
                  <a:srgbClr val="231F20"/>
                </a:solidFill>
                <a:latin typeface="Arial"/>
                <a:cs typeface="Arial"/>
              </a:rPr>
              <a:t>time </a:t>
            </a:r>
            <a:r>
              <a:rPr sz="750" spc="14" dirty="0">
                <a:solidFill>
                  <a:srgbClr val="231F20"/>
                </a:solidFill>
                <a:latin typeface="Arial"/>
                <a:cs typeface="Arial"/>
              </a:rPr>
              <a:t>to </a:t>
            </a:r>
            <a:r>
              <a:rPr sz="750" spc="-27" dirty="0">
                <a:solidFill>
                  <a:srgbClr val="231F20"/>
                </a:solidFill>
                <a:latin typeface="Arial"/>
                <a:cs typeface="Arial"/>
              </a:rPr>
              <a:t>explore </a:t>
            </a:r>
            <a:r>
              <a:rPr sz="750" spc="-65" dirty="0">
                <a:solidFill>
                  <a:srgbClr val="231F20"/>
                </a:solidFill>
                <a:latin typeface="Arial"/>
                <a:cs typeface="Arial"/>
              </a:rPr>
              <a:t>a </a:t>
            </a:r>
            <a:r>
              <a:rPr sz="750" spc="-10" dirty="0">
                <a:solidFill>
                  <a:srgbClr val="231F20"/>
                </a:solidFill>
                <a:latin typeface="Arial"/>
                <a:cs typeface="Arial"/>
              </a:rPr>
              <a:t>different  </a:t>
            </a:r>
            <a:r>
              <a:rPr sz="750" spc="-20" dirty="0">
                <a:solidFill>
                  <a:srgbClr val="231F20"/>
                </a:solidFill>
                <a:latin typeface="Arial"/>
                <a:cs typeface="Arial"/>
              </a:rPr>
              <a:t>communication </a:t>
            </a:r>
            <a:r>
              <a:rPr sz="750" spc="-27" dirty="0">
                <a:solidFill>
                  <a:srgbClr val="231F20"/>
                </a:solidFill>
                <a:latin typeface="Arial"/>
                <a:cs typeface="Arial"/>
              </a:rPr>
              <a:t>paths </a:t>
            </a:r>
            <a:r>
              <a:rPr sz="750" spc="14" dirty="0">
                <a:solidFill>
                  <a:srgbClr val="231F20"/>
                </a:solidFill>
                <a:latin typeface="Arial"/>
                <a:cs typeface="Arial"/>
              </a:rPr>
              <a:t>to </a:t>
            </a:r>
            <a:r>
              <a:rPr sz="750" spc="-14" dirty="0">
                <a:solidFill>
                  <a:srgbClr val="231F20"/>
                </a:solidFill>
                <a:latin typeface="Arial"/>
                <a:cs typeface="Arial"/>
              </a:rPr>
              <a:t>maintain </a:t>
            </a:r>
            <a:r>
              <a:rPr sz="750" spc="-65" dirty="0">
                <a:solidFill>
                  <a:srgbClr val="231F20"/>
                </a:solidFill>
                <a:latin typeface="Arial"/>
                <a:cs typeface="Arial"/>
              </a:rPr>
              <a:t>a </a:t>
            </a:r>
            <a:r>
              <a:rPr sz="750" spc="-17" dirty="0">
                <a:solidFill>
                  <a:srgbClr val="231F20"/>
                </a:solidFill>
                <a:latin typeface="Arial"/>
                <a:cs typeface="Arial"/>
              </a:rPr>
              <a:t>working relationship.  </a:t>
            </a:r>
            <a:r>
              <a:rPr sz="750" spc="-10" dirty="0">
                <a:solidFill>
                  <a:srgbClr val="231F20"/>
                </a:solidFill>
                <a:latin typeface="Arial"/>
                <a:cs typeface="Arial"/>
              </a:rPr>
              <a:t>Negotiation </a:t>
            </a:r>
            <a:r>
              <a:rPr sz="750" spc="-27" dirty="0">
                <a:solidFill>
                  <a:srgbClr val="231F20"/>
                </a:solidFill>
                <a:latin typeface="Arial"/>
                <a:cs typeface="Arial"/>
              </a:rPr>
              <a:t>requires </a:t>
            </a:r>
            <a:r>
              <a:rPr sz="750" spc="-20" dirty="0">
                <a:solidFill>
                  <a:srgbClr val="231F20"/>
                </a:solidFill>
                <a:latin typeface="Arial"/>
                <a:cs typeface="Arial"/>
              </a:rPr>
              <a:t>active </a:t>
            </a:r>
            <a:r>
              <a:rPr sz="750" spc="-14" dirty="0">
                <a:solidFill>
                  <a:srgbClr val="231F20"/>
                </a:solidFill>
                <a:latin typeface="Arial"/>
                <a:cs typeface="Arial"/>
              </a:rPr>
              <a:t>listening </a:t>
            </a:r>
            <a:r>
              <a:rPr sz="750" spc="-24" dirty="0">
                <a:solidFill>
                  <a:srgbClr val="231F20"/>
                </a:solidFill>
                <a:latin typeface="Arial"/>
                <a:cs typeface="Arial"/>
              </a:rPr>
              <a:t>skills. </a:t>
            </a:r>
            <a:r>
              <a:rPr sz="750" spc="-44" dirty="0">
                <a:solidFill>
                  <a:srgbClr val="231F20"/>
                </a:solidFill>
                <a:latin typeface="Arial"/>
                <a:cs typeface="Arial"/>
              </a:rPr>
              <a:t>Ask </a:t>
            </a:r>
            <a:r>
              <a:rPr sz="750" spc="-24" dirty="0">
                <a:solidFill>
                  <a:srgbClr val="231F20"/>
                </a:solidFill>
                <a:latin typeface="Arial"/>
                <a:cs typeface="Arial"/>
              </a:rPr>
              <a:t>questions </a:t>
            </a:r>
            <a:r>
              <a:rPr sz="750" dirty="0">
                <a:solidFill>
                  <a:srgbClr val="231F20"/>
                </a:solidFill>
                <a:latin typeface="Arial"/>
                <a:cs typeface="Arial"/>
              </a:rPr>
              <a:t>in </a:t>
            </a:r>
            <a:r>
              <a:rPr sz="750" spc="-65" dirty="0">
                <a:solidFill>
                  <a:srgbClr val="231F20"/>
                </a:solidFill>
                <a:latin typeface="Arial"/>
                <a:cs typeface="Arial"/>
              </a:rPr>
              <a:t>a  </a:t>
            </a:r>
            <a:r>
              <a:rPr sz="750" spc="-17" dirty="0">
                <a:solidFill>
                  <a:srgbClr val="231F20"/>
                </a:solidFill>
                <a:latin typeface="Arial"/>
                <a:cs typeface="Arial"/>
              </a:rPr>
              <a:t>respectful </a:t>
            </a:r>
            <a:r>
              <a:rPr sz="750" spc="-58" dirty="0">
                <a:solidFill>
                  <a:srgbClr val="231F20"/>
                </a:solidFill>
                <a:latin typeface="Arial"/>
                <a:cs typeface="Arial"/>
              </a:rPr>
              <a:t>way. </a:t>
            </a:r>
            <a:r>
              <a:rPr sz="750" spc="14" dirty="0">
                <a:solidFill>
                  <a:srgbClr val="231F20"/>
                </a:solidFill>
                <a:latin typeface="Arial"/>
                <a:cs typeface="Arial"/>
              </a:rPr>
              <a:t>If </a:t>
            </a:r>
            <a:r>
              <a:rPr sz="750" spc="-24" dirty="0">
                <a:solidFill>
                  <a:srgbClr val="231F20"/>
                </a:solidFill>
                <a:latin typeface="Arial"/>
                <a:cs typeface="Arial"/>
              </a:rPr>
              <a:t>tensions </a:t>
            </a:r>
            <a:r>
              <a:rPr sz="750" spc="-31" dirty="0">
                <a:solidFill>
                  <a:srgbClr val="231F20"/>
                </a:solidFill>
                <a:latin typeface="Arial"/>
                <a:cs typeface="Arial"/>
              </a:rPr>
              <a:t>arise </a:t>
            </a:r>
            <a:r>
              <a:rPr sz="750" spc="-65" dirty="0">
                <a:solidFill>
                  <a:srgbClr val="231F20"/>
                </a:solidFill>
                <a:latin typeface="Arial"/>
                <a:cs typeface="Arial"/>
              </a:rPr>
              <a:t>a </a:t>
            </a:r>
            <a:r>
              <a:rPr sz="750" spc="-27" dirty="0">
                <a:solidFill>
                  <a:srgbClr val="231F20"/>
                </a:solidFill>
                <a:latin typeface="Arial"/>
                <a:cs typeface="Arial"/>
              </a:rPr>
              <a:t>team </a:t>
            </a:r>
            <a:r>
              <a:rPr sz="750" spc="-31" dirty="0">
                <a:solidFill>
                  <a:srgbClr val="231F20"/>
                </a:solidFill>
                <a:latin typeface="Arial"/>
                <a:cs typeface="Arial"/>
              </a:rPr>
              <a:t>member </a:t>
            </a:r>
            <a:r>
              <a:rPr sz="750" spc="-44" dirty="0">
                <a:solidFill>
                  <a:srgbClr val="231F20"/>
                </a:solidFill>
                <a:latin typeface="Arial"/>
                <a:cs typeface="Arial"/>
              </a:rPr>
              <a:t>can </a:t>
            </a:r>
            <a:r>
              <a:rPr sz="750" spc="-55" dirty="0">
                <a:solidFill>
                  <a:srgbClr val="231F20"/>
                </a:solidFill>
                <a:latin typeface="Arial"/>
                <a:cs typeface="Arial"/>
              </a:rPr>
              <a:t>ask,</a:t>
            </a:r>
            <a:r>
              <a:rPr sz="750" spc="-109" dirty="0">
                <a:solidFill>
                  <a:srgbClr val="231F20"/>
                </a:solidFill>
                <a:latin typeface="Arial"/>
                <a:cs typeface="Arial"/>
              </a:rPr>
              <a:t> </a:t>
            </a:r>
            <a:r>
              <a:rPr sz="750" spc="-20" dirty="0">
                <a:solidFill>
                  <a:srgbClr val="231F20"/>
                </a:solidFill>
                <a:latin typeface="Arial"/>
                <a:cs typeface="Arial"/>
              </a:rPr>
              <a:t>“What”s  </a:t>
            </a:r>
            <a:r>
              <a:rPr sz="750" spc="-7" dirty="0">
                <a:solidFill>
                  <a:srgbClr val="231F20"/>
                </a:solidFill>
                <a:latin typeface="Arial"/>
                <a:cs typeface="Arial"/>
              </a:rPr>
              <a:t>the </a:t>
            </a:r>
            <a:r>
              <a:rPr sz="750" spc="-44" dirty="0">
                <a:solidFill>
                  <a:srgbClr val="231F20"/>
                </a:solidFill>
                <a:latin typeface="Arial"/>
                <a:cs typeface="Arial"/>
              </a:rPr>
              <a:t>issue?” </a:t>
            </a:r>
            <a:r>
              <a:rPr sz="750" spc="7" dirty="0">
                <a:solidFill>
                  <a:srgbClr val="231F20"/>
                </a:solidFill>
                <a:latin typeface="Arial"/>
                <a:cs typeface="Arial"/>
              </a:rPr>
              <a:t>Not </a:t>
            </a:r>
            <a:r>
              <a:rPr sz="750" spc="-24" dirty="0">
                <a:solidFill>
                  <a:srgbClr val="231F20"/>
                </a:solidFill>
                <a:latin typeface="Arial"/>
                <a:cs typeface="Arial"/>
              </a:rPr>
              <a:t>– </a:t>
            </a:r>
            <a:r>
              <a:rPr sz="750" spc="-20" dirty="0">
                <a:solidFill>
                  <a:srgbClr val="231F20"/>
                </a:solidFill>
                <a:latin typeface="Arial"/>
                <a:cs typeface="Arial"/>
              </a:rPr>
              <a:t>“What”s your</a:t>
            </a:r>
            <a:r>
              <a:rPr sz="750" spc="-156" dirty="0">
                <a:solidFill>
                  <a:srgbClr val="231F20"/>
                </a:solidFill>
                <a:latin typeface="Arial"/>
                <a:cs typeface="Arial"/>
              </a:rPr>
              <a:t> </a:t>
            </a:r>
            <a:r>
              <a:rPr sz="750" spc="-27" dirty="0">
                <a:solidFill>
                  <a:srgbClr val="231F20"/>
                </a:solidFill>
                <a:latin typeface="Arial"/>
                <a:cs typeface="Arial"/>
              </a:rPr>
              <a:t>problem?”</a:t>
            </a:r>
            <a:endParaRPr sz="750" dirty="0">
              <a:latin typeface="Arial"/>
              <a:cs typeface="Arial"/>
            </a:endParaRPr>
          </a:p>
        </p:txBody>
      </p:sp>
      <p:sp>
        <p:nvSpPr>
          <p:cNvPr id="6" name="object 6"/>
          <p:cNvSpPr txBox="1"/>
          <p:nvPr/>
        </p:nvSpPr>
        <p:spPr>
          <a:xfrm>
            <a:off x="5276382" y="4222404"/>
            <a:ext cx="2813772" cy="489388"/>
          </a:xfrm>
          <a:prstGeom prst="rect">
            <a:avLst/>
          </a:prstGeom>
        </p:spPr>
        <p:txBody>
          <a:bodyPr vert="horz" wrap="square" lIns="0" tIns="8659" rIns="0" bIns="0" rtlCol="0">
            <a:spAutoFit/>
          </a:bodyPr>
          <a:lstStyle/>
          <a:p>
            <a:pPr marL="164518" marR="3464" indent="-155859">
              <a:lnSpc>
                <a:spcPct val="106100"/>
              </a:lnSpc>
              <a:spcBef>
                <a:spcPts val="68"/>
              </a:spcBef>
            </a:pPr>
            <a:r>
              <a:rPr sz="750" b="1" spc="14" dirty="0">
                <a:solidFill>
                  <a:srgbClr val="231F20"/>
                </a:solidFill>
                <a:latin typeface="Arial"/>
                <a:cs typeface="Arial"/>
              </a:rPr>
              <a:t>4. </a:t>
            </a:r>
            <a:r>
              <a:rPr sz="750" b="1" spc="-31" dirty="0">
                <a:solidFill>
                  <a:srgbClr val="231F20"/>
                </a:solidFill>
                <a:latin typeface="Arial"/>
                <a:cs typeface="Arial"/>
              </a:rPr>
              <a:t>Collaborate </a:t>
            </a:r>
            <a:r>
              <a:rPr sz="750" spc="-24" dirty="0">
                <a:solidFill>
                  <a:srgbClr val="231F20"/>
                </a:solidFill>
                <a:latin typeface="Arial"/>
                <a:cs typeface="Arial"/>
              </a:rPr>
              <a:t>– </a:t>
            </a:r>
            <a:r>
              <a:rPr sz="750" spc="-31" dirty="0">
                <a:solidFill>
                  <a:srgbClr val="231F20"/>
                </a:solidFill>
                <a:latin typeface="Arial"/>
                <a:cs typeface="Arial"/>
              </a:rPr>
              <a:t>Work </a:t>
            </a:r>
            <a:r>
              <a:rPr sz="750" spc="-10" dirty="0">
                <a:solidFill>
                  <a:srgbClr val="231F20"/>
                </a:solidFill>
                <a:latin typeface="Arial"/>
                <a:cs typeface="Arial"/>
              </a:rPr>
              <a:t>jointly, </a:t>
            </a:r>
            <a:r>
              <a:rPr sz="750" spc="-27" dirty="0">
                <a:solidFill>
                  <a:srgbClr val="231F20"/>
                </a:solidFill>
                <a:latin typeface="Arial"/>
                <a:cs typeface="Arial"/>
              </a:rPr>
              <a:t>combine </a:t>
            </a:r>
            <a:r>
              <a:rPr sz="750" spc="-14" dirty="0">
                <a:solidFill>
                  <a:srgbClr val="231F20"/>
                </a:solidFill>
                <a:latin typeface="Arial"/>
                <a:cs typeface="Arial"/>
              </a:rPr>
              <a:t>efforts, </a:t>
            </a:r>
            <a:r>
              <a:rPr sz="750" spc="-27" dirty="0">
                <a:solidFill>
                  <a:srgbClr val="231F20"/>
                </a:solidFill>
                <a:latin typeface="Arial"/>
                <a:cs typeface="Arial"/>
              </a:rPr>
              <a:t>team </a:t>
            </a:r>
            <a:r>
              <a:rPr sz="750" spc="-20" dirty="0">
                <a:solidFill>
                  <a:srgbClr val="231F20"/>
                </a:solidFill>
                <a:latin typeface="Arial"/>
                <a:cs typeface="Arial"/>
              </a:rPr>
              <a:t>mindset, </a:t>
            </a:r>
            <a:r>
              <a:rPr sz="750" spc="-44" dirty="0">
                <a:solidFill>
                  <a:srgbClr val="231F20"/>
                </a:solidFill>
                <a:latin typeface="Arial"/>
                <a:cs typeface="Arial"/>
              </a:rPr>
              <a:t>an </a:t>
            </a:r>
            <a:r>
              <a:rPr sz="750" spc="-3" dirty="0">
                <a:solidFill>
                  <a:srgbClr val="231F20"/>
                </a:solidFill>
                <a:latin typeface="Arial"/>
                <a:cs typeface="Arial"/>
              </a:rPr>
              <a:t>“all  </a:t>
            </a:r>
            <a:r>
              <a:rPr sz="750" dirty="0">
                <a:solidFill>
                  <a:srgbClr val="231F20"/>
                </a:solidFill>
                <a:latin typeface="Arial"/>
                <a:cs typeface="Arial"/>
              </a:rPr>
              <a:t>in</a:t>
            </a:r>
            <a:r>
              <a:rPr sz="750" spc="-44" dirty="0">
                <a:solidFill>
                  <a:srgbClr val="231F20"/>
                </a:solidFill>
                <a:latin typeface="Arial"/>
                <a:cs typeface="Arial"/>
              </a:rPr>
              <a:t> </a:t>
            </a:r>
            <a:r>
              <a:rPr sz="750" spc="34" dirty="0">
                <a:solidFill>
                  <a:srgbClr val="231F20"/>
                </a:solidFill>
                <a:latin typeface="Arial"/>
                <a:cs typeface="Arial"/>
              </a:rPr>
              <a:t>it</a:t>
            </a:r>
            <a:r>
              <a:rPr sz="750" spc="-41" dirty="0">
                <a:solidFill>
                  <a:srgbClr val="231F20"/>
                </a:solidFill>
                <a:latin typeface="Arial"/>
                <a:cs typeface="Arial"/>
              </a:rPr>
              <a:t> </a:t>
            </a:r>
            <a:r>
              <a:rPr sz="750" spc="14" dirty="0">
                <a:solidFill>
                  <a:srgbClr val="231F20"/>
                </a:solidFill>
                <a:latin typeface="Arial"/>
                <a:cs typeface="Arial"/>
              </a:rPr>
              <a:t>to</a:t>
            </a:r>
            <a:r>
              <a:rPr sz="750" spc="-41" dirty="0">
                <a:solidFill>
                  <a:srgbClr val="231F20"/>
                </a:solidFill>
                <a:latin typeface="Arial"/>
                <a:cs typeface="Arial"/>
              </a:rPr>
              <a:t> </a:t>
            </a:r>
            <a:r>
              <a:rPr sz="750" spc="-7" dirty="0">
                <a:solidFill>
                  <a:srgbClr val="231F20"/>
                </a:solidFill>
                <a:latin typeface="Arial"/>
                <a:cs typeface="Arial"/>
              </a:rPr>
              <a:t>win</a:t>
            </a:r>
            <a:r>
              <a:rPr sz="750" spc="-41" dirty="0">
                <a:solidFill>
                  <a:srgbClr val="231F20"/>
                </a:solidFill>
                <a:latin typeface="Arial"/>
                <a:cs typeface="Arial"/>
              </a:rPr>
              <a:t> </a:t>
            </a:r>
            <a:r>
              <a:rPr sz="750" spc="31" dirty="0">
                <a:solidFill>
                  <a:srgbClr val="231F20"/>
                </a:solidFill>
                <a:latin typeface="Arial"/>
                <a:cs typeface="Arial"/>
              </a:rPr>
              <a:t>it”</a:t>
            </a:r>
            <a:r>
              <a:rPr sz="750" spc="-41" dirty="0">
                <a:solidFill>
                  <a:srgbClr val="231F20"/>
                </a:solidFill>
                <a:latin typeface="Arial"/>
                <a:cs typeface="Arial"/>
              </a:rPr>
              <a:t> </a:t>
            </a:r>
            <a:r>
              <a:rPr sz="750" spc="-34" dirty="0">
                <a:solidFill>
                  <a:srgbClr val="231F20"/>
                </a:solidFill>
                <a:latin typeface="Arial"/>
                <a:cs typeface="Arial"/>
              </a:rPr>
              <a:t>approach.</a:t>
            </a:r>
            <a:r>
              <a:rPr sz="750" spc="-41" dirty="0">
                <a:solidFill>
                  <a:srgbClr val="231F20"/>
                </a:solidFill>
                <a:latin typeface="Arial"/>
                <a:cs typeface="Arial"/>
              </a:rPr>
              <a:t> This </a:t>
            </a:r>
            <a:r>
              <a:rPr sz="750" spc="-27" dirty="0">
                <a:solidFill>
                  <a:srgbClr val="231F20"/>
                </a:solidFill>
                <a:latin typeface="Arial"/>
                <a:cs typeface="Arial"/>
              </a:rPr>
              <a:t>requires</a:t>
            </a:r>
            <a:r>
              <a:rPr sz="750" spc="-41" dirty="0">
                <a:solidFill>
                  <a:srgbClr val="231F20"/>
                </a:solidFill>
                <a:latin typeface="Arial"/>
                <a:cs typeface="Arial"/>
              </a:rPr>
              <a:t> </a:t>
            </a:r>
            <a:r>
              <a:rPr sz="750" spc="-65" dirty="0">
                <a:solidFill>
                  <a:srgbClr val="231F20"/>
                </a:solidFill>
                <a:latin typeface="Arial"/>
                <a:cs typeface="Arial"/>
              </a:rPr>
              <a:t>a</a:t>
            </a:r>
            <a:r>
              <a:rPr sz="750" spc="-41" dirty="0">
                <a:solidFill>
                  <a:srgbClr val="231F20"/>
                </a:solidFill>
                <a:latin typeface="Arial"/>
                <a:cs typeface="Arial"/>
              </a:rPr>
              <a:t> </a:t>
            </a:r>
            <a:r>
              <a:rPr sz="750" spc="-27" dirty="0">
                <a:solidFill>
                  <a:srgbClr val="231F20"/>
                </a:solidFill>
                <a:latin typeface="Arial"/>
                <a:cs typeface="Arial"/>
              </a:rPr>
              <a:t>give-and-take</a:t>
            </a:r>
            <a:r>
              <a:rPr sz="750" spc="-41" dirty="0">
                <a:solidFill>
                  <a:srgbClr val="231F20"/>
                </a:solidFill>
                <a:latin typeface="Arial"/>
                <a:cs typeface="Arial"/>
              </a:rPr>
              <a:t> </a:t>
            </a:r>
            <a:r>
              <a:rPr sz="750" spc="-34" dirty="0">
                <a:solidFill>
                  <a:srgbClr val="231F20"/>
                </a:solidFill>
                <a:latin typeface="Arial"/>
                <a:cs typeface="Arial"/>
              </a:rPr>
              <a:t>approach.</a:t>
            </a:r>
            <a:r>
              <a:rPr sz="750" spc="-41" dirty="0">
                <a:solidFill>
                  <a:srgbClr val="231F20"/>
                </a:solidFill>
                <a:latin typeface="Arial"/>
                <a:cs typeface="Arial"/>
              </a:rPr>
              <a:t> </a:t>
            </a:r>
            <a:r>
              <a:rPr sz="750" spc="-17" dirty="0">
                <a:solidFill>
                  <a:srgbClr val="231F20"/>
                </a:solidFill>
                <a:latin typeface="Arial"/>
                <a:cs typeface="Arial"/>
              </a:rPr>
              <a:t>No  </a:t>
            </a:r>
            <a:r>
              <a:rPr sz="750" spc="-31" dirty="0">
                <a:solidFill>
                  <a:srgbClr val="231F20"/>
                </a:solidFill>
                <a:latin typeface="Arial"/>
                <a:cs typeface="Arial"/>
              </a:rPr>
              <a:t>one</a:t>
            </a:r>
            <a:r>
              <a:rPr sz="750" spc="-41" dirty="0">
                <a:solidFill>
                  <a:srgbClr val="231F20"/>
                </a:solidFill>
                <a:latin typeface="Arial"/>
                <a:cs typeface="Arial"/>
              </a:rPr>
              <a:t> way</a:t>
            </a:r>
            <a:r>
              <a:rPr sz="750" spc="-37" dirty="0">
                <a:solidFill>
                  <a:srgbClr val="231F20"/>
                </a:solidFill>
                <a:latin typeface="Arial"/>
                <a:cs typeface="Arial"/>
              </a:rPr>
              <a:t> </a:t>
            </a:r>
            <a:r>
              <a:rPr sz="750" spc="-27" dirty="0">
                <a:solidFill>
                  <a:srgbClr val="231F20"/>
                </a:solidFill>
                <a:latin typeface="Arial"/>
                <a:cs typeface="Arial"/>
              </a:rPr>
              <a:t>is</a:t>
            </a:r>
            <a:r>
              <a:rPr sz="750" spc="-37" dirty="0">
                <a:solidFill>
                  <a:srgbClr val="231F20"/>
                </a:solidFill>
                <a:latin typeface="Arial"/>
                <a:cs typeface="Arial"/>
              </a:rPr>
              <a:t> </a:t>
            </a:r>
            <a:r>
              <a:rPr sz="750" spc="-44" dirty="0">
                <a:solidFill>
                  <a:srgbClr val="231F20"/>
                </a:solidFill>
                <a:latin typeface="Arial"/>
                <a:cs typeface="Arial"/>
              </a:rPr>
              <a:t>always</a:t>
            </a:r>
            <a:r>
              <a:rPr sz="750" spc="-37" dirty="0">
                <a:solidFill>
                  <a:srgbClr val="231F20"/>
                </a:solidFill>
                <a:latin typeface="Arial"/>
                <a:cs typeface="Arial"/>
              </a:rPr>
              <a:t> </a:t>
            </a:r>
            <a:r>
              <a:rPr sz="750" spc="-3" dirty="0">
                <a:solidFill>
                  <a:srgbClr val="231F20"/>
                </a:solidFill>
                <a:latin typeface="Arial"/>
                <a:cs typeface="Arial"/>
              </a:rPr>
              <a:t>right.</a:t>
            </a:r>
            <a:r>
              <a:rPr sz="750" spc="-37" dirty="0">
                <a:solidFill>
                  <a:srgbClr val="231F20"/>
                </a:solidFill>
                <a:latin typeface="Arial"/>
                <a:cs typeface="Arial"/>
              </a:rPr>
              <a:t> </a:t>
            </a:r>
            <a:r>
              <a:rPr sz="750" spc="-65" dirty="0">
                <a:solidFill>
                  <a:srgbClr val="231F20"/>
                </a:solidFill>
                <a:latin typeface="Arial"/>
                <a:cs typeface="Arial"/>
              </a:rPr>
              <a:t>Be</a:t>
            </a:r>
            <a:r>
              <a:rPr sz="750" spc="-37" dirty="0">
                <a:solidFill>
                  <a:srgbClr val="231F20"/>
                </a:solidFill>
                <a:latin typeface="Arial"/>
                <a:cs typeface="Arial"/>
              </a:rPr>
              <a:t> </a:t>
            </a:r>
            <a:r>
              <a:rPr sz="750" spc="-31" dirty="0">
                <a:solidFill>
                  <a:srgbClr val="231F20"/>
                </a:solidFill>
                <a:latin typeface="Arial"/>
                <a:cs typeface="Arial"/>
              </a:rPr>
              <a:t>open</a:t>
            </a:r>
            <a:r>
              <a:rPr sz="750" spc="-37" dirty="0">
                <a:solidFill>
                  <a:srgbClr val="231F20"/>
                </a:solidFill>
                <a:latin typeface="Arial"/>
                <a:cs typeface="Arial"/>
              </a:rPr>
              <a:t> </a:t>
            </a:r>
            <a:r>
              <a:rPr sz="750" spc="14" dirty="0">
                <a:solidFill>
                  <a:srgbClr val="231F20"/>
                </a:solidFill>
                <a:latin typeface="Arial"/>
                <a:cs typeface="Arial"/>
              </a:rPr>
              <a:t>to</a:t>
            </a:r>
            <a:r>
              <a:rPr sz="750" spc="-37" dirty="0">
                <a:solidFill>
                  <a:srgbClr val="231F20"/>
                </a:solidFill>
                <a:latin typeface="Arial"/>
                <a:cs typeface="Arial"/>
              </a:rPr>
              <a:t> </a:t>
            </a:r>
            <a:r>
              <a:rPr sz="750" spc="-10" dirty="0">
                <a:solidFill>
                  <a:srgbClr val="231F20"/>
                </a:solidFill>
                <a:latin typeface="Arial"/>
                <a:cs typeface="Arial"/>
              </a:rPr>
              <a:t>different</a:t>
            </a:r>
            <a:r>
              <a:rPr sz="750" spc="-41" dirty="0">
                <a:solidFill>
                  <a:srgbClr val="231F20"/>
                </a:solidFill>
                <a:latin typeface="Arial"/>
                <a:cs typeface="Arial"/>
              </a:rPr>
              <a:t> </a:t>
            </a:r>
            <a:r>
              <a:rPr sz="750" spc="-51" dirty="0">
                <a:solidFill>
                  <a:srgbClr val="231F20"/>
                </a:solidFill>
                <a:latin typeface="Arial"/>
                <a:cs typeface="Arial"/>
              </a:rPr>
              <a:t>ways</a:t>
            </a:r>
            <a:r>
              <a:rPr sz="750" spc="-37" dirty="0">
                <a:solidFill>
                  <a:srgbClr val="231F20"/>
                </a:solidFill>
                <a:latin typeface="Arial"/>
                <a:cs typeface="Arial"/>
              </a:rPr>
              <a:t> </a:t>
            </a:r>
            <a:r>
              <a:rPr sz="750" dirty="0">
                <a:solidFill>
                  <a:srgbClr val="231F20"/>
                </a:solidFill>
                <a:latin typeface="Arial"/>
                <a:cs typeface="Arial"/>
              </a:rPr>
              <a:t>of</a:t>
            </a:r>
            <a:r>
              <a:rPr sz="750" spc="-37" dirty="0">
                <a:solidFill>
                  <a:srgbClr val="231F20"/>
                </a:solidFill>
                <a:latin typeface="Arial"/>
                <a:cs typeface="Arial"/>
              </a:rPr>
              <a:t> </a:t>
            </a:r>
            <a:r>
              <a:rPr sz="750" spc="-7" dirty="0">
                <a:solidFill>
                  <a:srgbClr val="231F20"/>
                </a:solidFill>
                <a:latin typeface="Arial"/>
                <a:cs typeface="Arial"/>
              </a:rPr>
              <a:t>getting</a:t>
            </a:r>
            <a:r>
              <a:rPr sz="750" spc="-37" dirty="0">
                <a:solidFill>
                  <a:srgbClr val="231F20"/>
                </a:solidFill>
                <a:latin typeface="Arial"/>
                <a:cs typeface="Arial"/>
              </a:rPr>
              <a:t> </a:t>
            </a:r>
            <a:r>
              <a:rPr sz="750" spc="-7" dirty="0">
                <a:solidFill>
                  <a:srgbClr val="231F20"/>
                </a:solidFill>
                <a:latin typeface="Arial"/>
                <a:cs typeface="Arial"/>
              </a:rPr>
              <a:t>the</a:t>
            </a:r>
            <a:r>
              <a:rPr sz="750" spc="-37" dirty="0">
                <a:solidFill>
                  <a:srgbClr val="231F20"/>
                </a:solidFill>
                <a:latin typeface="Arial"/>
                <a:cs typeface="Arial"/>
              </a:rPr>
              <a:t> </a:t>
            </a:r>
            <a:r>
              <a:rPr sz="750" spc="-14" dirty="0">
                <a:solidFill>
                  <a:srgbClr val="231F20"/>
                </a:solidFill>
                <a:latin typeface="Arial"/>
                <a:cs typeface="Arial"/>
              </a:rPr>
              <a:t>job  </a:t>
            </a:r>
            <a:r>
              <a:rPr sz="750" spc="-37" dirty="0">
                <a:solidFill>
                  <a:srgbClr val="231F20"/>
                </a:solidFill>
                <a:latin typeface="Arial"/>
                <a:cs typeface="Arial"/>
              </a:rPr>
              <a:t>done.</a:t>
            </a:r>
            <a:endParaRPr sz="750">
              <a:latin typeface="Arial"/>
              <a:cs typeface="Arial"/>
            </a:endParaRPr>
          </a:p>
        </p:txBody>
      </p:sp>
      <p:sp>
        <p:nvSpPr>
          <p:cNvPr id="7" name="object 7"/>
          <p:cNvSpPr txBox="1"/>
          <p:nvPr/>
        </p:nvSpPr>
        <p:spPr>
          <a:xfrm>
            <a:off x="5276383" y="4805494"/>
            <a:ext cx="2782599" cy="856412"/>
          </a:xfrm>
          <a:prstGeom prst="rect">
            <a:avLst/>
          </a:prstGeom>
        </p:spPr>
        <p:txBody>
          <a:bodyPr vert="horz" wrap="square" lIns="0" tIns="8659" rIns="0" bIns="0" rtlCol="0">
            <a:spAutoFit/>
          </a:bodyPr>
          <a:lstStyle/>
          <a:p>
            <a:pPr marL="164518" marR="3464" indent="-155859">
              <a:lnSpc>
                <a:spcPct val="106100"/>
              </a:lnSpc>
              <a:spcBef>
                <a:spcPts val="68"/>
              </a:spcBef>
            </a:pPr>
            <a:r>
              <a:rPr sz="750" b="1" spc="-37" dirty="0">
                <a:solidFill>
                  <a:srgbClr val="231F20"/>
                </a:solidFill>
                <a:latin typeface="Arial"/>
                <a:cs typeface="Arial"/>
              </a:rPr>
              <a:t>5. </a:t>
            </a:r>
            <a:r>
              <a:rPr sz="750" b="1" spc="-34" dirty="0">
                <a:solidFill>
                  <a:srgbClr val="231F20"/>
                </a:solidFill>
                <a:latin typeface="Arial"/>
                <a:cs typeface="Arial"/>
              </a:rPr>
              <a:t>Cooperate </a:t>
            </a:r>
            <a:r>
              <a:rPr sz="750" spc="-24" dirty="0">
                <a:solidFill>
                  <a:srgbClr val="231F20"/>
                </a:solidFill>
                <a:latin typeface="Arial"/>
                <a:cs typeface="Arial"/>
              </a:rPr>
              <a:t>– Cooperation </a:t>
            </a:r>
            <a:r>
              <a:rPr sz="750" spc="-27" dirty="0">
                <a:solidFill>
                  <a:srgbClr val="231F20"/>
                </a:solidFill>
                <a:latin typeface="Arial"/>
                <a:cs typeface="Arial"/>
              </a:rPr>
              <a:t>requires </a:t>
            </a:r>
            <a:r>
              <a:rPr sz="750" spc="-65" dirty="0">
                <a:solidFill>
                  <a:srgbClr val="231F20"/>
                </a:solidFill>
                <a:latin typeface="Arial"/>
                <a:cs typeface="Arial"/>
              </a:rPr>
              <a:t>a </a:t>
            </a:r>
            <a:r>
              <a:rPr sz="750" spc="-27" dirty="0">
                <a:solidFill>
                  <a:srgbClr val="231F20"/>
                </a:solidFill>
                <a:latin typeface="Arial"/>
                <a:cs typeface="Arial"/>
              </a:rPr>
              <a:t>team </a:t>
            </a:r>
            <a:r>
              <a:rPr sz="750" spc="14" dirty="0">
                <a:solidFill>
                  <a:srgbClr val="231F20"/>
                </a:solidFill>
                <a:latin typeface="Arial"/>
                <a:cs typeface="Arial"/>
              </a:rPr>
              <a:t>to </a:t>
            </a:r>
            <a:r>
              <a:rPr sz="750" spc="-17" dirty="0">
                <a:solidFill>
                  <a:srgbClr val="231F20"/>
                </a:solidFill>
                <a:latin typeface="Arial"/>
                <a:cs typeface="Arial"/>
              </a:rPr>
              <a:t>work </a:t>
            </a:r>
            <a:r>
              <a:rPr sz="750" spc="-10" dirty="0">
                <a:solidFill>
                  <a:srgbClr val="231F20"/>
                </a:solidFill>
                <a:latin typeface="Arial"/>
                <a:cs typeface="Arial"/>
              </a:rPr>
              <a:t>together </a:t>
            </a:r>
            <a:r>
              <a:rPr sz="750" spc="-41" dirty="0">
                <a:solidFill>
                  <a:srgbClr val="231F20"/>
                </a:solidFill>
                <a:latin typeface="Arial"/>
                <a:cs typeface="Arial"/>
              </a:rPr>
              <a:t>safely,  </a:t>
            </a:r>
            <a:r>
              <a:rPr sz="750" spc="-24" dirty="0">
                <a:solidFill>
                  <a:srgbClr val="231F20"/>
                </a:solidFill>
                <a:latin typeface="Arial"/>
                <a:cs typeface="Arial"/>
              </a:rPr>
              <a:t>effectively, </a:t>
            </a:r>
            <a:r>
              <a:rPr sz="750" spc="-37" dirty="0">
                <a:solidFill>
                  <a:srgbClr val="231F20"/>
                </a:solidFill>
                <a:latin typeface="Arial"/>
                <a:cs typeface="Arial"/>
              </a:rPr>
              <a:t>and </a:t>
            </a:r>
            <a:r>
              <a:rPr sz="750" spc="-14" dirty="0">
                <a:solidFill>
                  <a:srgbClr val="231F20"/>
                </a:solidFill>
                <a:latin typeface="Arial"/>
                <a:cs typeface="Arial"/>
              </a:rPr>
              <a:t>productively </a:t>
            </a:r>
            <a:r>
              <a:rPr sz="750" spc="-24" dirty="0">
                <a:solidFill>
                  <a:srgbClr val="231F20"/>
                </a:solidFill>
                <a:latin typeface="Arial"/>
                <a:cs typeface="Arial"/>
              </a:rPr>
              <a:t>– </a:t>
            </a:r>
            <a:r>
              <a:rPr sz="750" spc="3" dirty="0">
                <a:solidFill>
                  <a:srgbClr val="231F20"/>
                </a:solidFill>
                <a:latin typeface="Arial"/>
                <a:cs typeface="Arial"/>
              </a:rPr>
              <a:t>within </a:t>
            </a:r>
            <a:r>
              <a:rPr sz="750" spc="-65" dirty="0">
                <a:solidFill>
                  <a:srgbClr val="231F20"/>
                </a:solidFill>
                <a:latin typeface="Arial"/>
                <a:cs typeface="Arial"/>
              </a:rPr>
              <a:t>a </a:t>
            </a:r>
            <a:r>
              <a:rPr sz="750" spc="-10" dirty="0">
                <a:solidFill>
                  <a:srgbClr val="231F20"/>
                </a:solidFill>
                <a:latin typeface="Arial"/>
                <a:cs typeface="Arial"/>
              </a:rPr>
              <a:t>culture </a:t>
            </a:r>
            <a:r>
              <a:rPr sz="750" dirty="0">
                <a:solidFill>
                  <a:srgbClr val="231F20"/>
                </a:solidFill>
                <a:latin typeface="Arial"/>
                <a:cs typeface="Arial"/>
              </a:rPr>
              <a:t>of </a:t>
            </a:r>
            <a:r>
              <a:rPr sz="750" spc="-3" dirty="0">
                <a:solidFill>
                  <a:srgbClr val="231F20"/>
                </a:solidFill>
                <a:latin typeface="Arial"/>
                <a:cs typeface="Arial"/>
              </a:rPr>
              <a:t>trust. </a:t>
            </a:r>
            <a:r>
              <a:rPr sz="750" spc="-14" dirty="0">
                <a:solidFill>
                  <a:srgbClr val="231F20"/>
                </a:solidFill>
                <a:latin typeface="Arial"/>
                <a:cs typeface="Arial"/>
              </a:rPr>
              <a:t>Honoring  </a:t>
            </a:r>
            <a:r>
              <a:rPr sz="750" spc="-37" dirty="0">
                <a:solidFill>
                  <a:srgbClr val="231F20"/>
                </a:solidFill>
                <a:latin typeface="Arial"/>
                <a:cs typeface="Arial"/>
              </a:rPr>
              <a:t>and </a:t>
            </a:r>
            <a:r>
              <a:rPr sz="750" spc="-24" dirty="0">
                <a:solidFill>
                  <a:srgbClr val="231F20"/>
                </a:solidFill>
                <a:latin typeface="Arial"/>
                <a:cs typeface="Arial"/>
              </a:rPr>
              <a:t>respecting </a:t>
            </a:r>
            <a:r>
              <a:rPr sz="750" spc="-27" dirty="0">
                <a:solidFill>
                  <a:srgbClr val="231F20"/>
                </a:solidFill>
                <a:latin typeface="Arial"/>
                <a:cs typeface="Arial"/>
              </a:rPr>
              <a:t>differences </a:t>
            </a:r>
            <a:r>
              <a:rPr sz="750" spc="-31" dirty="0">
                <a:solidFill>
                  <a:srgbClr val="231F20"/>
                </a:solidFill>
                <a:latin typeface="Arial"/>
                <a:cs typeface="Arial"/>
              </a:rPr>
              <a:t>open </a:t>
            </a:r>
            <a:r>
              <a:rPr sz="750" spc="-24" dirty="0">
                <a:solidFill>
                  <a:srgbClr val="231F20"/>
                </a:solidFill>
                <a:latin typeface="Arial"/>
                <a:cs typeface="Arial"/>
              </a:rPr>
              <a:t>up </a:t>
            </a:r>
            <a:r>
              <a:rPr sz="750" spc="-37" dirty="0">
                <a:solidFill>
                  <a:srgbClr val="231F20"/>
                </a:solidFill>
                <a:latin typeface="Arial"/>
                <a:cs typeface="Arial"/>
              </a:rPr>
              <a:t>channels </a:t>
            </a:r>
            <a:r>
              <a:rPr sz="750" dirty="0">
                <a:solidFill>
                  <a:srgbClr val="231F20"/>
                </a:solidFill>
                <a:latin typeface="Arial"/>
                <a:cs typeface="Arial"/>
              </a:rPr>
              <a:t>of </a:t>
            </a:r>
            <a:r>
              <a:rPr sz="750" spc="-20" dirty="0">
                <a:solidFill>
                  <a:srgbClr val="231F20"/>
                </a:solidFill>
                <a:latin typeface="Arial"/>
                <a:cs typeface="Arial"/>
              </a:rPr>
              <a:t>communication.  </a:t>
            </a:r>
            <a:r>
              <a:rPr sz="750" spc="-17" dirty="0">
                <a:solidFill>
                  <a:srgbClr val="231F20"/>
                </a:solidFill>
                <a:latin typeface="Arial"/>
                <a:cs typeface="Arial"/>
              </a:rPr>
              <a:t>Demonstrating </a:t>
            </a:r>
            <a:r>
              <a:rPr sz="750" spc="-24" dirty="0">
                <a:solidFill>
                  <a:srgbClr val="231F20"/>
                </a:solidFill>
                <a:latin typeface="Arial"/>
                <a:cs typeface="Arial"/>
              </a:rPr>
              <a:t>inclusive </a:t>
            </a:r>
            <a:r>
              <a:rPr sz="750" spc="-27" dirty="0">
                <a:solidFill>
                  <a:srgbClr val="231F20"/>
                </a:solidFill>
                <a:latin typeface="Arial"/>
                <a:cs typeface="Arial"/>
              </a:rPr>
              <a:t>practices </a:t>
            </a:r>
            <a:r>
              <a:rPr sz="750" spc="-37" dirty="0">
                <a:solidFill>
                  <a:srgbClr val="231F20"/>
                </a:solidFill>
                <a:latin typeface="Arial"/>
                <a:cs typeface="Arial"/>
              </a:rPr>
              <a:t>and </a:t>
            </a:r>
            <a:r>
              <a:rPr sz="750" spc="-44" dirty="0">
                <a:solidFill>
                  <a:srgbClr val="231F20"/>
                </a:solidFill>
                <a:latin typeface="Arial"/>
                <a:cs typeface="Arial"/>
              </a:rPr>
              <a:t>processes </a:t>
            </a:r>
            <a:r>
              <a:rPr sz="750" spc="-27" dirty="0">
                <a:solidFill>
                  <a:srgbClr val="231F20"/>
                </a:solidFill>
                <a:latin typeface="Arial"/>
                <a:cs typeface="Arial"/>
              </a:rPr>
              <a:t>requires </a:t>
            </a:r>
            <a:r>
              <a:rPr sz="750" spc="-17" dirty="0">
                <a:solidFill>
                  <a:srgbClr val="231F20"/>
                </a:solidFill>
                <a:latin typeface="Arial"/>
                <a:cs typeface="Arial"/>
              </a:rPr>
              <a:t>effective  </a:t>
            </a:r>
            <a:r>
              <a:rPr sz="750" spc="-20" dirty="0">
                <a:solidFill>
                  <a:srgbClr val="231F20"/>
                </a:solidFill>
                <a:latin typeface="Arial"/>
                <a:cs typeface="Arial"/>
              </a:rPr>
              <a:t>communication </a:t>
            </a:r>
            <a:r>
              <a:rPr sz="750" spc="-24" dirty="0">
                <a:solidFill>
                  <a:srgbClr val="231F20"/>
                </a:solidFill>
                <a:latin typeface="Arial"/>
                <a:cs typeface="Arial"/>
              </a:rPr>
              <a:t>skills. Cooperation </a:t>
            </a:r>
            <a:r>
              <a:rPr sz="750" spc="-27" dirty="0">
                <a:solidFill>
                  <a:srgbClr val="231F20"/>
                </a:solidFill>
                <a:latin typeface="Arial"/>
                <a:cs typeface="Arial"/>
              </a:rPr>
              <a:t>is </a:t>
            </a:r>
            <a:r>
              <a:rPr sz="750" spc="-17" dirty="0">
                <a:solidFill>
                  <a:srgbClr val="231F20"/>
                </a:solidFill>
                <a:latin typeface="Arial"/>
                <a:cs typeface="Arial"/>
              </a:rPr>
              <a:t>about </a:t>
            </a:r>
            <a:r>
              <a:rPr sz="750" spc="-20" dirty="0">
                <a:solidFill>
                  <a:srgbClr val="231F20"/>
                </a:solidFill>
                <a:latin typeface="Arial"/>
                <a:cs typeface="Arial"/>
              </a:rPr>
              <a:t>how </a:t>
            </a:r>
            <a:r>
              <a:rPr sz="750" spc="-27" dirty="0">
                <a:solidFill>
                  <a:srgbClr val="231F20"/>
                </a:solidFill>
                <a:latin typeface="Arial"/>
                <a:cs typeface="Arial"/>
              </a:rPr>
              <a:t>team </a:t>
            </a:r>
            <a:r>
              <a:rPr sz="750" spc="-37" dirty="0">
                <a:solidFill>
                  <a:srgbClr val="231F20"/>
                </a:solidFill>
                <a:latin typeface="Arial"/>
                <a:cs typeface="Arial"/>
              </a:rPr>
              <a:t>members  </a:t>
            </a:r>
            <a:r>
              <a:rPr sz="750" spc="-24" dirty="0">
                <a:solidFill>
                  <a:srgbClr val="231F20"/>
                </a:solidFill>
                <a:latin typeface="Arial"/>
                <a:cs typeface="Arial"/>
              </a:rPr>
              <a:t>operate (work, </a:t>
            </a:r>
            <a:r>
              <a:rPr sz="750" spc="-34" dirty="0">
                <a:solidFill>
                  <a:srgbClr val="231F20"/>
                </a:solidFill>
                <a:latin typeface="Arial"/>
                <a:cs typeface="Arial"/>
              </a:rPr>
              <a:t>handle, </a:t>
            </a:r>
            <a:r>
              <a:rPr sz="750" spc="-44" dirty="0">
                <a:solidFill>
                  <a:srgbClr val="231F20"/>
                </a:solidFill>
                <a:latin typeface="Arial"/>
                <a:cs typeface="Arial"/>
              </a:rPr>
              <a:t>manage) </a:t>
            </a:r>
            <a:r>
              <a:rPr sz="750" dirty="0">
                <a:solidFill>
                  <a:srgbClr val="231F20"/>
                </a:solidFill>
                <a:latin typeface="Arial"/>
                <a:cs typeface="Arial"/>
              </a:rPr>
              <a:t>their </a:t>
            </a:r>
            <a:r>
              <a:rPr sz="750" spc="-34" dirty="0">
                <a:solidFill>
                  <a:srgbClr val="231F20"/>
                </a:solidFill>
                <a:latin typeface="Arial"/>
                <a:cs typeface="Arial"/>
              </a:rPr>
              <a:t>tasks </a:t>
            </a:r>
            <a:r>
              <a:rPr sz="750" spc="-20" dirty="0">
                <a:solidFill>
                  <a:srgbClr val="231F20"/>
                </a:solidFill>
                <a:latin typeface="Arial"/>
                <a:cs typeface="Arial"/>
              </a:rPr>
              <a:t>together, </a:t>
            </a:r>
            <a:r>
              <a:rPr sz="750" spc="-68" dirty="0">
                <a:solidFill>
                  <a:srgbClr val="231F20"/>
                </a:solidFill>
                <a:latin typeface="Arial"/>
                <a:cs typeface="Arial"/>
              </a:rPr>
              <a:t>as </a:t>
            </a:r>
            <a:r>
              <a:rPr sz="750" spc="-65" dirty="0">
                <a:solidFill>
                  <a:srgbClr val="231F20"/>
                </a:solidFill>
                <a:latin typeface="Arial"/>
                <a:cs typeface="Arial"/>
              </a:rPr>
              <a:t>a </a:t>
            </a:r>
            <a:r>
              <a:rPr sz="750" spc="-17" dirty="0">
                <a:solidFill>
                  <a:srgbClr val="231F20"/>
                </a:solidFill>
                <a:latin typeface="Arial"/>
                <a:cs typeface="Arial"/>
              </a:rPr>
              <a:t>collective  </a:t>
            </a:r>
            <a:r>
              <a:rPr sz="750" spc="7" dirty="0">
                <a:solidFill>
                  <a:srgbClr val="231F20"/>
                </a:solidFill>
                <a:latin typeface="Arial"/>
                <a:cs typeface="Arial"/>
              </a:rPr>
              <a:t>with</a:t>
            </a:r>
            <a:r>
              <a:rPr sz="750" spc="-44" dirty="0">
                <a:solidFill>
                  <a:srgbClr val="231F20"/>
                </a:solidFill>
                <a:latin typeface="Arial"/>
                <a:cs typeface="Arial"/>
              </a:rPr>
              <a:t> an</a:t>
            </a:r>
            <a:r>
              <a:rPr sz="750" spc="-41" dirty="0">
                <a:solidFill>
                  <a:srgbClr val="231F20"/>
                </a:solidFill>
                <a:latin typeface="Arial"/>
                <a:cs typeface="Arial"/>
              </a:rPr>
              <a:t> </a:t>
            </a:r>
            <a:r>
              <a:rPr sz="750" spc="-3" dirty="0">
                <a:solidFill>
                  <a:srgbClr val="231F20"/>
                </a:solidFill>
                <a:latin typeface="Arial"/>
                <a:cs typeface="Arial"/>
              </a:rPr>
              <a:t>“all</a:t>
            </a:r>
            <a:r>
              <a:rPr sz="750" spc="-41" dirty="0">
                <a:solidFill>
                  <a:srgbClr val="231F20"/>
                </a:solidFill>
                <a:latin typeface="Arial"/>
                <a:cs typeface="Arial"/>
              </a:rPr>
              <a:t> </a:t>
            </a:r>
            <a:r>
              <a:rPr sz="750" dirty="0">
                <a:solidFill>
                  <a:srgbClr val="231F20"/>
                </a:solidFill>
                <a:latin typeface="Arial"/>
                <a:cs typeface="Arial"/>
              </a:rPr>
              <a:t>in</a:t>
            </a:r>
            <a:r>
              <a:rPr sz="750" spc="-41" dirty="0">
                <a:solidFill>
                  <a:srgbClr val="231F20"/>
                </a:solidFill>
                <a:latin typeface="Arial"/>
                <a:cs typeface="Arial"/>
              </a:rPr>
              <a:t> </a:t>
            </a:r>
            <a:r>
              <a:rPr sz="750" spc="34" dirty="0">
                <a:solidFill>
                  <a:srgbClr val="231F20"/>
                </a:solidFill>
                <a:latin typeface="Arial"/>
                <a:cs typeface="Arial"/>
              </a:rPr>
              <a:t>it</a:t>
            </a:r>
            <a:r>
              <a:rPr sz="750" spc="-41" dirty="0">
                <a:solidFill>
                  <a:srgbClr val="231F20"/>
                </a:solidFill>
                <a:latin typeface="Arial"/>
                <a:cs typeface="Arial"/>
              </a:rPr>
              <a:t> </a:t>
            </a:r>
            <a:r>
              <a:rPr sz="750" spc="14" dirty="0">
                <a:solidFill>
                  <a:srgbClr val="231F20"/>
                </a:solidFill>
                <a:latin typeface="Arial"/>
                <a:cs typeface="Arial"/>
              </a:rPr>
              <a:t>to</a:t>
            </a:r>
            <a:r>
              <a:rPr sz="750" spc="-41" dirty="0">
                <a:solidFill>
                  <a:srgbClr val="231F20"/>
                </a:solidFill>
                <a:latin typeface="Arial"/>
                <a:cs typeface="Arial"/>
              </a:rPr>
              <a:t> </a:t>
            </a:r>
            <a:r>
              <a:rPr sz="750" spc="-7" dirty="0">
                <a:solidFill>
                  <a:srgbClr val="231F20"/>
                </a:solidFill>
                <a:latin typeface="Arial"/>
                <a:cs typeface="Arial"/>
              </a:rPr>
              <a:t>win</a:t>
            </a:r>
            <a:r>
              <a:rPr sz="750" spc="-41" dirty="0">
                <a:solidFill>
                  <a:srgbClr val="231F20"/>
                </a:solidFill>
                <a:latin typeface="Arial"/>
                <a:cs typeface="Arial"/>
              </a:rPr>
              <a:t> </a:t>
            </a:r>
            <a:r>
              <a:rPr sz="750" spc="31" dirty="0">
                <a:solidFill>
                  <a:srgbClr val="231F20"/>
                </a:solidFill>
                <a:latin typeface="Arial"/>
                <a:cs typeface="Arial"/>
              </a:rPr>
              <a:t>it”</a:t>
            </a:r>
            <a:r>
              <a:rPr sz="750" spc="-41" dirty="0">
                <a:solidFill>
                  <a:srgbClr val="231F20"/>
                </a:solidFill>
                <a:latin typeface="Arial"/>
                <a:cs typeface="Arial"/>
              </a:rPr>
              <a:t> </a:t>
            </a:r>
            <a:r>
              <a:rPr sz="750" dirty="0">
                <a:solidFill>
                  <a:srgbClr val="231F20"/>
                </a:solidFill>
                <a:latin typeface="Arial"/>
                <a:cs typeface="Arial"/>
              </a:rPr>
              <a:t>attitude</a:t>
            </a:r>
            <a:r>
              <a:rPr sz="750" spc="-41" dirty="0">
                <a:solidFill>
                  <a:srgbClr val="231F20"/>
                </a:solidFill>
                <a:latin typeface="Arial"/>
                <a:cs typeface="Arial"/>
              </a:rPr>
              <a:t> </a:t>
            </a:r>
            <a:r>
              <a:rPr sz="750" spc="-37" dirty="0">
                <a:solidFill>
                  <a:srgbClr val="231F20"/>
                </a:solidFill>
                <a:latin typeface="Arial"/>
                <a:cs typeface="Arial"/>
              </a:rPr>
              <a:t>and</a:t>
            </a:r>
            <a:r>
              <a:rPr sz="750" spc="-41" dirty="0">
                <a:solidFill>
                  <a:srgbClr val="231F20"/>
                </a:solidFill>
                <a:latin typeface="Arial"/>
                <a:cs typeface="Arial"/>
              </a:rPr>
              <a:t> </a:t>
            </a:r>
            <a:r>
              <a:rPr sz="750" spc="-34" dirty="0">
                <a:solidFill>
                  <a:srgbClr val="231F20"/>
                </a:solidFill>
                <a:latin typeface="Arial"/>
                <a:cs typeface="Arial"/>
              </a:rPr>
              <a:t>approach.</a:t>
            </a:r>
            <a:endParaRPr sz="750">
              <a:latin typeface="Arial"/>
              <a:cs typeface="Arial"/>
            </a:endParaRPr>
          </a:p>
        </p:txBody>
      </p:sp>
      <p:sp>
        <p:nvSpPr>
          <p:cNvPr id="8" name="object 8"/>
          <p:cNvSpPr txBox="1"/>
          <p:nvPr/>
        </p:nvSpPr>
        <p:spPr>
          <a:xfrm>
            <a:off x="4058928" y="580008"/>
            <a:ext cx="3751118" cy="197578"/>
          </a:xfrm>
          <a:prstGeom prst="rect">
            <a:avLst/>
          </a:prstGeom>
        </p:spPr>
        <p:txBody>
          <a:bodyPr vert="horz" wrap="square" lIns="0" tIns="8659" rIns="0" bIns="0" rtlCol="0">
            <a:spAutoFit/>
          </a:bodyPr>
          <a:lstStyle/>
          <a:p>
            <a:pPr marL="8659">
              <a:spcBef>
                <a:spcPts val="68"/>
              </a:spcBef>
            </a:pPr>
            <a:r>
              <a:rPr sz="1227" b="1" spc="-75" dirty="0">
                <a:solidFill>
                  <a:srgbClr val="00395D"/>
                </a:solidFill>
                <a:latin typeface="Arial"/>
                <a:cs typeface="Arial"/>
              </a:rPr>
              <a:t>Evaluate, </a:t>
            </a:r>
            <a:r>
              <a:rPr sz="1227" b="1" spc="-68" dirty="0">
                <a:solidFill>
                  <a:srgbClr val="00395D"/>
                </a:solidFill>
                <a:latin typeface="Arial"/>
                <a:cs typeface="Arial"/>
              </a:rPr>
              <a:t>Navigate, </a:t>
            </a:r>
            <a:r>
              <a:rPr sz="1227" b="1" spc="-61" dirty="0">
                <a:solidFill>
                  <a:srgbClr val="00395D"/>
                </a:solidFill>
                <a:latin typeface="Arial"/>
                <a:cs typeface="Arial"/>
              </a:rPr>
              <a:t>Negotiate, </a:t>
            </a:r>
            <a:r>
              <a:rPr sz="1227" b="1" spc="-75" dirty="0">
                <a:solidFill>
                  <a:srgbClr val="00395D"/>
                </a:solidFill>
                <a:latin typeface="Arial"/>
                <a:cs typeface="Arial"/>
              </a:rPr>
              <a:t>Collaborate </a:t>
            </a:r>
            <a:r>
              <a:rPr sz="1227" b="1" spc="-92" dirty="0">
                <a:solidFill>
                  <a:srgbClr val="00395D"/>
                </a:solidFill>
                <a:latin typeface="Arial"/>
                <a:cs typeface="Arial"/>
              </a:rPr>
              <a:t>and </a:t>
            </a:r>
            <a:r>
              <a:rPr sz="1227" b="1" spc="-89" dirty="0">
                <a:solidFill>
                  <a:srgbClr val="00395D"/>
                </a:solidFill>
                <a:latin typeface="Arial"/>
                <a:cs typeface="Arial"/>
              </a:rPr>
              <a:t>Cooperate</a:t>
            </a:r>
            <a:endParaRPr sz="1227">
              <a:latin typeface="Arial"/>
              <a:cs typeface="Arial"/>
            </a:endParaRPr>
          </a:p>
        </p:txBody>
      </p:sp>
      <p:sp>
        <p:nvSpPr>
          <p:cNvPr id="9" name="object 9"/>
          <p:cNvSpPr/>
          <p:nvPr/>
        </p:nvSpPr>
        <p:spPr>
          <a:xfrm>
            <a:off x="4075647" y="1178106"/>
            <a:ext cx="846859" cy="846859"/>
          </a:xfrm>
          <a:custGeom>
            <a:avLst/>
            <a:gdLst/>
            <a:ahLst/>
            <a:cxnLst/>
            <a:rect l="l" t="t" r="r" b="b"/>
            <a:pathLst>
              <a:path w="1242060" h="1242060">
                <a:moveTo>
                  <a:pt x="1138212" y="0"/>
                </a:moveTo>
                <a:lnTo>
                  <a:pt x="103479" y="0"/>
                </a:lnTo>
                <a:lnTo>
                  <a:pt x="63302" y="8163"/>
                </a:lnTo>
                <a:lnTo>
                  <a:pt x="30399" y="30392"/>
                </a:lnTo>
                <a:lnTo>
                  <a:pt x="8165" y="63291"/>
                </a:lnTo>
                <a:lnTo>
                  <a:pt x="0" y="103466"/>
                </a:lnTo>
                <a:lnTo>
                  <a:pt x="0" y="1138212"/>
                </a:lnTo>
                <a:lnTo>
                  <a:pt x="8165" y="1178389"/>
                </a:lnTo>
                <a:lnTo>
                  <a:pt x="30399" y="1211292"/>
                </a:lnTo>
                <a:lnTo>
                  <a:pt x="63302" y="1233525"/>
                </a:lnTo>
                <a:lnTo>
                  <a:pt x="103479" y="1241691"/>
                </a:lnTo>
                <a:lnTo>
                  <a:pt x="1138212" y="1241691"/>
                </a:lnTo>
                <a:lnTo>
                  <a:pt x="1178394" y="1233525"/>
                </a:lnTo>
                <a:lnTo>
                  <a:pt x="1211297" y="1211292"/>
                </a:lnTo>
                <a:lnTo>
                  <a:pt x="1233527" y="1178389"/>
                </a:lnTo>
                <a:lnTo>
                  <a:pt x="1241691" y="1138212"/>
                </a:lnTo>
                <a:lnTo>
                  <a:pt x="1241691" y="103466"/>
                </a:lnTo>
                <a:lnTo>
                  <a:pt x="1233527" y="63291"/>
                </a:lnTo>
                <a:lnTo>
                  <a:pt x="1211297" y="30392"/>
                </a:lnTo>
                <a:lnTo>
                  <a:pt x="1178394" y="8163"/>
                </a:lnTo>
                <a:lnTo>
                  <a:pt x="1138212" y="0"/>
                </a:lnTo>
                <a:close/>
              </a:path>
            </a:pathLst>
          </a:custGeom>
          <a:solidFill>
            <a:srgbClr val="F26522"/>
          </a:solidFill>
        </p:spPr>
        <p:txBody>
          <a:bodyPr wrap="square" lIns="0" tIns="0" rIns="0" bIns="0" rtlCol="0"/>
          <a:lstStyle/>
          <a:p>
            <a:endParaRPr sz="1227"/>
          </a:p>
        </p:txBody>
      </p:sp>
      <p:sp>
        <p:nvSpPr>
          <p:cNvPr id="10" name="object 10"/>
          <p:cNvSpPr/>
          <p:nvPr/>
        </p:nvSpPr>
        <p:spPr>
          <a:xfrm>
            <a:off x="4075650" y="1459671"/>
            <a:ext cx="685367" cy="565439"/>
          </a:xfrm>
          <a:custGeom>
            <a:avLst/>
            <a:gdLst/>
            <a:ahLst/>
            <a:cxnLst/>
            <a:rect l="l" t="t" r="r" b="b"/>
            <a:pathLst>
              <a:path w="1005205" h="829310">
                <a:moveTo>
                  <a:pt x="379552" y="0"/>
                </a:moveTo>
                <a:lnTo>
                  <a:pt x="0" y="379552"/>
                </a:lnTo>
                <a:lnTo>
                  <a:pt x="0" y="725246"/>
                </a:lnTo>
                <a:lnTo>
                  <a:pt x="8164" y="765423"/>
                </a:lnTo>
                <a:lnTo>
                  <a:pt x="30394" y="798326"/>
                </a:lnTo>
                <a:lnTo>
                  <a:pt x="63297" y="820559"/>
                </a:lnTo>
                <a:lnTo>
                  <a:pt x="103479" y="828725"/>
                </a:lnTo>
                <a:lnTo>
                  <a:pt x="582015" y="828725"/>
                </a:lnTo>
                <a:lnTo>
                  <a:pt x="1005179" y="405561"/>
                </a:lnTo>
                <a:lnTo>
                  <a:pt x="379552" y="0"/>
                </a:lnTo>
                <a:close/>
              </a:path>
            </a:pathLst>
          </a:custGeom>
          <a:solidFill>
            <a:srgbClr val="E18A1D"/>
          </a:solidFill>
        </p:spPr>
        <p:txBody>
          <a:bodyPr wrap="square" lIns="0" tIns="0" rIns="0" bIns="0" rtlCol="0"/>
          <a:lstStyle/>
          <a:p>
            <a:endParaRPr sz="1227"/>
          </a:p>
        </p:txBody>
      </p:sp>
      <p:sp>
        <p:nvSpPr>
          <p:cNvPr id="11" name="object 11"/>
          <p:cNvSpPr/>
          <p:nvPr/>
        </p:nvSpPr>
        <p:spPr>
          <a:xfrm>
            <a:off x="4248135" y="1598886"/>
            <a:ext cx="529070" cy="190933"/>
          </a:xfrm>
          <a:custGeom>
            <a:avLst/>
            <a:gdLst/>
            <a:ahLst/>
            <a:cxnLst/>
            <a:rect l="l" t="t" r="r" b="b"/>
            <a:pathLst>
              <a:path w="775969" h="280035">
                <a:moveTo>
                  <a:pt x="365781" y="0"/>
                </a:moveTo>
                <a:lnTo>
                  <a:pt x="301225" y="1178"/>
                </a:lnTo>
                <a:lnTo>
                  <a:pt x="239780" y="6089"/>
                </a:lnTo>
                <a:lnTo>
                  <a:pt x="182674" y="14336"/>
                </a:lnTo>
                <a:lnTo>
                  <a:pt x="131137" y="25528"/>
                </a:lnTo>
                <a:lnTo>
                  <a:pt x="86397" y="39269"/>
                </a:lnTo>
                <a:lnTo>
                  <a:pt x="49685" y="55167"/>
                </a:lnTo>
                <a:lnTo>
                  <a:pt x="5257" y="91856"/>
                </a:lnTo>
                <a:lnTo>
                  <a:pt x="0" y="111861"/>
                </a:lnTo>
                <a:lnTo>
                  <a:pt x="10632" y="133643"/>
                </a:lnTo>
                <a:lnTo>
                  <a:pt x="79206" y="176530"/>
                </a:lnTo>
                <a:lnTo>
                  <a:pt x="130457" y="196823"/>
                </a:lnTo>
                <a:lnTo>
                  <a:pt x="188553" y="215811"/>
                </a:lnTo>
                <a:lnTo>
                  <a:pt x="250151" y="233086"/>
                </a:lnTo>
                <a:lnTo>
                  <a:pt x="311902" y="248244"/>
                </a:lnTo>
                <a:lnTo>
                  <a:pt x="370461" y="260880"/>
                </a:lnTo>
                <a:lnTo>
                  <a:pt x="422482" y="270589"/>
                </a:lnTo>
                <a:lnTo>
                  <a:pt x="464617" y="276964"/>
                </a:lnTo>
                <a:lnTo>
                  <a:pt x="493522" y="279602"/>
                </a:lnTo>
                <a:lnTo>
                  <a:pt x="569956" y="276403"/>
                </a:lnTo>
                <a:lnTo>
                  <a:pt x="634852" y="263714"/>
                </a:lnTo>
                <a:lnTo>
                  <a:pt x="687899" y="244298"/>
                </a:lnTo>
                <a:lnTo>
                  <a:pt x="728786" y="220916"/>
                </a:lnTo>
                <a:lnTo>
                  <a:pt x="772840" y="173303"/>
                </a:lnTo>
                <a:lnTo>
                  <a:pt x="775385" y="154596"/>
                </a:lnTo>
                <a:lnTo>
                  <a:pt x="762073" y="130715"/>
                </a:lnTo>
                <a:lnTo>
                  <a:pt x="698949" y="82333"/>
                </a:lnTo>
                <a:lnTo>
                  <a:pt x="653594" y="59768"/>
                </a:lnTo>
                <a:lnTo>
                  <a:pt x="602015" y="39579"/>
                </a:lnTo>
                <a:lnTo>
                  <a:pt x="546441" y="22733"/>
                </a:lnTo>
                <a:lnTo>
                  <a:pt x="489099" y="10199"/>
                </a:lnTo>
                <a:lnTo>
                  <a:pt x="432219" y="2945"/>
                </a:lnTo>
                <a:lnTo>
                  <a:pt x="365781" y="0"/>
                </a:lnTo>
                <a:close/>
              </a:path>
            </a:pathLst>
          </a:custGeom>
          <a:solidFill>
            <a:srgbClr val="FFFFFF"/>
          </a:solidFill>
        </p:spPr>
        <p:txBody>
          <a:bodyPr wrap="square" lIns="0" tIns="0" rIns="0" bIns="0" rtlCol="0"/>
          <a:lstStyle/>
          <a:p>
            <a:endParaRPr sz="1227"/>
          </a:p>
        </p:txBody>
      </p:sp>
      <p:sp>
        <p:nvSpPr>
          <p:cNvPr id="12" name="object 12"/>
          <p:cNvSpPr/>
          <p:nvPr/>
        </p:nvSpPr>
        <p:spPr>
          <a:xfrm>
            <a:off x="787746" y="613711"/>
            <a:ext cx="441181" cy="304367"/>
          </a:xfrm>
          <a:custGeom>
            <a:avLst/>
            <a:gdLst/>
            <a:ahLst/>
            <a:cxnLst/>
            <a:rect l="l" t="t" r="r" b="b"/>
            <a:pathLst>
              <a:path w="647064" h="446405">
                <a:moveTo>
                  <a:pt x="329768" y="0"/>
                </a:moveTo>
                <a:lnTo>
                  <a:pt x="278008" y="2826"/>
                </a:lnTo>
                <a:lnTo>
                  <a:pt x="230512" y="11170"/>
                </a:lnTo>
                <a:lnTo>
                  <a:pt x="187325" y="24826"/>
                </a:lnTo>
                <a:lnTo>
                  <a:pt x="148492" y="43587"/>
                </a:lnTo>
                <a:lnTo>
                  <a:pt x="114058" y="67249"/>
                </a:lnTo>
                <a:lnTo>
                  <a:pt x="84069" y="95607"/>
                </a:lnTo>
                <a:lnTo>
                  <a:pt x="58569" y="128454"/>
                </a:lnTo>
                <a:lnTo>
                  <a:pt x="37605" y="165585"/>
                </a:lnTo>
                <a:lnTo>
                  <a:pt x="21220" y="206795"/>
                </a:lnTo>
                <a:lnTo>
                  <a:pt x="9461" y="251878"/>
                </a:lnTo>
                <a:lnTo>
                  <a:pt x="2372" y="300630"/>
                </a:lnTo>
                <a:lnTo>
                  <a:pt x="0" y="352844"/>
                </a:lnTo>
                <a:lnTo>
                  <a:pt x="6957" y="366749"/>
                </a:lnTo>
                <a:lnTo>
                  <a:pt x="61935" y="401119"/>
                </a:lnTo>
                <a:lnTo>
                  <a:pt x="109501" y="417995"/>
                </a:lnTo>
                <a:lnTo>
                  <a:pt x="170146" y="432271"/>
                </a:lnTo>
                <a:lnTo>
                  <a:pt x="243644" y="442153"/>
                </a:lnTo>
                <a:lnTo>
                  <a:pt x="329768" y="445846"/>
                </a:lnTo>
                <a:lnTo>
                  <a:pt x="415176" y="442943"/>
                </a:lnTo>
                <a:lnTo>
                  <a:pt x="486841" y="434906"/>
                </a:lnTo>
                <a:lnTo>
                  <a:pt x="544981" y="422737"/>
                </a:lnTo>
                <a:lnTo>
                  <a:pt x="589817" y="407443"/>
                </a:lnTo>
                <a:lnTo>
                  <a:pt x="640461" y="371491"/>
                </a:lnTo>
                <a:lnTo>
                  <a:pt x="646709" y="352844"/>
                </a:lnTo>
                <a:lnTo>
                  <a:pt x="642342" y="296052"/>
                </a:lnTo>
                <a:lnTo>
                  <a:pt x="629942" y="243403"/>
                </a:lnTo>
                <a:lnTo>
                  <a:pt x="610556" y="195163"/>
                </a:lnTo>
                <a:lnTo>
                  <a:pt x="585232" y="151600"/>
                </a:lnTo>
                <a:lnTo>
                  <a:pt x="555019" y="112980"/>
                </a:lnTo>
                <a:lnTo>
                  <a:pt x="520965" y="79569"/>
                </a:lnTo>
                <a:lnTo>
                  <a:pt x="484118" y="51636"/>
                </a:lnTo>
                <a:lnTo>
                  <a:pt x="445527" y="29445"/>
                </a:lnTo>
                <a:lnTo>
                  <a:pt x="406239" y="13264"/>
                </a:lnTo>
                <a:lnTo>
                  <a:pt x="367303" y="3360"/>
                </a:lnTo>
                <a:lnTo>
                  <a:pt x="329768" y="0"/>
                </a:lnTo>
                <a:close/>
              </a:path>
            </a:pathLst>
          </a:custGeom>
          <a:solidFill>
            <a:srgbClr val="FFFFFF"/>
          </a:solidFill>
        </p:spPr>
        <p:txBody>
          <a:bodyPr wrap="square" lIns="0" tIns="0" rIns="0" bIns="0" rtlCol="0"/>
          <a:lstStyle/>
          <a:p>
            <a:endParaRPr sz="1227"/>
          </a:p>
        </p:txBody>
      </p:sp>
      <p:sp>
        <p:nvSpPr>
          <p:cNvPr id="13" name="object 13"/>
          <p:cNvSpPr/>
          <p:nvPr/>
        </p:nvSpPr>
        <p:spPr>
          <a:xfrm>
            <a:off x="4250804" y="1641373"/>
            <a:ext cx="454602" cy="90055"/>
          </a:xfrm>
          <a:custGeom>
            <a:avLst/>
            <a:gdLst/>
            <a:ahLst/>
            <a:cxnLst/>
            <a:rect l="l" t="t" r="r" b="b"/>
            <a:pathLst>
              <a:path w="666750" h="132080">
                <a:moveTo>
                  <a:pt x="9855" y="18364"/>
                </a:moveTo>
                <a:lnTo>
                  <a:pt x="5613" y="22847"/>
                </a:lnTo>
                <a:lnTo>
                  <a:pt x="2324" y="27444"/>
                </a:lnTo>
                <a:lnTo>
                  <a:pt x="0" y="32105"/>
                </a:lnTo>
                <a:lnTo>
                  <a:pt x="2478" y="39593"/>
                </a:lnTo>
                <a:lnTo>
                  <a:pt x="38323" y="71578"/>
                </a:lnTo>
                <a:lnTo>
                  <a:pt x="90449" y="95084"/>
                </a:lnTo>
                <a:lnTo>
                  <a:pt x="163605" y="115216"/>
                </a:lnTo>
                <a:lnTo>
                  <a:pt x="213174" y="123660"/>
                </a:lnTo>
                <a:lnTo>
                  <a:pt x="271731" y="129542"/>
                </a:lnTo>
                <a:lnTo>
                  <a:pt x="339521" y="131749"/>
                </a:lnTo>
                <a:lnTo>
                  <a:pt x="397251" y="130472"/>
                </a:lnTo>
                <a:lnTo>
                  <a:pt x="450806" y="126680"/>
                </a:lnTo>
                <a:lnTo>
                  <a:pt x="489963" y="121678"/>
                </a:lnTo>
                <a:lnTo>
                  <a:pt x="339521" y="121678"/>
                </a:lnTo>
                <a:lnTo>
                  <a:pt x="253398" y="117985"/>
                </a:lnTo>
                <a:lnTo>
                  <a:pt x="179900" y="108103"/>
                </a:lnTo>
                <a:lnTo>
                  <a:pt x="119254" y="93827"/>
                </a:lnTo>
                <a:lnTo>
                  <a:pt x="71689" y="76952"/>
                </a:lnTo>
                <a:lnTo>
                  <a:pt x="37432" y="59271"/>
                </a:lnTo>
                <a:lnTo>
                  <a:pt x="9753" y="28676"/>
                </a:lnTo>
                <a:lnTo>
                  <a:pt x="9855" y="18364"/>
                </a:lnTo>
                <a:close/>
              </a:path>
              <a:path w="666750" h="132080">
                <a:moveTo>
                  <a:pt x="655358" y="0"/>
                </a:moveTo>
                <a:lnTo>
                  <a:pt x="655836" y="7079"/>
                </a:lnTo>
                <a:lnTo>
                  <a:pt x="656182" y="14219"/>
                </a:lnTo>
                <a:lnTo>
                  <a:pt x="656370" y="20675"/>
                </a:lnTo>
                <a:lnTo>
                  <a:pt x="656463" y="28676"/>
                </a:lnTo>
                <a:lnTo>
                  <a:pt x="650215" y="47324"/>
                </a:lnTo>
                <a:lnTo>
                  <a:pt x="599575" y="83275"/>
                </a:lnTo>
                <a:lnTo>
                  <a:pt x="554740" y="98570"/>
                </a:lnTo>
                <a:lnTo>
                  <a:pt x="496600" y="110738"/>
                </a:lnTo>
                <a:lnTo>
                  <a:pt x="424934" y="118776"/>
                </a:lnTo>
                <a:lnTo>
                  <a:pt x="339521" y="121678"/>
                </a:lnTo>
                <a:lnTo>
                  <a:pt x="489963" y="121678"/>
                </a:lnTo>
                <a:lnTo>
                  <a:pt x="543648" y="111774"/>
                </a:lnTo>
                <a:lnTo>
                  <a:pt x="582066" y="100774"/>
                </a:lnTo>
                <a:lnTo>
                  <a:pt x="618236" y="85565"/>
                </a:lnTo>
                <a:lnTo>
                  <a:pt x="660983" y="49071"/>
                </a:lnTo>
                <a:lnTo>
                  <a:pt x="666521" y="28676"/>
                </a:lnTo>
                <a:lnTo>
                  <a:pt x="666443" y="18364"/>
                </a:lnTo>
                <a:lnTo>
                  <a:pt x="666254" y="12738"/>
                </a:lnTo>
                <a:lnTo>
                  <a:pt x="665759" y="4851"/>
                </a:lnTo>
                <a:lnTo>
                  <a:pt x="662343" y="3213"/>
                </a:lnTo>
                <a:lnTo>
                  <a:pt x="658876" y="1600"/>
                </a:lnTo>
                <a:lnTo>
                  <a:pt x="655358" y="0"/>
                </a:lnTo>
                <a:close/>
              </a:path>
            </a:pathLst>
          </a:custGeom>
          <a:solidFill>
            <a:srgbClr val="FCAF17"/>
          </a:solidFill>
        </p:spPr>
        <p:txBody>
          <a:bodyPr wrap="square" lIns="0" tIns="0" rIns="0" bIns="0" rtlCol="0"/>
          <a:lstStyle/>
          <a:p>
            <a:endParaRPr sz="1227"/>
          </a:p>
        </p:txBody>
      </p:sp>
      <p:sp>
        <p:nvSpPr>
          <p:cNvPr id="14" name="object 14"/>
          <p:cNvSpPr/>
          <p:nvPr/>
        </p:nvSpPr>
        <p:spPr>
          <a:xfrm>
            <a:off x="4317142" y="1413117"/>
            <a:ext cx="354157" cy="207818"/>
          </a:xfrm>
          <a:custGeom>
            <a:avLst/>
            <a:gdLst/>
            <a:ahLst/>
            <a:cxnLst/>
            <a:rect l="l" t="t" r="r" b="b"/>
            <a:pathLst>
              <a:path w="519430" h="304800">
                <a:moveTo>
                  <a:pt x="425189" y="43449"/>
                </a:moveTo>
                <a:lnTo>
                  <a:pt x="158034" y="43449"/>
                </a:lnTo>
                <a:lnTo>
                  <a:pt x="212347" y="45935"/>
                </a:lnTo>
                <a:lnTo>
                  <a:pt x="261869" y="54764"/>
                </a:lnTo>
                <a:lnTo>
                  <a:pt x="303237" y="67088"/>
                </a:lnTo>
                <a:lnTo>
                  <a:pt x="348056" y="90843"/>
                </a:lnTo>
                <a:lnTo>
                  <a:pt x="376803" y="148688"/>
                </a:lnTo>
                <a:lnTo>
                  <a:pt x="398567" y="219371"/>
                </a:lnTo>
                <a:lnTo>
                  <a:pt x="412353" y="279175"/>
                </a:lnTo>
                <a:lnTo>
                  <a:pt x="417169" y="304380"/>
                </a:lnTo>
                <a:lnTo>
                  <a:pt x="518934" y="274840"/>
                </a:lnTo>
                <a:lnTo>
                  <a:pt x="506053" y="181478"/>
                </a:lnTo>
                <a:lnTo>
                  <a:pt x="494561" y="128116"/>
                </a:lnTo>
                <a:lnTo>
                  <a:pt x="477981" y="94734"/>
                </a:lnTo>
                <a:lnTo>
                  <a:pt x="449834" y="61315"/>
                </a:lnTo>
                <a:lnTo>
                  <a:pt x="425189" y="43449"/>
                </a:lnTo>
                <a:close/>
              </a:path>
              <a:path w="519430" h="304800">
                <a:moveTo>
                  <a:pt x="223824" y="0"/>
                </a:moveTo>
                <a:lnTo>
                  <a:pt x="173933" y="3027"/>
                </a:lnTo>
                <a:lnTo>
                  <a:pt x="123361" y="12863"/>
                </a:lnTo>
                <a:lnTo>
                  <a:pt x="75353" y="31433"/>
                </a:lnTo>
                <a:lnTo>
                  <a:pt x="33152" y="60666"/>
                </a:lnTo>
                <a:lnTo>
                  <a:pt x="0" y="102489"/>
                </a:lnTo>
                <a:lnTo>
                  <a:pt x="48497" y="68880"/>
                </a:lnTo>
                <a:lnTo>
                  <a:pt x="102296" y="50148"/>
                </a:lnTo>
                <a:lnTo>
                  <a:pt x="158034" y="43449"/>
                </a:lnTo>
                <a:lnTo>
                  <a:pt x="425189" y="43449"/>
                </a:lnTo>
                <a:lnTo>
                  <a:pt x="421907" y="41069"/>
                </a:lnTo>
                <a:lnTo>
                  <a:pt x="380348" y="24046"/>
                </a:lnTo>
                <a:lnTo>
                  <a:pt x="330151" y="11016"/>
                </a:lnTo>
                <a:lnTo>
                  <a:pt x="276312" y="2744"/>
                </a:lnTo>
                <a:lnTo>
                  <a:pt x="223824" y="0"/>
                </a:lnTo>
                <a:close/>
              </a:path>
            </a:pathLst>
          </a:custGeom>
          <a:solidFill>
            <a:srgbClr val="FFFFFF"/>
          </a:solidFill>
        </p:spPr>
        <p:txBody>
          <a:bodyPr wrap="square" lIns="0" tIns="0" rIns="0" bIns="0" rtlCol="0"/>
          <a:lstStyle/>
          <a:p>
            <a:endParaRPr sz="1227"/>
          </a:p>
        </p:txBody>
      </p:sp>
      <p:sp>
        <p:nvSpPr>
          <p:cNvPr id="15" name="object 15"/>
          <p:cNvSpPr/>
          <p:nvPr/>
        </p:nvSpPr>
        <p:spPr>
          <a:xfrm>
            <a:off x="4317144" y="1436078"/>
            <a:ext cx="284451" cy="184872"/>
          </a:xfrm>
          <a:custGeom>
            <a:avLst/>
            <a:gdLst/>
            <a:ahLst/>
            <a:cxnLst/>
            <a:rect l="l" t="t" r="r" b="b"/>
            <a:pathLst>
              <a:path w="417194" h="271144">
                <a:moveTo>
                  <a:pt x="286942" y="23128"/>
                </a:moveTo>
                <a:lnTo>
                  <a:pt x="121831" y="23128"/>
                </a:lnTo>
                <a:lnTo>
                  <a:pt x="157927" y="23796"/>
                </a:lnTo>
                <a:lnTo>
                  <a:pt x="194859" y="30165"/>
                </a:lnTo>
                <a:lnTo>
                  <a:pt x="231917" y="42667"/>
                </a:lnTo>
                <a:lnTo>
                  <a:pt x="268391" y="61734"/>
                </a:lnTo>
                <a:lnTo>
                  <a:pt x="303571" y="87800"/>
                </a:lnTo>
                <a:lnTo>
                  <a:pt x="336747" y="121296"/>
                </a:lnTo>
                <a:lnTo>
                  <a:pt x="367210" y="162657"/>
                </a:lnTo>
                <a:lnTo>
                  <a:pt x="394250" y="212313"/>
                </a:lnTo>
                <a:lnTo>
                  <a:pt x="417156" y="270699"/>
                </a:lnTo>
                <a:lnTo>
                  <a:pt x="401139" y="179888"/>
                </a:lnTo>
                <a:lnTo>
                  <a:pt x="388602" y="127375"/>
                </a:lnTo>
                <a:lnTo>
                  <a:pt x="348056" y="57174"/>
                </a:lnTo>
                <a:lnTo>
                  <a:pt x="311819" y="33533"/>
                </a:lnTo>
                <a:lnTo>
                  <a:pt x="286942" y="23128"/>
                </a:lnTo>
                <a:close/>
              </a:path>
              <a:path w="417194" h="271144">
                <a:moveTo>
                  <a:pt x="142665" y="0"/>
                </a:moveTo>
                <a:lnTo>
                  <a:pt x="92974" y="9652"/>
                </a:lnTo>
                <a:lnTo>
                  <a:pt x="44691" y="31721"/>
                </a:lnTo>
                <a:lnTo>
                  <a:pt x="0" y="68807"/>
                </a:lnTo>
                <a:lnTo>
                  <a:pt x="25655" y="51000"/>
                </a:lnTo>
                <a:lnTo>
                  <a:pt x="54985" y="37163"/>
                </a:lnTo>
                <a:lnTo>
                  <a:pt x="87280" y="27728"/>
                </a:lnTo>
                <a:lnTo>
                  <a:pt x="121831" y="23128"/>
                </a:lnTo>
                <a:lnTo>
                  <a:pt x="286942" y="23128"/>
                </a:lnTo>
                <a:lnTo>
                  <a:pt x="278339" y="19530"/>
                </a:lnTo>
                <a:lnTo>
                  <a:pt x="237531" y="7540"/>
                </a:lnTo>
                <a:lnTo>
                  <a:pt x="191578" y="162"/>
                </a:lnTo>
                <a:lnTo>
                  <a:pt x="142665" y="0"/>
                </a:lnTo>
                <a:close/>
              </a:path>
            </a:pathLst>
          </a:custGeom>
          <a:solidFill>
            <a:srgbClr val="F26522"/>
          </a:solidFill>
        </p:spPr>
        <p:txBody>
          <a:bodyPr wrap="square" lIns="0" tIns="0" rIns="0" bIns="0" rtlCol="0"/>
          <a:lstStyle/>
          <a:p>
            <a:endParaRPr sz="1227"/>
          </a:p>
        </p:txBody>
      </p:sp>
      <p:sp>
        <p:nvSpPr>
          <p:cNvPr id="16" name="object 16"/>
          <p:cNvSpPr/>
          <p:nvPr/>
        </p:nvSpPr>
        <p:spPr>
          <a:xfrm>
            <a:off x="4317142" y="1482995"/>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17" name="object 17"/>
          <p:cNvSpPr/>
          <p:nvPr/>
        </p:nvSpPr>
        <p:spPr>
          <a:xfrm>
            <a:off x="4317142" y="1482995"/>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18" name="object 18"/>
          <p:cNvSpPr txBox="1"/>
          <p:nvPr/>
        </p:nvSpPr>
        <p:spPr>
          <a:xfrm>
            <a:off x="4277002" y="1231002"/>
            <a:ext cx="445510" cy="129418"/>
          </a:xfrm>
          <a:prstGeom prst="rect">
            <a:avLst/>
          </a:prstGeom>
        </p:spPr>
        <p:txBody>
          <a:bodyPr vert="horz" wrap="square" lIns="0" tIns="8659" rIns="0" bIns="0" rtlCol="0">
            <a:spAutoFit/>
          </a:bodyPr>
          <a:lstStyle/>
          <a:p>
            <a:pPr marL="8659">
              <a:spcBef>
                <a:spcPts val="68"/>
              </a:spcBef>
            </a:pPr>
            <a:r>
              <a:rPr sz="784" b="1" spc="-92" dirty="0">
                <a:solidFill>
                  <a:srgbClr val="FFFFFF"/>
                </a:solidFill>
                <a:latin typeface="Arial"/>
                <a:cs typeface="Arial"/>
              </a:rPr>
              <a:t>E</a:t>
            </a:r>
            <a:r>
              <a:rPr sz="784" b="1" spc="-153" dirty="0">
                <a:solidFill>
                  <a:srgbClr val="FFFFFF"/>
                </a:solidFill>
                <a:latin typeface="Arial"/>
                <a:cs typeface="Arial"/>
              </a:rPr>
              <a:t>V</a:t>
            </a:r>
            <a:r>
              <a:rPr sz="784" b="1" spc="-95" dirty="0">
                <a:solidFill>
                  <a:srgbClr val="FFFFFF"/>
                </a:solidFill>
                <a:latin typeface="Arial"/>
                <a:cs typeface="Arial"/>
              </a:rPr>
              <a:t>AL</a:t>
            </a:r>
            <a:r>
              <a:rPr sz="784" b="1" spc="-109" dirty="0">
                <a:solidFill>
                  <a:srgbClr val="FFFFFF"/>
                </a:solidFill>
                <a:latin typeface="Arial"/>
                <a:cs typeface="Arial"/>
              </a:rPr>
              <a:t>U</a:t>
            </a:r>
            <a:r>
              <a:rPr sz="784" b="1" spc="-147" dirty="0">
                <a:solidFill>
                  <a:srgbClr val="FFFFFF"/>
                </a:solidFill>
                <a:latin typeface="Arial"/>
                <a:cs typeface="Arial"/>
              </a:rPr>
              <a:t>A</a:t>
            </a:r>
            <a:r>
              <a:rPr sz="784" b="1" spc="-89" dirty="0">
                <a:solidFill>
                  <a:srgbClr val="FFFFFF"/>
                </a:solidFill>
                <a:latin typeface="Arial"/>
                <a:cs typeface="Arial"/>
              </a:rPr>
              <a:t>TE</a:t>
            </a:r>
            <a:endParaRPr sz="784">
              <a:latin typeface="Arial"/>
              <a:cs typeface="Arial"/>
            </a:endParaRPr>
          </a:p>
        </p:txBody>
      </p:sp>
      <p:sp>
        <p:nvSpPr>
          <p:cNvPr id="19" name="object 19"/>
          <p:cNvSpPr/>
          <p:nvPr/>
        </p:nvSpPr>
        <p:spPr>
          <a:xfrm>
            <a:off x="4190435" y="1790359"/>
            <a:ext cx="159500" cy="159500"/>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20" name="object 20"/>
          <p:cNvSpPr txBox="1"/>
          <p:nvPr/>
        </p:nvSpPr>
        <p:spPr>
          <a:xfrm>
            <a:off x="4237652" y="1794470"/>
            <a:ext cx="54552" cy="129418"/>
          </a:xfrm>
          <a:prstGeom prst="rect">
            <a:avLst/>
          </a:prstGeom>
        </p:spPr>
        <p:txBody>
          <a:bodyPr vert="horz" wrap="square" lIns="0" tIns="8659" rIns="0" bIns="0" rtlCol="0">
            <a:spAutoFit/>
          </a:bodyPr>
          <a:lstStyle/>
          <a:p>
            <a:pPr marL="8659">
              <a:spcBef>
                <a:spcPts val="68"/>
              </a:spcBef>
            </a:pPr>
            <a:r>
              <a:rPr sz="784" b="1" spc="-147" dirty="0">
                <a:solidFill>
                  <a:srgbClr val="F26322"/>
                </a:solidFill>
                <a:latin typeface="Arial"/>
                <a:cs typeface="Arial"/>
              </a:rPr>
              <a:t>1</a:t>
            </a:r>
            <a:endParaRPr sz="784">
              <a:latin typeface="Arial"/>
              <a:cs typeface="Arial"/>
            </a:endParaRPr>
          </a:p>
        </p:txBody>
      </p:sp>
      <p:sp>
        <p:nvSpPr>
          <p:cNvPr id="21" name="object 21"/>
          <p:cNvSpPr/>
          <p:nvPr/>
        </p:nvSpPr>
        <p:spPr>
          <a:xfrm>
            <a:off x="4067585" y="2235735"/>
            <a:ext cx="857683" cy="857683"/>
          </a:xfrm>
          <a:custGeom>
            <a:avLst/>
            <a:gdLst/>
            <a:ahLst/>
            <a:cxnLst/>
            <a:rect l="l" t="t" r="r" b="b"/>
            <a:pathLst>
              <a:path w="1257935" h="1257935">
                <a:moveTo>
                  <a:pt x="1152702" y="0"/>
                </a:moveTo>
                <a:lnTo>
                  <a:pt x="104787" y="0"/>
                </a:lnTo>
                <a:lnTo>
                  <a:pt x="64100" y="8268"/>
                </a:lnTo>
                <a:lnTo>
                  <a:pt x="30781" y="30783"/>
                </a:lnTo>
                <a:lnTo>
                  <a:pt x="8268" y="64106"/>
                </a:lnTo>
                <a:lnTo>
                  <a:pt x="0" y="104800"/>
                </a:lnTo>
                <a:lnTo>
                  <a:pt x="0" y="1152702"/>
                </a:lnTo>
                <a:lnTo>
                  <a:pt x="8268" y="1193389"/>
                </a:lnTo>
                <a:lnTo>
                  <a:pt x="30781" y="1226708"/>
                </a:lnTo>
                <a:lnTo>
                  <a:pt x="64100" y="1249222"/>
                </a:lnTo>
                <a:lnTo>
                  <a:pt x="104787" y="1257490"/>
                </a:lnTo>
                <a:lnTo>
                  <a:pt x="1152702" y="1257490"/>
                </a:lnTo>
                <a:lnTo>
                  <a:pt x="1193389" y="1249222"/>
                </a:lnTo>
                <a:lnTo>
                  <a:pt x="1226708" y="1226708"/>
                </a:lnTo>
                <a:lnTo>
                  <a:pt x="1249222" y="1193389"/>
                </a:lnTo>
                <a:lnTo>
                  <a:pt x="1257490" y="1152702"/>
                </a:lnTo>
                <a:lnTo>
                  <a:pt x="1257490" y="104800"/>
                </a:lnTo>
                <a:lnTo>
                  <a:pt x="1249222" y="64106"/>
                </a:lnTo>
                <a:lnTo>
                  <a:pt x="1226708" y="30783"/>
                </a:lnTo>
                <a:lnTo>
                  <a:pt x="1193389" y="8268"/>
                </a:lnTo>
                <a:lnTo>
                  <a:pt x="1152702" y="0"/>
                </a:lnTo>
                <a:close/>
              </a:path>
            </a:pathLst>
          </a:custGeom>
          <a:solidFill>
            <a:srgbClr val="F26522"/>
          </a:solidFill>
        </p:spPr>
        <p:txBody>
          <a:bodyPr wrap="square" lIns="0" tIns="0" rIns="0" bIns="0" rtlCol="0"/>
          <a:lstStyle/>
          <a:p>
            <a:endParaRPr sz="1227"/>
          </a:p>
        </p:txBody>
      </p:sp>
      <p:sp>
        <p:nvSpPr>
          <p:cNvPr id="22" name="object 22"/>
          <p:cNvSpPr/>
          <p:nvPr/>
        </p:nvSpPr>
        <p:spPr>
          <a:xfrm>
            <a:off x="4067590" y="2520890"/>
            <a:ext cx="694459" cy="572365"/>
          </a:xfrm>
          <a:custGeom>
            <a:avLst/>
            <a:gdLst/>
            <a:ahLst/>
            <a:cxnLst/>
            <a:rect l="l" t="t" r="r" b="b"/>
            <a:pathLst>
              <a:path w="1018539" h="839470">
                <a:moveTo>
                  <a:pt x="384378" y="0"/>
                </a:moveTo>
                <a:lnTo>
                  <a:pt x="0" y="384378"/>
                </a:lnTo>
                <a:lnTo>
                  <a:pt x="0" y="734479"/>
                </a:lnTo>
                <a:lnTo>
                  <a:pt x="8268" y="775165"/>
                </a:lnTo>
                <a:lnTo>
                  <a:pt x="30781" y="808485"/>
                </a:lnTo>
                <a:lnTo>
                  <a:pt x="64100" y="830998"/>
                </a:lnTo>
                <a:lnTo>
                  <a:pt x="104787" y="839266"/>
                </a:lnTo>
                <a:lnTo>
                  <a:pt x="589419" y="839266"/>
                </a:lnTo>
                <a:lnTo>
                  <a:pt x="1017968" y="410718"/>
                </a:lnTo>
                <a:lnTo>
                  <a:pt x="384378" y="0"/>
                </a:lnTo>
                <a:close/>
              </a:path>
            </a:pathLst>
          </a:custGeom>
          <a:solidFill>
            <a:srgbClr val="E18A1D"/>
          </a:solidFill>
        </p:spPr>
        <p:txBody>
          <a:bodyPr wrap="square" lIns="0" tIns="0" rIns="0" bIns="0" rtlCol="0"/>
          <a:lstStyle/>
          <a:p>
            <a:endParaRPr sz="1227"/>
          </a:p>
        </p:txBody>
      </p:sp>
      <p:sp>
        <p:nvSpPr>
          <p:cNvPr id="23" name="object 23"/>
          <p:cNvSpPr/>
          <p:nvPr/>
        </p:nvSpPr>
        <p:spPr>
          <a:xfrm>
            <a:off x="4242265" y="2661872"/>
            <a:ext cx="535565" cy="193098"/>
          </a:xfrm>
          <a:custGeom>
            <a:avLst/>
            <a:gdLst/>
            <a:ahLst/>
            <a:cxnLst/>
            <a:rect l="l" t="t" r="r" b="b"/>
            <a:pathLst>
              <a:path w="785494" h="283210">
                <a:moveTo>
                  <a:pt x="370434" y="0"/>
                </a:moveTo>
                <a:lnTo>
                  <a:pt x="305056" y="1192"/>
                </a:lnTo>
                <a:lnTo>
                  <a:pt x="242829" y="6164"/>
                </a:lnTo>
                <a:lnTo>
                  <a:pt x="184997" y="14516"/>
                </a:lnTo>
                <a:lnTo>
                  <a:pt x="132805" y="25850"/>
                </a:lnTo>
                <a:lnTo>
                  <a:pt x="87497" y="39767"/>
                </a:lnTo>
                <a:lnTo>
                  <a:pt x="50318" y="55868"/>
                </a:lnTo>
                <a:lnTo>
                  <a:pt x="5325" y="93026"/>
                </a:lnTo>
                <a:lnTo>
                  <a:pt x="0" y="113285"/>
                </a:lnTo>
                <a:lnTo>
                  <a:pt x="9170" y="133505"/>
                </a:lnTo>
                <a:lnTo>
                  <a:pt x="68718" y="173482"/>
                </a:lnTo>
                <a:lnTo>
                  <a:pt x="113877" y="192608"/>
                </a:lnTo>
                <a:lnTo>
                  <a:pt x="165810" y="210736"/>
                </a:lnTo>
                <a:lnTo>
                  <a:pt x="221910" y="227552"/>
                </a:lnTo>
                <a:lnTo>
                  <a:pt x="279564" y="242738"/>
                </a:lnTo>
                <a:lnTo>
                  <a:pt x="336164" y="255979"/>
                </a:lnTo>
                <a:lnTo>
                  <a:pt x="389098" y="266960"/>
                </a:lnTo>
                <a:lnTo>
                  <a:pt x="435757" y="275363"/>
                </a:lnTo>
                <a:lnTo>
                  <a:pt x="473530" y="280872"/>
                </a:lnTo>
                <a:lnTo>
                  <a:pt x="499808" y="283173"/>
                </a:lnTo>
                <a:lnTo>
                  <a:pt x="577211" y="279929"/>
                </a:lnTo>
                <a:lnTo>
                  <a:pt x="642929" y="267077"/>
                </a:lnTo>
                <a:lnTo>
                  <a:pt x="696649" y="247413"/>
                </a:lnTo>
                <a:lnTo>
                  <a:pt x="738056" y="223733"/>
                </a:lnTo>
                <a:lnTo>
                  <a:pt x="782673" y="175514"/>
                </a:lnTo>
                <a:lnTo>
                  <a:pt x="785253" y="156567"/>
                </a:lnTo>
                <a:lnTo>
                  <a:pt x="771773" y="132383"/>
                </a:lnTo>
                <a:lnTo>
                  <a:pt x="707847" y="83387"/>
                </a:lnTo>
                <a:lnTo>
                  <a:pt x="661916" y="60536"/>
                </a:lnTo>
                <a:lnTo>
                  <a:pt x="609680" y="40089"/>
                </a:lnTo>
                <a:lnTo>
                  <a:pt x="553397" y="23029"/>
                </a:lnTo>
                <a:lnTo>
                  <a:pt x="495324" y="10334"/>
                </a:lnTo>
                <a:lnTo>
                  <a:pt x="437718" y="2986"/>
                </a:lnTo>
                <a:lnTo>
                  <a:pt x="370434" y="0"/>
                </a:lnTo>
                <a:close/>
              </a:path>
            </a:pathLst>
          </a:custGeom>
          <a:solidFill>
            <a:srgbClr val="FFFFFF"/>
          </a:solidFill>
        </p:spPr>
        <p:txBody>
          <a:bodyPr wrap="square" lIns="0" tIns="0" rIns="0" bIns="0" rtlCol="0"/>
          <a:lstStyle/>
          <a:p>
            <a:endParaRPr sz="1227"/>
          </a:p>
        </p:txBody>
      </p:sp>
      <p:sp>
        <p:nvSpPr>
          <p:cNvPr id="24" name="object 24"/>
          <p:cNvSpPr/>
          <p:nvPr/>
        </p:nvSpPr>
        <p:spPr>
          <a:xfrm>
            <a:off x="4251706" y="2481071"/>
            <a:ext cx="446809" cy="308264"/>
          </a:xfrm>
          <a:custGeom>
            <a:avLst/>
            <a:gdLst/>
            <a:ahLst/>
            <a:cxnLst/>
            <a:rect l="l" t="t" r="r" b="b"/>
            <a:pathLst>
              <a:path w="655319" h="452120">
                <a:moveTo>
                  <a:pt x="333959" y="0"/>
                </a:moveTo>
                <a:lnTo>
                  <a:pt x="281543" y="2862"/>
                </a:lnTo>
                <a:lnTo>
                  <a:pt x="233444" y="11312"/>
                </a:lnTo>
                <a:lnTo>
                  <a:pt x="189709" y="25141"/>
                </a:lnTo>
                <a:lnTo>
                  <a:pt x="150383" y="44140"/>
                </a:lnTo>
                <a:lnTo>
                  <a:pt x="115511" y="68102"/>
                </a:lnTo>
                <a:lnTo>
                  <a:pt x="85140" y="96820"/>
                </a:lnTo>
                <a:lnTo>
                  <a:pt x="59316" y="130084"/>
                </a:lnTo>
                <a:lnTo>
                  <a:pt x="38084" y="167687"/>
                </a:lnTo>
                <a:lnTo>
                  <a:pt x="21491" y="209420"/>
                </a:lnTo>
                <a:lnTo>
                  <a:pt x="9582" y="255077"/>
                </a:lnTo>
                <a:lnTo>
                  <a:pt x="2403" y="304448"/>
                </a:lnTo>
                <a:lnTo>
                  <a:pt x="0" y="357327"/>
                </a:lnTo>
                <a:lnTo>
                  <a:pt x="7046" y="371405"/>
                </a:lnTo>
                <a:lnTo>
                  <a:pt x="62725" y="406211"/>
                </a:lnTo>
                <a:lnTo>
                  <a:pt x="110896" y="423302"/>
                </a:lnTo>
                <a:lnTo>
                  <a:pt x="172312" y="437761"/>
                </a:lnTo>
                <a:lnTo>
                  <a:pt x="246744" y="447770"/>
                </a:lnTo>
                <a:lnTo>
                  <a:pt x="333959" y="451510"/>
                </a:lnTo>
                <a:lnTo>
                  <a:pt x="420459" y="448571"/>
                </a:lnTo>
                <a:lnTo>
                  <a:pt x="493038" y="440431"/>
                </a:lnTo>
                <a:lnTo>
                  <a:pt x="551918" y="428109"/>
                </a:lnTo>
                <a:lnTo>
                  <a:pt x="597325" y="412620"/>
                </a:lnTo>
                <a:lnTo>
                  <a:pt x="648612" y="376212"/>
                </a:lnTo>
                <a:lnTo>
                  <a:pt x="654938" y="357327"/>
                </a:lnTo>
                <a:lnTo>
                  <a:pt x="651211" y="304448"/>
                </a:lnTo>
                <a:lnTo>
                  <a:pt x="640572" y="255077"/>
                </a:lnTo>
                <a:lnTo>
                  <a:pt x="623840" y="209420"/>
                </a:lnTo>
                <a:lnTo>
                  <a:pt x="601832" y="167687"/>
                </a:lnTo>
                <a:lnTo>
                  <a:pt x="575366" y="130084"/>
                </a:lnTo>
                <a:lnTo>
                  <a:pt x="545260" y="96820"/>
                </a:lnTo>
                <a:lnTo>
                  <a:pt x="512331" y="68102"/>
                </a:lnTo>
                <a:lnTo>
                  <a:pt x="477396" y="44140"/>
                </a:lnTo>
                <a:lnTo>
                  <a:pt x="441274" y="25141"/>
                </a:lnTo>
                <a:lnTo>
                  <a:pt x="404782" y="11312"/>
                </a:lnTo>
                <a:lnTo>
                  <a:pt x="333959" y="0"/>
                </a:lnTo>
                <a:close/>
              </a:path>
            </a:pathLst>
          </a:custGeom>
          <a:solidFill>
            <a:srgbClr val="FFFFFF"/>
          </a:solidFill>
        </p:spPr>
        <p:txBody>
          <a:bodyPr wrap="square" lIns="0" tIns="0" rIns="0" bIns="0" rtlCol="0"/>
          <a:lstStyle/>
          <a:p>
            <a:endParaRPr sz="1227"/>
          </a:p>
        </p:txBody>
      </p:sp>
      <p:sp>
        <p:nvSpPr>
          <p:cNvPr id="25" name="object 25"/>
          <p:cNvSpPr/>
          <p:nvPr/>
        </p:nvSpPr>
        <p:spPr>
          <a:xfrm>
            <a:off x="4244970" y="2704896"/>
            <a:ext cx="460231" cy="91353"/>
          </a:xfrm>
          <a:custGeom>
            <a:avLst/>
            <a:gdLst/>
            <a:ahLst/>
            <a:cxnLst/>
            <a:rect l="l" t="t" r="r" b="b"/>
            <a:pathLst>
              <a:path w="675005" h="133985">
                <a:moveTo>
                  <a:pt x="9969" y="18605"/>
                </a:moveTo>
                <a:lnTo>
                  <a:pt x="5676" y="23152"/>
                </a:lnTo>
                <a:lnTo>
                  <a:pt x="2349" y="27800"/>
                </a:lnTo>
                <a:lnTo>
                  <a:pt x="0" y="32524"/>
                </a:lnTo>
                <a:lnTo>
                  <a:pt x="2510" y="40107"/>
                </a:lnTo>
                <a:lnTo>
                  <a:pt x="38807" y="72497"/>
                </a:lnTo>
                <a:lnTo>
                  <a:pt x="91605" y="96304"/>
                </a:lnTo>
                <a:lnTo>
                  <a:pt x="165689" y="116684"/>
                </a:lnTo>
                <a:lnTo>
                  <a:pt x="215887" y="125234"/>
                </a:lnTo>
                <a:lnTo>
                  <a:pt x="275187" y="131190"/>
                </a:lnTo>
                <a:lnTo>
                  <a:pt x="343839" y="133426"/>
                </a:lnTo>
                <a:lnTo>
                  <a:pt x="402306" y="132134"/>
                </a:lnTo>
                <a:lnTo>
                  <a:pt x="456543" y="128295"/>
                </a:lnTo>
                <a:lnTo>
                  <a:pt x="496139" y="123240"/>
                </a:lnTo>
                <a:lnTo>
                  <a:pt x="343839" y="123240"/>
                </a:lnTo>
                <a:lnTo>
                  <a:pt x="256624" y="119500"/>
                </a:lnTo>
                <a:lnTo>
                  <a:pt x="182193" y="109491"/>
                </a:lnTo>
                <a:lnTo>
                  <a:pt x="120776" y="95033"/>
                </a:lnTo>
                <a:lnTo>
                  <a:pt x="72606" y="77942"/>
                </a:lnTo>
                <a:lnTo>
                  <a:pt x="37912" y="60037"/>
                </a:lnTo>
                <a:lnTo>
                  <a:pt x="9880" y="29057"/>
                </a:lnTo>
                <a:lnTo>
                  <a:pt x="9969" y="18605"/>
                </a:lnTo>
                <a:close/>
              </a:path>
              <a:path w="675005" h="133985">
                <a:moveTo>
                  <a:pt x="663689" y="0"/>
                </a:moveTo>
                <a:lnTo>
                  <a:pt x="664176" y="7172"/>
                </a:lnTo>
                <a:lnTo>
                  <a:pt x="664530" y="14404"/>
                </a:lnTo>
                <a:lnTo>
                  <a:pt x="664724" y="20955"/>
                </a:lnTo>
                <a:lnTo>
                  <a:pt x="664819" y="29057"/>
                </a:lnTo>
                <a:lnTo>
                  <a:pt x="658492" y="47942"/>
                </a:lnTo>
                <a:lnTo>
                  <a:pt x="607206" y="84350"/>
                </a:lnTo>
                <a:lnTo>
                  <a:pt x="561799" y="99839"/>
                </a:lnTo>
                <a:lnTo>
                  <a:pt x="502918" y="112162"/>
                </a:lnTo>
                <a:lnTo>
                  <a:pt x="430339" y="120301"/>
                </a:lnTo>
                <a:lnTo>
                  <a:pt x="343839" y="123240"/>
                </a:lnTo>
                <a:lnTo>
                  <a:pt x="496139" y="123240"/>
                </a:lnTo>
                <a:lnTo>
                  <a:pt x="550566" y="113206"/>
                </a:lnTo>
                <a:lnTo>
                  <a:pt x="589470" y="102069"/>
                </a:lnTo>
                <a:lnTo>
                  <a:pt x="626104" y="86666"/>
                </a:lnTo>
                <a:lnTo>
                  <a:pt x="669396" y="49711"/>
                </a:lnTo>
                <a:lnTo>
                  <a:pt x="675005" y="29057"/>
                </a:lnTo>
                <a:lnTo>
                  <a:pt x="674923" y="18605"/>
                </a:lnTo>
                <a:lnTo>
                  <a:pt x="674725" y="12915"/>
                </a:lnTo>
                <a:lnTo>
                  <a:pt x="674230" y="4914"/>
                </a:lnTo>
                <a:lnTo>
                  <a:pt x="670775" y="3263"/>
                </a:lnTo>
                <a:lnTo>
                  <a:pt x="667257" y="1625"/>
                </a:lnTo>
                <a:lnTo>
                  <a:pt x="663689" y="0"/>
                </a:lnTo>
                <a:close/>
              </a:path>
            </a:pathLst>
          </a:custGeom>
          <a:solidFill>
            <a:srgbClr val="FCAF17"/>
          </a:solidFill>
        </p:spPr>
        <p:txBody>
          <a:bodyPr wrap="square" lIns="0" tIns="0" rIns="0" bIns="0" rtlCol="0"/>
          <a:lstStyle/>
          <a:p>
            <a:endParaRPr sz="1227"/>
          </a:p>
        </p:txBody>
      </p:sp>
      <p:sp>
        <p:nvSpPr>
          <p:cNvPr id="26" name="object 26"/>
          <p:cNvSpPr/>
          <p:nvPr/>
        </p:nvSpPr>
        <p:spPr>
          <a:xfrm>
            <a:off x="4312151" y="2473739"/>
            <a:ext cx="358486" cy="210416"/>
          </a:xfrm>
          <a:custGeom>
            <a:avLst/>
            <a:gdLst/>
            <a:ahLst/>
            <a:cxnLst/>
            <a:rect l="l" t="t" r="r" b="b"/>
            <a:pathLst>
              <a:path w="525780" h="308610">
                <a:moveTo>
                  <a:pt x="430604" y="44007"/>
                </a:moveTo>
                <a:lnTo>
                  <a:pt x="160044" y="44007"/>
                </a:lnTo>
                <a:lnTo>
                  <a:pt x="215049" y="46526"/>
                </a:lnTo>
                <a:lnTo>
                  <a:pt x="265203" y="55467"/>
                </a:lnTo>
                <a:lnTo>
                  <a:pt x="307099" y="67949"/>
                </a:lnTo>
                <a:lnTo>
                  <a:pt x="352488" y="92011"/>
                </a:lnTo>
                <a:lnTo>
                  <a:pt x="381603" y="150584"/>
                </a:lnTo>
                <a:lnTo>
                  <a:pt x="403642" y="222164"/>
                </a:lnTo>
                <a:lnTo>
                  <a:pt x="417601" y="282728"/>
                </a:lnTo>
                <a:lnTo>
                  <a:pt x="422478" y="308254"/>
                </a:lnTo>
                <a:lnTo>
                  <a:pt x="525538" y="278345"/>
                </a:lnTo>
                <a:lnTo>
                  <a:pt x="512493" y="183791"/>
                </a:lnTo>
                <a:lnTo>
                  <a:pt x="500856" y="129747"/>
                </a:lnTo>
                <a:lnTo>
                  <a:pt x="484065" y="95942"/>
                </a:lnTo>
                <a:lnTo>
                  <a:pt x="455561" y="62103"/>
                </a:lnTo>
                <a:lnTo>
                  <a:pt x="430604" y="44007"/>
                </a:lnTo>
                <a:close/>
              </a:path>
              <a:path w="525780" h="308610">
                <a:moveTo>
                  <a:pt x="226669" y="0"/>
                </a:moveTo>
                <a:lnTo>
                  <a:pt x="176147" y="3068"/>
                </a:lnTo>
                <a:lnTo>
                  <a:pt x="124934" y="13029"/>
                </a:lnTo>
                <a:lnTo>
                  <a:pt x="76314" y="31834"/>
                </a:lnTo>
                <a:lnTo>
                  <a:pt x="33574" y="61439"/>
                </a:lnTo>
                <a:lnTo>
                  <a:pt x="0" y="103797"/>
                </a:lnTo>
                <a:lnTo>
                  <a:pt x="49112" y="69761"/>
                </a:lnTo>
                <a:lnTo>
                  <a:pt x="103596" y="50792"/>
                </a:lnTo>
                <a:lnTo>
                  <a:pt x="160044" y="44007"/>
                </a:lnTo>
                <a:lnTo>
                  <a:pt x="430604" y="44007"/>
                </a:lnTo>
                <a:lnTo>
                  <a:pt x="427276" y="41594"/>
                </a:lnTo>
                <a:lnTo>
                  <a:pt x="385187" y="24354"/>
                </a:lnTo>
                <a:lnTo>
                  <a:pt x="334351" y="11158"/>
                </a:lnTo>
                <a:lnTo>
                  <a:pt x="279826" y="2781"/>
                </a:lnTo>
                <a:lnTo>
                  <a:pt x="226669" y="0"/>
                </a:lnTo>
                <a:close/>
              </a:path>
            </a:pathLst>
          </a:custGeom>
          <a:solidFill>
            <a:srgbClr val="FFFFFF"/>
          </a:solidFill>
        </p:spPr>
        <p:txBody>
          <a:bodyPr wrap="square" lIns="0" tIns="0" rIns="0" bIns="0" rtlCol="0"/>
          <a:lstStyle/>
          <a:p>
            <a:endParaRPr sz="1227"/>
          </a:p>
        </p:txBody>
      </p:sp>
      <p:sp>
        <p:nvSpPr>
          <p:cNvPr id="27" name="object 27"/>
          <p:cNvSpPr/>
          <p:nvPr/>
        </p:nvSpPr>
        <p:spPr>
          <a:xfrm>
            <a:off x="4312153" y="2496995"/>
            <a:ext cx="288347" cy="187036"/>
          </a:xfrm>
          <a:custGeom>
            <a:avLst/>
            <a:gdLst/>
            <a:ahLst/>
            <a:cxnLst/>
            <a:rect l="l" t="t" r="r" b="b"/>
            <a:pathLst>
              <a:path w="422910" h="274320">
                <a:moveTo>
                  <a:pt x="290611" y="23428"/>
                </a:moveTo>
                <a:lnTo>
                  <a:pt x="123378" y="23428"/>
                </a:lnTo>
                <a:lnTo>
                  <a:pt x="159933" y="24106"/>
                </a:lnTo>
                <a:lnTo>
                  <a:pt x="197334" y="30556"/>
                </a:lnTo>
                <a:lnTo>
                  <a:pt x="234864" y="43216"/>
                </a:lnTo>
                <a:lnTo>
                  <a:pt x="271802" y="62526"/>
                </a:lnTo>
                <a:lnTo>
                  <a:pt x="307430" y="88923"/>
                </a:lnTo>
                <a:lnTo>
                  <a:pt x="341029" y="122845"/>
                </a:lnTo>
                <a:lnTo>
                  <a:pt x="371881" y="164730"/>
                </a:lnTo>
                <a:lnTo>
                  <a:pt x="399266" y="215016"/>
                </a:lnTo>
                <a:lnTo>
                  <a:pt x="422465" y="274142"/>
                </a:lnTo>
                <a:lnTo>
                  <a:pt x="406241" y="182174"/>
                </a:lnTo>
                <a:lnTo>
                  <a:pt x="393544" y="128992"/>
                </a:lnTo>
                <a:lnTo>
                  <a:pt x="352488" y="57899"/>
                </a:lnTo>
                <a:lnTo>
                  <a:pt x="315790" y="33960"/>
                </a:lnTo>
                <a:lnTo>
                  <a:pt x="290611" y="23428"/>
                </a:lnTo>
                <a:close/>
              </a:path>
              <a:path w="422910" h="274320">
                <a:moveTo>
                  <a:pt x="144483" y="0"/>
                </a:moveTo>
                <a:lnTo>
                  <a:pt x="94159" y="9775"/>
                </a:lnTo>
                <a:lnTo>
                  <a:pt x="45261" y="32126"/>
                </a:lnTo>
                <a:lnTo>
                  <a:pt x="0" y="69685"/>
                </a:lnTo>
                <a:lnTo>
                  <a:pt x="25980" y="51652"/>
                </a:lnTo>
                <a:lnTo>
                  <a:pt x="55682" y="37640"/>
                </a:lnTo>
                <a:lnTo>
                  <a:pt x="88388" y="28086"/>
                </a:lnTo>
                <a:lnTo>
                  <a:pt x="123378" y="23428"/>
                </a:lnTo>
                <a:lnTo>
                  <a:pt x="290611" y="23428"/>
                </a:lnTo>
                <a:lnTo>
                  <a:pt x="281885" y="19779"/>
                </a:lnTo>
                <a:lnTo>
                  <a:pt x="240557" y="7635"/>
                </a:lnTo>
                <a:lnTo>
                  <a:pt x="194019" y="164"/>
                </a:lnTo>
                <a:lnTo>
                  <a:pt x="144483" y="0"/>
                </a:lnTo>
                <a:close/>
              </a:path>
            </a:pathLst>
          </a:custGeom>
          <a:solidFill>
            <a:srgbClr val="F26522"/>
          </a:solidFill>
        </p:spPr>
        <p:txBody>
          <a:bodyPr wrap="square" lIns="0" tIns="0" rIns="0" bIns="0" rtlCol="0"/>
          <a:lstStyle/>
          <a:p>
            <a:endParaRPr sz="1227"/>
          </a:p>
        </p:txBody>
      </p:sp>
      <p:sp>
        <p:nvSpPr>
          <p:cNvPr id="28" name="object 28"/>
          <p:cNvSpPr/>
          <p:nvPr/>
        </p:nvSpPr>
        <p:spPr>
          <a:xfrm>
            <a:off x="4312151" y="2544510"/>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29" name="object 29"/>
          <p:cNvSpPr/>
          <p:nvPr/>
        </p:nvSpPr>
        <p:spPr>
          <a:xfrm>
            <a:off x="4312151" y="2544510"/>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30" name="object 30"/>
          <p:cNvSpPr txBox="1"/>
          <p:nvPr/>
        </p:nvSpPr>
        <p:spPr>
          <a:xfrm>
            <a:off x="4278780" y="2289420"/>
            <a:ext cx="436851" cy="130728"/>
          </a:xfrm>
          <a:prstGeom prst="rect">
            <a:avLst/>
          </a:prstGeom>
        </p:spPr>
        <p:txBody>
          <a:bodyPr vert="horz" wrap="square" lIns="0" tIns="9957" rIns="0" bIns="0" rtlCol="0">
            <a:spAutoFit/>
          </a:bodyPr>
          <a:lstStyle/>
          <a:p>
            <a:pPr marL="8659">
              <a:spcBef>
                <a:spcPts val="78"/>
              </a:spcBef>
            </a:pPr>
            <a:r>
              <a:rPr sz="784" b="1" spc="-78" dirty="0">
                <a:solidFill>
                  <a:srgbClr val="FFFFFF"/>
                </a:solidFill>
                <a:latin typeface="Arial"/>
                <a:cs typeface="Arial"/>
              </a:rPr>
              <a:t>N</a:t>
            </a:r>
            <a:r>
              <a:rPr sz="784" b="1" spc="-139" dirty="0">
                <a:solidFill>
                  <a:srgbClr val="FFFFFF"/>
                </a:solidFill>
                <a:latin typeface="Arial"/>
                <a:cs typeface="Arial"/>
              </a:rPr>
              <a:t>A</a:t>
            </a:r>
            <a:r>
              <a:rPr sz="784" b="1" spc="-65" dirty="0">
                <a:solidFill>
                  <a:srgbClr val="FFFFFF"/>
                </a:solidFill>
                <a:latin typeface="Arial"/>
                <a:cs typeface="Arial"/>
              </a:rPr>
              <a:t>VI</a:t>
            </a:r>
            <a:r>
              <a:rPr sz="784" b="1" spc="-112" dirty="0">
                <a:solidFill>
                  <a:srgbClr val="FFFFFF"/>
                </a:solidFill>
                <a:latin typeface="Arial"/>
                <a:cs typeface="Arial"/>
              </a:rPr>
              <a:t>G</a:t>
            </a:r>
            <a:r>
              <a:rPr sz="784" b="1" spc="-139" dirty="0">
                <a:solidFill>
                  <a:srgbClr val="FFFFFF"/>
                </a:solidFill>
                <a:latin typeface="Arial"/>
                <a:cs typeface="Arial"/>
              </a:rPr>
              <a:t>A</a:t>
            </a:r>
            <a:r>
              <a:rPr sz="784" b="1" spc="-82" dirty="0">
                <a:solidFill>
                  <a:srgbClr val="FFFFFF"/>
                </a:solidFill>
                <a:latin typeface="Arial"/>
                <a:cs typeface="Arial"/>
              </a:rPr>
              <a:t>TE</a:t>
            </a:r>
            <a:endParaRPr sz="784">
              <a:latin typeface="Arial"/>
              <a:cs typeface="Arial"/>
            </a:endParaRPr>
          </a:p>
        </p:txBody>
      </p:sp>
      <p:sp>
        <p:nvSpPr>
          <p:cNvPr id="31" name="object 31"/>
          <p:cNvSpPr/>
          <p:nvPr/>
        </p:nvSpPr>
        <p:spPr>
          <a:xfrm>
            <a:off x="4183834" y="2855789"/>
            <a:ext cx="161526" cy="161526"/>
          </a:xfrm>
          <a:prstGeom prst="rect">
            <a:avLst/>
          </a:prstGeom>
          <a:blipFill>
            <a:blip r:embed="rId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32" name="object 32"/>
          <p:cNvSpPr txBox="1"/>
          <p:nvPr/>
        </p:nvSpPr>
        <p:spPr>
          <a:xfrm>
            <a:off x="4224492" y="2860058"/>
            <a:ext cx="69273" cy="130728"/>
          </a:xfrm>
          <a:prstGeom prst="rect">
            <a:avLst/>
          </a:prstGeom>
        </p:spPr>
        <p:txBody>
          <a:bodyPr vert="horz" wrap="square" lIns="0" tIns="9957" rIns="0" bIns="0" rtlCol="0">
            <a:spAutoFit/>
          </a:bodyPr>
          <a:lstStyle/>
          <a:p>
            <a:pPr marL="8659">
              <a:spcBef>
                <a:spcPts val="78"/>
              </a:spcBef>
            </a:pPr>
            <a:r>
              <a:rPr sz="784" b="1" spc="-31" dirty="0">
                <a:solidFill>
                  <a:srgbClr val="F26322"/>
                </a:solidFill>
                <a:latin typeface="Arial"/>
                <a:cs typeface="Arial"/>
              </a:rPr>
              <a:t>2</a:t>
            </a:r>
            <a:endParaRPr sz="784">
              <a:latin typeface="Arial"/>
              <a:cs typeface="Arial"/>
            </a:endParaRPr>
          </a:p>
        </p:txBody>
      </p:sp>
      <p:sp>
        <p:nvSpPr>
          <p:cNvPr id="33" name="object 33"/>
          <p:cNvSpPr/>
          <p:nvPr/>
        </p:nvSpPr>
        <p:spPr>
          <a:xfrm>
            <a:off x="4078360" y="3304146"/>
            <a:ext cx="857250" cy="857250"/>
          </a:xfrm>
          <a:custGeom>
            <a:avLst/>
            <a:gdLst/>
            <a:ahLst/>
            <a:cxnLst/>
            <a:rect l="l" t="t" r="r" b="b"/>
            <a:pathLst>
              <a:path w="1257300" h="1257300">
                <a:moveTo>
                  <a:pt x="1152525" y="0"/>
                </a:moveTo>
                <a:lnTo>
                  <a:pt x="104775" y="0"/>
                </a:lnTo>
                <a:lnTo>
                  <a:pt x="64095" y="8266"/>
                </a:lnTo>
                <a:lnTo>
                  <a:pt x="30780" y="30775"/>
                </a:lnTo>
                <a:lnTo>
                  <a:pt x="8268" y="64090"/>
                </a:lnTo>
                <a:lnTo>
                  <a:pt x="0" y="104775"/>
                </a:lnTo>
                <a:lnTo>
                  <a:pt x="0" y="1152525"/>
                </a:lnTo>
                <a:lnTo>
                  <a:pt x="8268" y="1193209"/>
                </a:lnTo>
                <a:lnTo>
                  <a:pt x="30780" y="1226524"/>
                </a:lnTo>
                <a:lnTo>
                  <a:pt x="64095" y="1249033"/>
                </a:lnTo>
                <a:lnTo>
                  <a:pt x="104775" y="1257300"/>
                </a:lnTo>
                <a:lnTo>
                  <a:pt x="1152525" y="1257300"/>
                </a:lnTo>
                <a:lnTo>
                  <a:pt x="1193209" y="1249033"/>
                </a:lnTo>
                <a:lnTo>
                  <a:pt x="1226524" y="1226524"/>
                </a:lnTo>
                <a:lnTo>
                  <a:pt x="1249033" y="1193209"/>
                </a:lnTo>
                <a:lnTo>
                  <a:pt x="1257300" y="1152525"/>
                </a:lnTo>
                <a:lnTo>
                  <a:pt x="1257300" y="104775"/>
                </a:lnTo>
                <a:lnTo>
                  <a:pt x="1249033" y="64090"/>
                </a:lnTo>
                <a:lnTo>
                  <a:pt x="1226524" y="30775"/>
                </a:lnTo>
                <a:lnTo>
                  <a:pt x="1193209" y="8266"/>
                </a:lnTo>
                <a:lnTo>
                  <a:pt x="1152525" y="0"/>
                </a:lnTo>
                <a:close/>
              </a:path>
            </a:pathLst>
          </a:custGeom>
          <a:solidFill>
            <a:srgbClr val="F26522"/>
          </a:solidFill>
        </p:spPr>
        <p:txBody>
          <a:bodyPr wrap="square" lIns="0" tIns="0" rIns="0" bIns="0" rtlCol="0"/>
          <a:lstStyle/>
          <a:p>
            <a:endParaRPr sz="1227"/>
          </a:p>
        </p:txBody>
      </p:sp>
      <p:sp>
        <p:nvSpPr>
          <p:cNvPr id="34" name="object 34"/>
          <p:cNvSpPr/>
          <p:nvPr/>
        </p:nvSpPr>
        <p:spPr>
          <a:xfrm>
            <a:off x="4078359" y="3589254"/>
            <a:ext cx="694026" cy="572365"/>
          </a:xfrm>
          <a:custGeom>
            <a:avLst/>
            <a:gdLst/>
            <a:ahLst/>
            <a:cxnLst/>
            <a:rect l="l" t="t" r="r" b="b"/>
            <a:pathLst>
              <a:path w="1017905" h="839470">
                <a:moveTo>
                  <a:pt x="384327" y="0"/>
                </a:moveTo>
                <a:lnTo>
                  <a:pt x="0" y="384327"/>
                </a:lnTo>
                <a:lnTo>
                  <a:pt x="0" y="734364"/>
                </a:lnTo>
                <a:lnTo>
                  <a:pt x="8268" y="775049"/>
                </a:lnTo>
                <a:lnTo>
                  <a:pt x="30780" y="808364"/>
                </a:lnTo>
                <a:lnTo>
                  <a:pt x="64095" y="830873"/>
                </a:lnTo>
                <a:lnTo>
                  <a:pt x="104775" y="839139"/>
                </a:lnTo>
                <a:lnTo>
                  <a:pt x="589343" y="839139"/>
                </a:lnTo>
                <a:lnTo>
                  <a:pt x="1017828" y="410667"/>
                </a:lnTo>
                <a:lnTo>
                  <a:pt x="384327" y="0"/>
                </a:lnTo>
                <a:close/>
              </a:path>
            </a:pathLst>
          </a:custGeom>
          <a:solidFill>
            <a:srgbClr val="E18A1D"/>
          </a:solidFill>
        </p:spPr>
        <p:txBody>
          <a:bodyPr wrap="square" lIns="0" tIns="0" rIns="0" bIns="0" rtlCol="0"/>
          <a:lstStyle/>
          <a:p>
            <a:endParaRPr sz="1227"/>
          </a:p>
        </p:txBody>
      </p:sp>
      <p:sp>
        <p:nvSpPr>
          <p:cNvPr id="35" name="object 35"/>
          <p:cNvSpPr/>
          <p:nvPr/>
        </p:nvSpPr>
        <p:spPr>
          <a:xfrm>
            <a:off x="4253010" y="3730217"/>
            <a:ext cx="535565" cy="193098"/>
          </a:xfrm>
          <a:custGeom>
            <a:avLst/>
            <a:gdLst/>
            <a:ahLst/>
            <a:cxnLst/>
            <a:rect l="l" t="t" r="r" b="b"/>
            <a:pathLst>
              <a:path w="785494" h="283210">
                <a:moveTo>
                  <a:pt x="370382" y="0"/>
                </a:moveTo>
                <a:lnTo>
                  <a:pt x="305014" y="1192"/>
                </a:lnTo>
                <a:lnTo>
                  <a:pt x="242796" y="6163"/>
                </a:lnTo>
                <a:lnTo>
                  <a:pt x="184973" y="14515"/>
                </a:lnTo>
                <a:lnTo>
                  <a:pt x="132788" y="25849"/>
                </a:lnTo>
                <a:lnTo>
                  <a:pt x="87486" y="39765"/>
                </a:lnTo>
                <a:lnTo>
                  <a:pt x="50311" y="55864"/>
                </a:lnTo>
                <a:lnTo>
                  <a:pt x="5324" y="93017"/>
                </a:lnTo>
                <a:lnTo>
                  <a:pt x="0" y="113272"/>
                </a:lnTo>
                <a:lnTo>
                  <a:pt x="9171" y="133489"/>
                </a:lnTo>
                <a:lnTo>
                  <a:pt x="68715" y="173458"/>
                </a:lnTo>
                <a:lnTo>
                  <a:pt x="113868" y="192580"/>
                </a:lnTo>
                <a:lnTo>
                  <a:pt x="165795" y="210704"/>
                </a:lnTo>
                <a:lnTo>
                  <a:pt x="221886" y="227515"/>
                </a:lnTo>
                <a:lnTo>
                  <a:pt x="279531" y="242698"/>
                </a:lnTo>
                <a:lnTo>
                  <a:pt x="336121" y="255936"/>
                </a:lnTo>
                <a:lnTo>
                  <a:pt x="389046" y="266913"/>
                </a:lnTo>
                <a:lnTo>
                  <a:pt x="435696" y="275314"/>
                </a:lnTo>
                <a:lnTo>
                  <a:pt x="473461" y="280822"/>
                </a:lnTo>
                <a:lnTo>
                  <a:pt x="499732" y="283122"/>
                </a:lnTo>
                <a:lnTo>
                  <a:pt x="577124" y="279879"/>
                </a:lnTo>
                <a:lnTo>
                  <a:pt x="642834" y="267029"/>
                </a:lnTo>
                <a:lnTo>
                  <a:pt x="696547" y="247368"/>
                </a:lnTo>
                <a:lnTo>
                  <a:pt x="737949" y="223693"/>
                </a:lnTo>
                <a:lnTo>
                  <a:pt x="782559" y="175483"/>
                </a:lnTo>
                <a:lnTo>
                  <a:pt x="785139" y="156541"/>
                </a:lnTo>
                <a:lnTo>
                  <a:pt x="771660" y="132358"/>
                </a:lnTo>
                <a:lnTo>
                  <a:pt x="707742" y="83366"/>
                </a:lnTo>
                <a:lnTo>
                  <a:pt x="661817" y="60518"/>
                </a:lnTo>
                <a:lnTo>
                  <a:pt x="609589" y="40076"/>
                </a:lnTo>
                <a:lnTo>
                  <a:pt x="553315" y="23019"/>
                </a:lnTo>
                <a:lnTo>
                  <a:pt x="495251" y="10329"/>
                </a:lnTo>
                <a:lnTo>
                  <a:pt x="437654" y="2986"/>
                </a:lnTo>
                <a:lnTo>
                  <a:pt x="370382" y="0"/>
                </a:lnTo>
                <a:close/>
              </a:path>
            </a:pathLst>
          </a:custGeom>
          <a:solidFill>
            <a:srgbClr val="FFFFFF"/>
          </a:solidFill>
        </p:spPr>
        <p:txBody>
          <a:bodyPr wrap="square" lIns="0" tIns="0" rIns="0" bIns="0" rtlCol="0"/>
          <a:lstStyle/>
          <a:p>
            <a:endParaRPr sz="1227"/>
          </a:p>
        </p:txBody>
      </p:sp>
      <p:sp>
        <p:nvSpPr>
          <p:cNvPr id="36" name="object 36"/>
          <p:cNvSpPr/>
          <p:nvPr/>
        </p:nvSpPr>
        <p:spPr>
          <a:xfrm>
            <a:off x="4262454" y="3549440"/>
            <a:ext cx="446809" cy="307830"/>
          </a:xfrm>
          <a:custGeom>
            <a:avLst/>
            <a:gdLst/>
            <a:ahLst/>
            <a:cxnLst/>
            <a:rect l="l" t="t" r="r" b="b"/>
            <a:pathLst>
              <a:path w="655319" h="451485">
                <a:moveTo>
                  <a:pt x="333908" y="0"/>
                </a:moveTo>
                <a:lnTo>
                  <a:pt x="281498" y="2862"/>
                </a:lnTo>
                <a:lnTo>
                  <a:pt x="233406" y="11311"/>
                </a:lnTo>
                <a:lnTo>
                  <a:pt x="189677" y="25138"/>
                </a:lnTo>
                <a:lnTo>
                  <a:pt x="150356" y="44135"/>
                </a:lnTo>
                <a:lnTo>
                  <a:pt x="115490" y="68095"/>
                </a:lnTo>
                <a:lnTo>
                  <a:pt x="85124" y="96808"/>
                </a:lnTo>
                <a:lnTo>
                  <a:pt x="59305" y="130068"/>
                </a:lnTo>
                <a:lnTo>
                  <a:pt x="38077" y="167666"/>
                </a:lnTo>
                <a:lnTo>
                  <a:pt x="21487" y="209394"/>
                </a:lnTo>
                <a:lnTo>
                  <a:pt x="9580" y="255043"/>
                </a:lnTo>
                <a:lnTo>
                  <a:pt x="2402" y="304407"/>
                </a:lnTo>
                <a:lnTo>
                  <a:pt x="0" y="357276"/>
                </a:lnTo>
                <a:lnTo>
                  <a:pt x="7045" y="371354"/>
                </a:lnTo>
                <a:lnTo>
                  <a:pt x="62713" y="406155"/>
                </a:lnTo>
                <a:lnTo>
                  <a:pt x="110876" y="423244"/>
                </a:lnTo>
                <a:lnTo>
                  <a:pt x="172283" y="437700"/>
                </a:lnTo>
                <a:lnTo>
                  <a:pt x="246704" y="447707"/>
                </a:lnTo>
                <a:lnTo>
                  <a:pt x="333908" y="451446"/>
                </a:lnTo>
                <a:lnTo>
                  <a:pt x="420393" y="448507"/>
                </a:lnTo>
                <a:lnTo>
                  <a:pt x="492960" y="440368"/>
                </a:lnTo>
                <a:lnTo>
                  <a:pt x="551832" y="428046"/>
                </a:lnTo>
                <a:lnTo>
                  <a:pt x="597232" y="412559"/>
                </a:lnTo>
                <a:lnTo>
                  <a:pt x="648511" y="376156"/>
                </a:lnTo>
                <a:lnTo>
                  <a:pt x="654837" y="357276"/>
                </a:lnTo>
                <a:lnTo>
                  <a:pt x="651109" y="304407"/>
                </a:lnTo>
                <a:lnTo>
                  <a:pt x="640472" y="255043"/>
                </a:lnTo>
                <a:lnTo>
                  <a:pt x="623742" y="209394"/>
                </a:lnTo>
                <a:lnTo>
                  <a:pt x="601738" y="167666"/>
                </a:lnTo>
                <a:lnTo>
                  <a:pt x="575276" y="130068"/>
                </a:lnTo>
                <a:lnTo>
                  <a:pt x="545174" y="96808"/>
                </a:lnTo>
                <a:lnTo>
                  <a:pt x="512250" y="68095"/>
                </a:lnTo>
                <a:lnTo>
                  <a:pt x="477321" y="44135"/>
                </a:lnTo>
                <a:lnTo>
                  <a:pt x="441205" y="25138"/>
                </a:lnTo>
                <a:lnTo>
                  <a:pt x="404719" y="11311"/>
                </a:lnTo>
                <a:lnTo>
                  <a:pt x="333908" y="0"/>
                </a:lnTo>
                <a:close/>
              </a:path>
            </a:pathLst>
          </a:custGeom>
          <a:solidFill>
            <a:srgbClr val="FFFFFF"/>
          </a:solidFill>
        </p:spPr>
        <p:txBody>
          <a:bodyPr wrap="square" lIns="0" tIns="0" rIns="0" bIns="0" rtlCol="0"/>
          <a:lstStyle/>
          <a:p>
            <a:endParaRPr sz="1227"/>
          </a:p>
        </p:txBody>
      </p:sp>
      <p:sp>
        <p:nvSpPr>
          <p:cNvPr id="37" name="object 37"/>
          <p:cNvSpPr/>
          <p:nvPr/>
        </p:nvSpPr>
        <p:spPr>
          <a:xfrm>
            <a:off x="4255714" y="3773236"/>
            <a:ext cx="460231" cy="91353"/>
          </a:xfrm>
          <a:custGeom>
            <a:avLst/>
            <a:gdLst/>
            <a:ahLst/>
            <a:cxnLst/>
            <a:rect l="l" t="t" r="r" b="b"/>
            <a:pathLst>
              <a:path w="675005" h="133985">
                <a:moveTo>
                  <a:pt x="9969" y="18605"/>
                </a:moveTo>
                <a:lnTo>
                  <a:pt x="5676" y="23152"/>
                </a:lnTo>
                <a:lnTo>
                  <a:pt x="2349" y="27787"/>
                </a:lnTo>
                <a:lnTo>
                  <a:pt x="0" y="32511"/>
                </a:lnTo>
                <a:lnTo>
                  <a:pt x="2512" y="40094"/>
                </a:lnTo>
                <a:lnTo>
                  <a:pt x="38807" y="72482"/>
                </a:lnTo>
                <a:lnTo>
                  <a:pt x="91592" y="96278"/>
                </a:lnTo>
                <a:lnTo>
                  <a:pt x="165665" y="116669"/>
                </a:lnTo>
                <a:lnTo>
                  <a:pt x="215857" y="125221"/>
                </a:lnTo>
                <a:lnTo>
                  <a:pt x="275149" y="131177"/>
                </a:lnTo>
                <a:lnTo>
                  <a:pt x="343788" y="133413"/>
                </a:lnTo>
                <a:lnTo>
                  <a:pt x="402247" y="132121"/>
                </a:lnTo>
                <a:lnTo>
                  <a:pt x="456477" y="128282"/>
                </a:lnTo>
                <a:lnTo>
                  <a:pt x="496148" y="123215"/>
                </a:lnTo>
                <a:lnTo>
                  <a:pt x="343788" y="123215"/>
                </a:lnTo>
                <a:lnTo>
                  <a:pt x="256584" y="119475"/>
                </a:lnTo>
                <a:lnTo>
                  <a:pt x="182163" y="109469"/>
                </a:lnTo>
                <a:lnTo>
                  <a:pt x="120756" y="95012"/>
                </a:lnTo>
                <a:lnTo>
                  <a:pt x="72594" y="77924"/>
                </a:lnTo>
                <a:lnTo>
                  <a:pt x="37907" y="60021"/>
                </a:lnTo>
                <a:lnTo>
                  <a:pt x="9880" y="29044"/>
                </a:lnTo>
                <a:lnTo>
                  <a:pt x="9969" y="18605"/>
                </a:lnTo>
                <a:close/>
              </a:path>
              <a:path w="675005" h="133985">
                <a:moveTo>
                  <a:pt x="663600" y="0"/>
                </a:moveTo>
                <a:lnTo>
                  <a:pt x="664080" y="7172"/>
                </a:lnTo>
                <a:lnTo>
                  <a:pt x="664430" y="14403"/>
                </a:lnTo>
                <a:lnTo>
                  <a:pt x="664623" y="20942"/>
                </a:lnTo>
                <a:lnTo>
                  <a:pt x="664718" y="29044"/>
                </a:lnTo>
                <a:lnTo>
                  <a:pt x="658391" y="47929"/>
                </a:lnTo>
                <a:lnTo>
                  <a:pt x="607112" y="84333"/>
                </a:lnTo>
                <a:lnTo>
                  <a:pt x="561712" y="99819"/>
                </a:lnTo>
                <a:lnTo>
                  <a:pt x="502841" y="112139"/>
                </a:lnTo>
                <a:lnTo>
                  <a:pt x="430274" y="120276"/>
                </a:lnTo>
                <a:lnTo>
                  <a:pt x="343788" y="123215"/>
                </a:lnTo>
                <a:lnTo>
                  <a:pt x="496148" y="123215"/>
                </a:lnTo>
                <a:lnTo>
                  <a:pt x="550484" y="113187"/>
                </a:lnTo>
                <a:lnTo>
                  <a:pt x="589381" y="102044"/>
                </a:lnTo>
                <a:lnTo>
                  <a:pt x="626013" y="86643"/>
                </a:lnTo>
                <a:lnTo>
                  <a:pt x="669296" y="49696"/>
                </a:lnTo>
                <a:lnTo>
                  <a:pt x="674903" y="29044"/>
                </a:lnTo>
                <a:lnTo>
                  <a:pt x="674822" y="18605"/>
                </a:lnTo>
                <a:lnTo>
                  <a:pt x="674624" y="12903"/>
                </a:lnTo>
                <a:lnTo>
                  <a:pt x="674128" y="4914"/>
                </a:lnTo>
                <a:lnTo>
                  <a:pt x="670674" y="3263"/>
                </a:lnTo>
                <a:lnTo>
                  <a:pt x="667169" y="1625"/>
                </a:lnTo>
                <a:lnTo>
                  <a:pt x="663600" y="0"/>
                </a:lnTo>
                <a:close/>
              </a:path>
            </a:pathLst>
          </a:custGeom>
          <a:solidFill>
            <a:srgbClr val="FCAF17"/>
          </a:solidFill>
        </p:spPr>
        <p:txBody>
          <a:bodyPr wrap="square" lIns="0" tIns="0" rIns="0" bIns="0" rtlCol="0"/>
          <a:lstStyle/>
          <a:p>
            <a:endParaRPr sz="1227"/>
          </a:p>
        </p:txBody>
      </p:sp>
      <p:sp>
        <p:nvSpPr>
          <p:cNvPr id="38" name="object 38"/>
          <p:cNvSpPr/>
          <p:nvPr/>
        </p:nvSpPr>
        <p:spPr>
          <a:xfrm>
            <a:off x="4322887" y="3542118"/>
            <a:ext cx="358486" cy="210416"/>
          </a:xfrm>
          <a:custGeom>
            <a:avLst/>
            <a:gdLst/>
            <a:ahLst/>
            <a:cxnLst/>
            <a:rect l="l" t="t" r="r" b="b"/>
            <a:pathLst>
              <a:path w="525780" h="308610">
                <a:moveTo>
                  <a:pt x="430547" y="43996"/>
                </a:moveTo>
                <a:lnTo>
                  <a:pt x="160022" y="43996"/>
                </a:lnTo>
                <a:lnTo>
                  <a:pt x="215018" y="46515"/>
                </a:lnTo>
                <a:lnTo>
                  <a:pt x="265164" y="55454"/>
                </a:lnTo>
                <a:lnTo>
                  <a:pt x="307054" y="67933"/>
                </a:lnTo>
                <a:lnTo>
                  <a:pt x="352437" y="91986"/>
                </a:lnTo>
                <a:lnTo>
                  <a:pt x="381545" y="150555"/>
                </a:lnTo>
                <a:lnTo>
                  <a:pt x="403580" y="222126"/>
                </a:lnTo>
                <a:lnTo>
                  <a:pt x="417538" y="282681"/>
                </a:lnTo>
                <a:lnTo>
                  <a:pt x="422414" y="308203"/>
                </a:lnTo>
                <a:lnTo>
                  <a:pt x="525462" y="278295"/>
                </a:lnTo>
                <a:lnTo>
                  <a:pt x="512417" y="183755"/>
                </a:lnTo>
                <a:lnTo>
                  <a:pt x="500780" y="129719"/>
                </a:lnTo>
                <a:lnTo>
                  <a:pt x="483989" y="95916"/>
                </a:lnTo>
                <a:lnTo>
                  <a:pt x="455485" y="62077"/>
                </a:lnTo>
                <a:lnTo>
                  <a:pt x="430547" y="43996"/>
                </a:lnTo>
                <a:close/>
              </a:path>
              <a:path w="525780" h="308610">
                <a:moveTo>
                  <a:pt x="226644" y="0"/>
                </a:moveTo>
                <a:lnTo>
                  <a:pt x="176125" y="3062"/>
                </a:lnTo>
                <a:lnTo>
                  <a:pt x="124918" y="13018"/>
                </a:lnTo>
                <a:lnTo>
                  <a:pt x="76305" y="31820"/>
                </a:lnTo>
                <a:lnTo>
                  <a:pt x="33572" y="61420"/>
                </a:lnTo>
                <a:lnTo>
                  <a:pt x="0" y="103771"/>
                </a:lnTo>
                <a:lnTo>
                  <a:pt x="49106" y="69743"/>
                </a:lnTo>
                <a:lnTo>
                  <a:pt x="103583" y="50779"/>
                </a:lnTo>
                <a:lnTo>
                  <a:pt x="160022" y="43996"/>
                </a:lnTo>
                <a:lnTo>
                  <a:pt x="430547" y="43996"/>
                </a:lnTo>
                <a:lnTo>
                  <a:pt x="427209" y="41576"/>
                </a:lnTo>
                <a:lnTo>
                  <a:pt x="385130" y="24343"/>
                </a:lnTo>
                <a:lnTo>
                  <a:pt x="334306" y="11152"/>
                </a:lnTo>
                <a:lnTo>
                  <a:pt x="279792" y="2780"/>
                </a:lnTo>
                <a:lnTo>
                  <a:pt x="226644" y="0"/>
                </a:lnTo>
                <a:close/>
              </a:path>
            </a:pathLst>
          </a:custGeom>
          <a:solidFill>
            <a:srgbClr val="FFFFFF"/>
          </a:solidFill>
        </p:spPr>
        <p:txBody>
          <a:bodyPr wrap="square" lIns="0" tIns="0" rIns="0" bIns="0" rtlCol="0"/>
          <a:lstStyle/>
          <a:p>
            <a:endParaRPr sz="1227"/>
          </a:p>
        </p:txBody>
      </p:sp>
      <p:sp>
        <p:nvSpPr>
          <p:cNvPr id="39" name="object 39"/>
          <p:cNvSpPr/>
          <p:nvPr/>
        </p:nvSpPr>
        <p:spPr>
          <a:xfrm>
            <a:off x="4322889" y="3565364"/>
            <a:ext cx="288347" cy="187036"/>
          </a:xfrm>
          <a:custGeom>
            <a:avLst/>
            <a:gdLst/>
            <a:ahLst/>
            <a:cxnLst/>
            <a:rect l="l" t="t" r="r" b="b"/>
            <a:pathLst>
              <a:path w="422910" h="274320">
                <a:moveTo>
                  <a:pt x="290569" y="23422"/>
                </a:moveTo>
                <a:lnTo>
                  <a:pt x="123360" y="23422"/>
                </a:lnTo>
                <a:lnTo>
                  <a:pt x="159910" y="24098"/>
                </a:lnTo>
                <a:lnTo>
                  <a:pt x="197306" y="30547"/>
                </a:lnTo>
                <a:lnTo>
                  <a:pt x="234829" y="43206"/>
                </a:lnTo>
                <a:lnTo>
                  <a:pt x="271761" y="62512"/>
                </a:lnTo>
                <a:lnTo>
                  <a:pt x="307384" y="88906"/>
                </a:lnTo>
                <a:lnTo>
                  <a:pt x="340978" y="122824"/>
                </a:lnTo>
                <a:lnTo>
                  <a:pt x="371825" y="164704"/>
                </a:lnTo>
                <a:lnTo>
                  <a:pt x="399205" y="214985"/>
                </a:lnTo>
                <a:lnTo>
                  <a:pt x="422402" y="274105"/>
                </a:lnTo>
                <a:lnTo>
                  <a:pt x="406185" y="182152"/>
                </a:lnTo>
                <a:lnTo>
                  <a:pt x="393492" y="128978"/>
                </a:lnTo>
                <a:lnTo>
                  <a:pt x="352437" y="57888"/>
                </a:lnTo>
                <a:lnTo>
                  <a:pt x="315745" y="33951"/>
                </a:lnTo>
                <a:lnTo>
                  <a:pt x="290569" y="23422"/>
                </a:lnTo>
                <a:close/>
              </a:path>
              <a:path w="422910" h="274320">
                <a:moveTo>
                  <a:pt x="144464" y="0"/>
                </a:moveTo>
                <a:lnTo>
                  <a:pt x="94148" y="9774"/>
                </a:lnTo>
                <a:lnTo>
                  <a:pt x="45256" y="32121"/>
                </a:lnTo>
                <a:lnTo>
                  <a:pt x="0" y="69674"/>
                </a:lnTo>
                <a:lnTo>
                  <a:pt x="25977" y="51643"/>
                </a:lnTo>
                <a:lnTo>
                  <a:pt x="55675" y="37632"/>
                </a:lnTo>
                <a:lnTo>
                  <a:pt x="88376" y="28079"/>
                </a:lnTo>
                <a:lnTo>
                  <a:pt x="123360" y="23422"/>
                </a:lnTo>
                <a:lnTo>
                  <a:pt x="290569" y="23422"/>
                </a:lnTo>
                <a:lnTo>
                  <a:pt x="281844" y="19773"/>
                </a:lnTo>
                <a:lnTo>
                  <a:pt x="240523" y="7632"/>
                </a:lnTo>
                <a:lnTo>
                  <a:pt x="193993" y="163"/>
                </a:lnTo>
                <a:lnTo>
                  <a:pt x="144464" y="0"/>
                </a:lnTo>
                <a:close/>
              </a:path>
            </a:pathLst>
          </a:custGeom>
          <a:solidFill>
            <a:srgbClr val="F26522"/>
          </a:solidFill>
        </p:spPr>
        <p:txBody>
          <a:bodyPr wrap="square" lIns="0" tIns="0" rIns="0" bIns="0" rtlCol="0"/>
          <a:lstStyle/>
          <a:p>
            <a:endParaRPr sz="1227"/>
          </a:p>
        </p:txBody>
      </p:sp>
      <p:sp>
        <p:nvSpPr>
          <p:cNvPr id="40" name="object 40"/>
          <p:cNvSpPr/>
          <p:nvPr/>
        </p:nvSpPr>
        <p:spPr>
          <a:xfrm>
            <a:off x="4322887" y="3612871"/>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41" name="object 41"/>
          <p:cNvSpPr/>
          <p:nvPr/>
        </p:nvSpPr>
        <p:spPr>
          <a:xfrm>
            <a:off x="4322887" y="3612872"/>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42" name="object 42"/>
          <p:cNvSpPr txBox="1"/>
          <p:nvPr/>
        </p:nvSpPr>
        <p:spPr>
          <a:xfrm>
            <a:off x="4260853" y="3357818"/>
            <a:ext cx="494001" cy="130728"/>
          </a:xfrm>
          <a:prstGeom prst="rect">
            <a:avLst/>
          </a:prstGeom>
        </p:spPr>
        <p:txBody>
          <a:bodyPr vert="horz" wrap="square" lIns="0" tIns="9957" rIns="0" bIns="0" rtlCol="0">
            <a:spAutoFit/>
          </a:bodyPr>
          <a:lstStyle/>
          <a:p>
            <a:pPr marL="8659">
              <a:spcBef>
                <a:spcPts val="78"/>
              </a:spcBef>
            </a:pPr>
            <a:r>
              <a:rPr sz="784" b="1" spc="-89" dirty="0">
                <a:solidFill>
                  <a:srgbClr val="FFFFFF"/>
                </a:solidFill>
                <a:latin typeface="Arial"/>
                <a:cs typeface="Arial"/>
              </a:rPr>
              <a:t>NEGOTI</a:t>
            </a:r>
            <a:r>
              <a:rPr sz="784" b="1" spc="-147" dirty="0">
                <a:solidFill>
                  <a:srgbClr val="FFFFFF"/>
                </a:solidFill>
                <a:latin typeface="Arial"/>
                <a:cs typeface="Arial"/>
              </a:rPr>
              <a:t>A</a:t>
            </a:r>
            <a:r>
              <a:rPr sz="784" b="1" spc="-82" dirty="0">
                <a:solidFill>
                  <a:srgbClr val="FFFFFF"/>
                </a:solidFill>
                <a:latin typeface="Arial"/>
                <a:cs typeface="Arial"/>
              </a:rPr>
              <a:t>TE</a:t>
            </a:r>
            <a:endParaRPr sz="784">
              <a:latin typeface="Arial"/>
              <a:cs typeface="Arial"/>
            </a:endParaRPr>
          </a:p>
        </p:txBody>
      </p:sp>
      <p:sp>
        <p:nvSpPr>
          <p:cNvPr id="43" name="object 43"/>
          <p:cNvSpPr/>
          <p:nvPr/>
        </p:nvSpPr>
        <p:spPr>
          <a:xfrm>
            <a:off x="4194586" y="3924096"/>
            <a:ext cx="161509" cy="161509"/>
          </a:xfrm>
          <a:prstGeom prst="rect">
            <a:avLst/>
          </a:prstGeom>
          <a:blipFill>
            <a:blip r:embed="rId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44" name="object 44"/>
          <p:cNvSpPr txBox="1"/>
          <p:nvPr/>
        </p:nvSpPr>
        <p:spPr>
          <a:xfrm>
            <a:off x="4235795" y="3928371"/>
            <a:ext cx="68407" cy="130728"/>
          </a:xfrm>
          <a:prstGeom prst="rect">
            <a:avLst/>
          </a:prstGeom>
        </p:spPr>
        <p:txBody>
          <a:bodyPr vert="horz" wrap="square" lIns="0" tIns="9957" rIns="0" bIns="0" rtlCol="0">
            <a:spAutoFit/>
          </a:bodyPr>
          <a:lstStyle/>
          <a:p>
            <a:pPr marL="8659">
              <a:spcBef>
                <a:spcPts val="78"/>
              </a:spcBef>
            </a:pPr>
            <a:r>
              <a:rPr sz="784" b="1" spc="-37" dirty="0">
                <a:solidFill>
                  <a:srgbClr val="F26322"/>
                </a:solidFill>
                <a:latin typeface="Arial"/>
                <a:cs typeface="Arial"/>
              </a:rPr>
              <a:t>3</a:t>
            </a:r>
            <a:endParaRPr sz="784">
              <a:latin typeface="Arial"/>
              <a:cs typeface="Arial"/>
            </a:endParaRPr>
          </a:p>
        </p:txBody>
      </p:sp>
      <p:sp>
        <p:nvSpPr>
          <p:cNvPr id="45" name="object 45"/>
          <p:cNvSpPr/>
          <p:nvPr/>
        </p:nvSpPr>
        <p:spPr>
          <a:xfrm>
            <a:off x="4067889" y="4372425"/>
            <a:ext cx="872836" cy="872836"/>
          </a:xfrm>
          <a:custGeom>
            <a:avLst/>
            <a:gdLst/>
            <a:ahLst/>
            <a:cxnLst/>
            <a:rect l="l" t="t" r="r" b="b"/>
            <a:pathLst>
              <a:path w="1280160" h="1280159">
                <a:moveTo>
                  <a:pt x="1173480" y="0"/>
                </a:moveTo>
                <a:lnTo>
                  <a:pt x="106679" y="0"/>
                </a:lnTo>
                <a:lnTo>
                  <a:pt x="65258" y="8417"/>
                </a:lnTo>
                <a:lnTo>
                  <a:pt x="31337" y="31337"/>
                </a:lnTo>
                <a:lnTo>
                  <a:pt x="8417" y="65258"/>
                </a:lnTo>
                <a:lnTo>
                  <a:pt x="0" y="106680"/>
                </a:lnTo>
                <a:lnTo>
                  <a:pt x="0" y="1173480"/>
                </a:lnTo>
                <a:lnTo>
                  <a:pt x="8417" y="1214901"/>
                </a:lnTo>
                <a:lnTo>
                  <a:pt x="31337" y="1248822"/>
                </a:lnTo>
                <a:lnTo>
                  <a:pt x="65258" y="1271742"/>
                </a:lnTo>
                <a:lnTo>
                  <a:pt x="106679" y="1280160"/>
                </a:lnTo>
                <a:lnTo>
                  <a:pt x="1173480" y="1280160"/>
                </a:lnTo>
                <a:lnTo>
                  <a:pt x="1214901" y="1271742"/>
                </a:lnTo>
                <a:lnTo>
                  <a:pt x="1248822" y="1248822"/>
                </a:lnTo>
                <a:lnTo>
                  <a:pt x="1271742" y="1214901"/>
                </a:lnTo>
                <a:lnTo>
                  <a:pt x="1280160" y="1173480"/>
                </a:lnTo>
                <a:lnTo>
                  <a:pt x="1280160" y="106680"/>
                </a:lnTo>
                <a:lnTo>
                  <a:pt x="1271742" y="65258"/>
                </a:lnTo>
                <a:lnTo>
                  <a:pt x="1248822" y="31337"/>
                </a:lnTo>
                <a:lnTo>
                  <a:pt x="1214901" y="8417"/>
                </a:lnTo>
                <a:lnTo>
                  <a:pt x="1173480" y="0"/>
                </a:lnTo>
                <a:close/>
              </a:path>
            </a:pathLst>
          </a:custGeom>
          <a:solidFill>
            <a:srgbClr val="F26522"/>
          </a:solidFill>
        </p:spPr>
        <p:txBody>
          <a:bodyPr wrap="square" lIns="0" tIns="0" rIns="0" bIns="0" rtlCol="0"/>
          <a:lstStyle/>
          <a:p>
            <a:endParaRPr sz="1227"/>
          </a:p>
        </p:txBody>
      </p:sp>
      <p:sp>
        <p:nvSpPr>
          <p:cNvPr id="46" name="object 46"/>
          <p:cNvSpPr/>
          <p:nvPr/>
        </p:nvSpPr>
        <p:spPr>
          <a:xfrm>
            <a:off x="4067889" y="4662717"/>
            <a:ext cx="706581" cy="582757"/>
          </a:xfrm>
          <a:custGeom>
            <a:avLst/>
            <a:gdLst/>
            <a:ahLst/>
            <a:cxnLst/>
            <a:rect l="l" t="t" r="r" b="b"/>
            <a:pathLst>
              <a:path w="1036319" h="854709">
                <a:moveTo>
                  <a:pt x="391312" y="0"/>
                </a:moveTo>
                <a:lnTo>
                  <a:pt x="0" y="391312"/>
                </a:lnTo>
                <a:lnTo>
                  <a:pt x="0" y="747712"/>
                </a:lnTo>
                <a:lnTo>
                  <a:pt x="8417" y="789134"/>
                </a:lnTo>
                <a:lnTo>
                  <a:pt x="31337" y="823055"/>
                </a:lnTo>
                <a:lnTo>
                  <a:pt x="65258" y="845974"/>
                </a:lnTo>
                <a:lnTo>
                  <a:pt x="106679" y="854392"/>
                </a:lnTo>
                <a:lnTo>
                  <a:pt x="600049" y="854392"/>
                </a:lnTo>
                <a:lnTo>
                  <a:pt x="1036319" y="418122"/>
                </a:lnTo>
                <a:lnTo>
                  <a:pt x="391312" y="0"/>
                </a:lnTo>
                <a:close/>
              </a:path>
            </a:pathLst>
          </a:custGeom>
          <a:solidFill>
            <a:srgbClr val="E18A1D"/>
          </a:solidFill>
        </p:spPr>
        <p:txBody>
          <a:bodyPr wrap="square" lIns="0" tIns="0" rIns="0" bIns="0" rtlCol="0"/>
          <a:lstStyle/>
          <a:p>
            <a:endParaRPr sz="1227"/>
          </a:p>
        </p:txBody>
      </p:sp>
      <p:sp>
        <p:nvSpPr>
          <p:cNvPr id="47" name="object 47"/>
          <p:cNvSpPr/>
          <p:nvPr/>
        </p:nvSpPr>
        <p:spPr>
          <a:xfrm>
            <a:off x="4245715" y="4806244"/>
            <a:ext cx="545090" cy="196561"/>
          </a:xfrm>
          <a:custGeom>
            <a:avLst/>
            <a:gdLst/>
            <a:ahLst/>
            <a:cxnLst/>
            <a:rect l="l" t="t" r="r" b="b"/>
            <a:pathLst>
              <a:path w="799464" h="288290">
                <a:moveTo>
                  <a:pt x="377120" y="0"/>
                </a:moveTo>
                <a:lnTo>
                  <a:pt x="310563" y="1215"/>
                </a:lnTo>
                <a:lnTo>
                  <a:pt x="247213" y="6277"/>
                </a:lnTo>
                <a:lnTo>
                  <a:pt x="188337" y="14780"/>
                </a:lnTo>
                <a:lnTo>
                  <a:pt x="135202" y="26318"/>
                </a:lnTo>
                <a:lnTo>
                  <a:pt x="89076" y="40486"/>
                </a:lnTo>
                <a:lnTo>
                  <a:pt x="51226" y="56877"/>
                </a:lnTo>
                <a:lnTo>
                  <a:pt x="5420" y="94705"/>
                </a:lnTo>
                <a:lnTo>
                  <a:pt x="0" y="115331"/>
                </a:lnTo>
                <a:lnTo>
                  <a:pt x="9336" y="135914"/>
                </a:lnTo>
                <a:lnTo>
                  <a:pt x="69961" y="176610"/>
                </a:lnTo>
                <a:lnTo>
                  <a:pt x="115935" y="196079"/>
                </a:lnTo>
                <a:lnTo>
                  <a:pt x="168806" y="214533"/>
                </a:lnTo>
                <a:lnTo>
                  <a:pt x="225918" y="231650"/>
                </a:lnTo>
                <a:lnTo>
                  <a:pt x="284613" y="247109"/>
                </a:lnTo>
                <a:lnTo>
                  <a:pt x="342233" y="260588"/>
                </a:lnTo>
                <a:lnTo>
                  <a:pt x="396122" y="271765"/>
                </a:lnTo>
                <a:lnTo>
                  <a:pt x="443622" y="280318"/>
                </a:lnTo>
                <a:lnTo>
                  <a:pt x="482075" y="285926"/>
                </a:lnTo>
                <a:lnTo>
                  <a:pt x="508825" y="288267"/>
                </a:lnTo>
                <a:lnTo>
                  <a:pt x="587621" y="284968"/>
                </a:lnTo>
                <a:lnTo>
                  <a:pt x="654524" y="271886"/>
                </a:lnTo>
                <a:lnTo>
                  <a:pt x="709213" y="251868"/>
                </a:lnTo>
                <a:lnTo>
                  <a:pt x="751367" y="227762"/>
                </a:lnTo>
                <a:lnTo>
                  <a:pt x="780665" y="202415"/>
                </a:lnTo>
                <a:lnTo>
                  <a:pt x="799414" y="159387"/>
                </a:lnTo>
                <a:lnTo>
                  <a:pt x="785688" y="134765"/>
                </a:lnTo>
                <a:lnTo>
                  <a:pt x="720609" y="84883"/>
                </a:lnTo>
                <a:lnTo>
                  <a:pt x="673850" y="61619"/>
                </a:lnTo>
                <a:lnTo>
                  <a:pt x="620674" y="40805"/>
                </a:lnTo>
                <a:lnTo>
                  <a:pt x="563379" y="23438"/>
                </a:lnTo>
                <a:lnTo>
                  <a:pt x="504261" y="10516"/>
                </a:lnTo>
                <a:lnTo>
                  <a:pt x="445617" y="3037"/>
                </a:lnTo>
                <a:lnTo>
                  <a:pt x="377120" y="0"/>
                </a:lnTo>
                <a:close/>
              </a:path>
            </a:pathLst>
          </a:custGeom>
          <a:solidFill>
            <a:srgbClr val="FFFFFF"/>
          </a:solidFill>
        </p:spPr>
        <p:txBody>
          <a:bodyPr wrap="square" lIns="0" tIns="0" rIns="0" bIns="0" rtlCol="0"/>
          <a:lstStyle/>
          <a:p>
            <a:endParaRPr sz="1227"/>
          </a:p>
        </p:txBody>
      </p:sp>
      <p:sp>
        <p:nvSpPr>
          <p:cNvPr id="48" name="object 48"/>
          <p:cNvSpPr/>
          <p:nvPr/>
        </p:nvSpPr>
        <p:spPr>
          <a:xfrm>
            <a:off x="4255326" y="4622185"/>
            <a:ext cx="454602" cy="313459"/>
          </a:xfrm>
          <a:custGeom>
            <a:avLst/>
            <a:gdLst/>
            <a:ahLst/>
            <a:cxnLst/>
            <a:rect l="l" t="t" r="r" b="b"/>
            <a:pathLst>
              <a:path w="666750" h="459740">
                <a:moveTo>
                  <a:pt x="339991" y="0"/>
                </a:moveTo>
                <a:lnTo>
                  <a:pt x="286627" y="2914"/>
                </a:lnTo>
                <a:lnTo>
                  <a:pt x="237659" y="11516"/>
                </a:lnTo>
                <a:lnTo>
                  <a:pt x="193133" y="25593"/>
                </a:lnTo>
                <a:lnTo>
                  <a:pt x="153096" y="44934"/>
                </a:lnTo>
                <a:lnTo>
                  <a:pt x="117594" y="69328"/>
                </a:lnTo>
                <a:lnTo>
                  <a:pt x="86675" y="98563"/>
                </a:lnTo>
                <a:lnTo>
                  <a:pt x="60385" y="132426"/>
                </a:lnTo>
                <a:lnTo>
                  <a:pt x="38771" y="170706"/>
                </a:lnTo>
                <a:lnTo>
                  <a:pt x="21878" y="213192"/>
                </a:lnTo>
                <a:lnTo>
                  <a:pt x="9754" y="259672"/>
                </a:lnTo>
                <a:lnTo>
                  <a:pt x="2446" y="309934"/>
                </a:lnTo>
                <a:lnTo>
                  <a:pt x="0" y="363766"/>
                </a:lnTo>
                <a:lnTo>
                  <a:pt x="5495" y="376112"/>
                </a:lnTo>
                <a:lnTo>
                  <a:pt x="48991" y="406695"/>
                </a:lnTo>
                <a:lnTo>
                  <a:pt x="86675" y="422452"/>
                </a:lnTo>
                <a:lnTo>
                  <a:pt x="134775" y="436867"/>
                </a:lnTo>
                <a:lnTo>
                  <a:pt x="193133" y="448698"/>
                </a:lnTo>
                <a:lnTo>
                  <a:pt x="261590" y="456706"/>
                </a:lnTo>
                <a:lnTo>
                  <a:pt x="339991" y="459651"/>
                </a:lnTo>
                <a:lnTo>
                  <a:pt x="417820" y="457343"/>
                </a:lnTo>
                <a:lnTo>
                  <a:pt x="484777" y="450884"/>
                </a:lnTo>
                <a:lnTo>
                  <a:pt x="541015" y="440965"/>
                </a:lnTo>
                <a:lnTo>
                  <a:pt x="586686" y="428282"/>
                </a:lnTo>
                <a:lnTo>
                  <a:pt x="621942" y="413526"/>
                </a:lnTo>
                <a:lnTo>
                  <a:pt x="661822" y="380575"/>
                </a:lnTo>
                <a:lnTo>
                  <a:pt x="666750" y="363766"/>
                </a:lnTo>
                <a:lnTo>
                  <a:pt x="662954" y="309934"/>
                </a:lnTo>
                <a:lnTo>
                  <a:pt x="652123" y="259672"/>
                </a:lnTo>
                <a:lnTo>
                  <a:pt x="635089" y="213192"/>
                </a:lnTo>
                <a:lnTo>
                  <a:pt x="612684" y="170706"/>
                </a:lnTo>
                <a:lnTo>
                  <a:pt x="585740" y="132426"/>
                </a:lnTo>
                <a:lnTo>
                  <a:pt x="555091" y="98563"/>
                </a:lnTo>
                <a:lnTo>
                  <a:pt x="521568" y="69328"/>
                </a:lnTo>
                <a:lnTo>
                  <a:pt x="486005" y="44934"/>
                </a:lnTo>
                <a:lnTo>
                  <a:pt x="449233" y="25593"/>
                </a:lnTo>
                <a:lnTo>
                  <a:pt x="412085" y="11516"/>
                </a:lnTo>
                <a:lnTo>
                  <a:pt x="339991" y="0"/>
                </a:lnTo>
                <a:close/>
              </a:path>
            </a:pathLst>
          </a:custGeom>
          <a:solidFill>
            <a:srgbClr val="FFFFFF"/>
          </a:solidFill>
        </p:spPr>
        <p:txBody>
          <a:bodyPr wrap="square" lIns="0" tIns="0" rIns="0" bIns="0" rtlCol="0"/>
          <a:lstStyle/>
          <a:p>
            <a:endParaRPr sz="1227"/>
          </a:p>
        </p:txBody>
      </p:sp>
      <p:sp>
        <p:nvSpPr>
          <p:cNvPr id="49" name="object 49"/>
          <p:cNvSpPr/>
          <p:nvPr/>
        </p:nvSpPr>
        <p:spPr>
          <a:xfrm>
            <a:off x="4248473" y="4850048"/>
            <a:ext cx="468890" cy="92652"/>
          </a:xfrm>
          <a:custGeom>
            <a:avLst/>
            <a:gdLst/>
            <a:ahLst/>
            <a:cxnLst/>
            <a:rect l="l" t="t" r="r" b="b"/>
            <a:pathLst>
              <a:path w="687705" h="135890">
                <a:moveTo>
                  <a:pt x="10147" y="18935"/>
                </a:moveTo>
                <a:lnTo>
                  <a:pt x="5778" y="23558"/>
                </a:lnTo>
                <a:lnTo>
                  <a:pt x="2387" y="28295"/>
                </a:lnTo>
                <a:lnTo>
                  <a:pt x="0" y="33108"/>
                </a:lnTo>
                <a:lnTo>
                  <a:pt x="2555" y="40825"/>
                </a:lnTo>
                <a:lnTo>
                  <a:pt x="39506" y="73797"/>
                </a:lnTo>
                <a:lnTo>
                  <a:pt x="93243" y="98031"/>
                </a:lnTo>
                <a:lnTo>
                  <a:pt x="168669" y="118780"/>
                </a:lnTo>
                <a:lnTo>
                  <a:pt x="219774" y="127485"/>
                </a:lnTo>
                <a:lnTo>
                  <a:pt x="280145" y="133550"/>
                </a:lnTo>
                <a:lnTo>
                  <a:pt x="350037" y="135826"/>
                </a:lnTo>
                <a:lnTo>
                  <a:pt x="409557" y="134511"/>
                </a:lnTo>
                <a:lnTo>
                  <a:pt x="464771" y="130604"/>
                </a:lnTo>
                <a:lnTo>
                  <a:pt x="505141" y="125450"/>
                </a:lnTo>
                <a:lnTo>
                  <a:pt x="350037" y="125450"/>
                </a:lnTo>
                <a:lnTo>
                  <a:pt x="271640" y="122505"/>
                </a:lnTo>
                <a:lnTo>
                  <a:pt x="203186" y="114497"/>
                </a:lnTo>
                <a:lnTo>
                  <a:pt x="144830" y="102666"/>
                </a:lnTo>
                <a:lnTo>
                  <a:pt x="96645" y="88215"/>
                </a:lnTo>
                <a:lnTo>
                  <a:pt x="59048" y="72495"/>
                </a:lnTo>
                <a:lnTo>
                  <a:pt x="15554" y="41911"/>
                </a:lnTo>
                <a:lnTo>
                  <a:pt x="10058" y="29565"/>
                </a:lnTo>
                <a:lnTo>
                  <a:pt x="10147" y="18935"/>
                </a:lnTo>
                <a:close/>
              </a:path>
              <a:path w="687705" h="135890">
                <a:moveTo>
                  <a:pt x="675652" y="0"/>
                </a:moveTo>
                <a:lnTo>
                  <a:pt x="676149" y="7298"/>
                </a:lnTo>
                <a:lnTo>
                  <a:pt x="676511" y="14658"/>
                </a:lnTo>
                <a:lnTo>
                  <a:pt x="676710" y="21323"/>
                </a:lnTo>
                <a:lnTo>
                  <a:pt x="676808" y="29565"/>
                </a:lnTo>
                <a:lnTo>
                  <a:pt x="671880" y="46374"/>
                </a:lnTo>
                <a:lnTo>
                  <a:pt x="631996" y="79326"/>
                </a:lnTo>
                <a:lnTo>
                  <a:pt x="596738" y="94081"/>
                </a:lnTo>
                <a:lnTo>
                  <a:pt x="551064" y="106765"/>
                </a:lnTo>
                <a:lnTo>
                  <a:pt x="494824" y="116683"/>
                </a:lnTo>
                <a:lnTo>
                  <a:pt x="427866" y="123143"/>
                </a:lnTo>
                <a:lnTo>
                  <a:pt x="350037" y="125450"/>
                </a:lnTo>
                <a:lnTo>
                  <a:pt x="505141" y="125450"/>
                </a:lnTo>
                <a:lnTo>
                  <a:pt x="560490" y="115241"/>
                </a:lnTo>
                <a:lnTo>
                  <a:pt x="600100" y="103898"/>
                </a:lnTo>
                <a:lnTo>
                  <a:pt x="637392" y="88215"/>
                </a:lnTo>
                <a:lnTo>
                  <a:pt x="681462" y="50592"/>
                </a:lnTo>
                <a:lnTo>
                  <a:pt x="687171" y="29565"/>
                </a:lnTo>
                <a:lnTo>
                  <a:pt x="687090" y="18935"/>
                </a:lnTo>
                <a:lnTo>
                  <a:pt x="686892" y="13131"/>
                </a:lnTo>
                <a:lnTo>
                  <a:pt x="686384" y="4991"/>
                </a:lnTo>
                <a:lnTo>
                  <a:pt x="679297" y="1638"/>
                </a:lnTo>
                <a:lnTo>
                  <a:pt x="675652" y="0"/>
                </a:lnTo>
                <a:close/>
              </a:path>
            </a:pathLst>
          </a:custGeom>
          <a:solidFill>
            <a:srgbClr val="FCAF17"/>
          </a:solidFill>
        </p:spPr>
        <p:txBody>
          <a:bodyPr wrap="square" lIns="0" tIns="0" rIns="0" bIns="0" rtlCol="0"/>
          <a:lstStyle/>
          <a:p>
            <a:endParaRPr sz="1227"/>
          </a:p>
        </p:txBody>
      </p:sp>
      <p:sp>
        <p:nvSpPr>
          <p:cNvPr id="50" name="object 50"/>
          <p:cNvSpPr/>
          <p:nvPr/>
        </p:nvSpPr>
        <p:spPr>
          <a:xfrm>
            <a:off x="4316863" y="4614720"/>
            <a:ext cx="364981" cy="214313"/>
          </a:xfrm>
          <a:custGeom>
            <a:avLst/>
            <a:gdLst/>
            <a:ahLst/>
            <a:cxnLst/>
            <a:rect l="l" t="t" r="r" b="b"/>
            <a:pathLst>
              <a:path w="535305" h="314325">
                <a:moveTo>
                  <a:pt x="438365" y="44797"/>
                </a:moveTo>
                <a:lnTo>
                  <a:pt x="162933" y="44797"/>
                </a:lnTo>
                <a:lnTo>
                  <a:pt x="218928" y="47361"/>
                </a:lnTo>
                <a:lnTo>
                  <a:pt x="269985" y="56463"/>
                </a:lnTo>
                <a:lnTo>
                  <a:pt x="312635" y="69170"/>
                </a:lnTo>
                <a:lnTo>
                  <a:pt x="358838" y="93662"/>
                </a:lnTo>
                <a:lnTo>
                  <a:pt x="388476" y="153294"/>
                </a:lnTo>
                <a:lnTo>
                  <a:pt x="410911" y="226164"/>
                </a:lnTo>
                <a:lnTo>
                  <a:pt x="425121" y="287818"/>
                </a:lnTo>
                <a:lnTo>
                  <a:pt x="430085" y="313804"/>
                </a:lnTo>
                <a:lnTo>
                  <a:pt x="535012" y="283362"/>
                </a:lnTo>
                <a:lnTo>
                  <a:pt x="521733" y="187103"/>
                </a:lnTo>
                <a:lnTo>
                  <a:pt x="509885" y="132086"/>
                </a:lnTo>
                <a:lnTo>
                  <a:pt x="492789" y="97671"/>
                </a:lnTo>
                <a:lnTo>
                  <a:pt x="463765" y="63220"/>
                </a:lnTo>
                <a:lnTo>
                  <a:pt x="438365" y="44797"/>
                </a:lnTo>
                <a:close/>
              </a:path>
              <a:path w="535305" h="314325">
                <a:moveTo>
                  <a:pt x="230759" y="0"/>
                </a:moveTo>
                <a:lnTo>
                  <a:pt x="188034" y="2167"/>
                </a:lnTo>
                <a:lnTo>
                  <a:pt x="144437" y="8979"/>
                </a:lnTo>
                <a:lnTo>
                  <a:pt x="101901" y="21585"/>
                </a:lnTo>
                <a:lnTo>
                  <a:pt x="62360" y="41134"/>
                </a:lnTo>
                <a:lnTo>
                  <a:pt x="27748" y="68777"/>
                </a:lnTo>
                <a:lnTo>
                  <a:pt x="0" y="105663"/>
                </a:lnTo>
                <a:lnTo>
                  <a:pt x="50000" y="71014"/>
                </a:lnTo>
                <a:lnTo>
                  <a:pt x="105467" y="51703"/>
                </a:lnTo>
                <a:lnTo>
                  <a:pt x="162933" y="44797"/>
                </a:lnTo>
                <a:lnTo>
                  <a:pt x="438365" y="44797"/>
                </a:lnTo>
                <a:lnTo>
                  <a:pt x="434979" y="42340"/>
                </a:lnTo>
                <a:lnTo>
                  <a:pt x="392135" y="24789"/>
                </a:lnTo>
                <a:lnTo>
                  <a:pt x="340383" y="11355"/>
                </a:lnTo>
                <a:lnTo>
                  <a:pt x="284874" y="2829"/>
                </a:lnTo>
                <a:lnTo>
                  <a:pt x="230759" y="0"/>
                </a:lnTo>
                <a:close/>
              </a:path>
            </a:pathLst>
          </a:custGeom>
          <a:solidFill>
            <a:srgbClr val="FFFFFF"/>
          </a:solidFill>
        </p:spPr>
        <p:txBody>
          <a:bodyPr wrap="square" lIns="0" tIns="0" rIns="0" bIns="0" rtlCol="0"/>
          <a:lstStyle/>
          <a:p>
            <a:endParaRPr sz="1227"/>
          </a:p>
        </p:txBody>
      </p:sp>
      <p:sp>
        <p:nvSpPr>
          <p:cNvPr id="51" name="object 51"/>
          <p:cNvSpPr/>
          <p:nvPr/>
        </p:nvSpPr>
        <p:spPr>
          <a:xfrm>
            <a:off x="4316865" y="4638391"/>
            <a:ext cx="293543" cy="190500"/>
          </a:xfrm>
          <a:custGeom>
            <a:avLst/>
            <a:gdLst/>
            <a:ahLst/>
            <a:cxnLst/>
            <a:rect l="l" t="t" r="r" b="b"/>
            <a:pathLst>
              <a:path w="430530" h="279400">
                <a:moveTo>
                  <a:pt x="295846" y="23848"/>
                </a:moveTo>
                <a:lnTo>
                  <a:pt x="125602" y="23848"/>
                </a:lnTo>
                <a:lnTo>
                  <a:pt x="162816" y="24537"/>
                </a:lnTo>
                <a:lnTo>
                  <a:pt x="200891" y="31103"/>
                </a:lnTo>
                <a:lnTo>
                  <a:pt x="239097" y="43992"/>
                </a:lnTo>
                <a:lnTo>
                  <a:pt x="276701" y="63650"/>
                </a:lnTo>
                <a:lnTo>
                  <a:pt x="312972" y="90523"/>
                </a:lnTo>
                <a:lnTo>
                  <a:pt x="347177" y="125057"/>
                </a:lnTo>
                <a:lnTo>
                  <a:pt x="378586" y="167698"/>
                </a:lnTo>
                <a:lnTo>
                  <a:pt x="406466" y="218891"/>
                </a:lnTo>
                <a:lnTo>
                  <a:pt x="430085" y="279083"/>
                </a:lnTo>
                <a:lnTo>
                  <a:pt x="413570" y="185461"/>
                </a:lnTo>
                <a:lnTo>
                  <a:pt x="400643" y="131322"/>
                </a:lnTo>
                <a:lnTo>
                  <a:pt x="384626" y="96028"/>
                </a:lnTo>
                <a:lnTo>
                  <a:pt x="358838" y="58942"/>
                </a:lnTo>
                <a:lnTo>
                  <a:pt x="321477" y="34568"/>
                </a:lnTo>
                <a:lnTo>
                  <a:pt x="295846" y="23848"/>
                </a:lnTo>
                <a:close/>
              </a:path>
              <a:path w="430530" h="279400">
                <a:moveTo>
                  <a:pt x="147086" y="0"/>
                </a:moveTo>
                <a:lnTo>
                  <a:pt x="95856" y="9953"/>
                </a:lnTo>
                <a:lnTo>
                  <a:pt x="46077" y="32707"/>
                </a:lnTo>
                <a:lnTo>
                  <a:pt x="0" y="70943"/>
                </a:lnTo>
                <a:lnTo>
                  <a:pt x="26449" y="52584"/>
                </a:lnTo>
                <a:lnTo>
                  <a:pt x="56686" y="38317"/>
                </a:lnTo>
                <a:lnTo>
                  <a:pt x="89981" y="28590"/>
                </a:lnTo>
                <a:lnTo>
                  <a:pt x="125602" y="23848"/>
                </a:lnTo>
                <a:lnTo>
                  <a:pt x="295846" y="23848"/>
                </a:lnTo>
                <a:lnTo>
                  <a:pt x="286961" y="20132"/>
                </a:lnTo>
                <a:lnTo>
                  <a:pt x="244890" y="7771"/>
                </a:lnTo>
                <a:lnTo>
                  <a:pt x="197514" y="166"/>
                </a:lnTo>
                <a:lnTo>
                  <a:pt x="147086" y="0"/>
                </a:lnTo>
                <a:close/>
              </a:path>
            </a:pathLst>
          </a:custGeom>
          <a:solidFill>
            <a:srgbClr val="F26522"/>
          </a:solidFill>
        </p:spPr>
        <p:txBody>
          <a:bodyPr wrap="square" lIns="0" tIns="0" rIns="0" bIns="0" rtlCol="0"/>
          <a:lstStyle/>
          <a:p>
            <a:endParaRPr sz="1227"/>
          </a:p>
        </p:txBody>
      </p:sp>
      <p:sp>
        <p:nvSpPr>
          <p:cNvPr id="52" name="object 52"/>
          <p:cNvSpPr/>
          <p:nvPr/>
        </p:nvSpPr>
        <p:spPr>
          <a:xfrm>
            <a:off x="4316863" y="4686764"/>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53" name="object 53"/>
          <p:cNvSpPr/>
          <p:nvPr/>
        </p:nvSpPr>
        <p:spPr>
          <a:xfrm>
            <a:off x="4316863" y="4686764"/>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54" name="object 54"/>
          <p:cNvSpPr txBox="1"/>
          <p:nvPr/>
        </p:nvSpPr>
        <p:spPr>
          <a:xfrm>
            <a:off x="4177855" y="4427231"/>
            <a:ext cx="654627" cy="132478"/>
          </a:xfrm>
          <a:prstGeom prst="rect">
            <a:avLst/>
          </a:prstGeom>
        </p:spPr>
        <p:txBody>
          <a:bodyPr vert="horz" wrap="square" lIns="0" tIns="11690" rIns="0" bIns="0" rtlCol="0">
            <a:spAutoFit/>
          </a:bodyPr>
          <a:lstStyle/>
          <a:p>
            <a:pPr marL="8659">
              <a:spcBef>
                <a:spcPts val="92"/>
              </a:spcBef>
            </a:pPr>
            <a:r>
              <a:rPr sz="784" b="1" spc="-99" dirty="0">
                <a:solidFill>
                  <a:srgbClr val="FFFFFF"/>
                </a:solidFill>
                <a:latin typeface="Arial"/>
                <a:cs typeface="Arial"/>
              </a:rPr>
              <a:t>COL</a:t>
            </a:r>
            <a:r>
              <a:rPr sz="784" b="1" spc="-61" dirty="0">
                <a:solidFill>
                  <a:srgbClr val="FFFFFF"/>
                </a:solidFill>
                <a:latin typeface="Arial"/>
                <a:cs typeface="Arial"/>
              </a:rPr>
              <a:t>L</a:t>
            </a:r>
            <a:r>
              <a:rPr sz="784" b="1" spc="-95" dirty="0">
                <a:solidFill>
                  <a:srgbClr val="FFFFFF"/>
                </a:solidFill>
                <a:latin typeface="Arial"/>
                <a:cs typeface="Arial"/>
              </a:rPr>
              <a:t>ABO</a:t>
            </a:r>
            <a:r>
              <a:rPr sz="784" b="1" spc="-85" dirty="0">
                <a:solidFill>
                  <a:srgbClr val="FFFFFF"/>
                </a:solidFill>
                <a:latin typeface="Arial"/>
                <a:cs typeface="Arial"/>
              </a:rPr>
              <a:t>R</a:t>
            </a:r>
            <a:r>
              <a:rPr sz="784" b="1" spc="-136" dirty="0">
                <a:solidFill>
                  <a:srgbClr val="FFFFFF"/>
                </a:solidFill>
                <a:latin typeface="Arial"/>
                <a:cs typeface="Arial"/>
              </a:rPr>
              <a:t>A</a:t>
            </a:r>
            <a:r>
              <a:rPr sz="784" b="1" spc="-75" dirty="0">
                <a:solidFill>
                  <a:srgbClr val="FFFFFF"/>
                </a:solidFill>
                <a:latin typeface="Arial"/>
                <a:cs typeface="Arial"/>
              </a:rPr>
              <a:t>TE</a:t>
            </a:r>
            <a:endParaRPr sz="784">
              <a:latin typeface="Arial"/>
              <a:cs typeface="Arial"/>
            </a:endParaRPr>
          </a:p>
        </p:txBody>
      </p:sp>
      <p:sp>
        <p:nvSpPr>
          <p:cNvPr id="55" name="object 55"/>
          <p:cNvSpPr/>
          <p:nvPr/>
        </p:nvSpPr>
        <p:spPr>
          <a:xfrm>
            <a:off x="4186234" y="5003649"/>
            <a:ext cx="164436" cy="164444"/>
          </a:xfrm>
          <a:prstGeom prst="rect">
            <a:avLst/>
          </a:prstGeom>
          <a:blipFill>
            <a:blip r:embed="rId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56" name="object 56"/>
          <p:cNvSpPr txBox="1"/>
          <p:nvPr/>
        </p:nvSpPr>
        <p:spPr>
          <a:xfrm>
            <a:off x="4228037" y="5008158"/>
            <a:ext cx="69706" cy="132478"/>
          </a:xfrm>
          <a:prstGeom prst="rect">
            <a:avLst/>
          </a:prstGeom>
        </p:spPr>
        <p:txBody>
          <a:bodyPr vert="horz" wrap="square" lIns="0" tIns="11690" rIns="0" bIns="0" rtlCol="0">
            <a:spAutoFit/>
          </a:bodyPr>
          <a:lstStyle/>
          <a:p>
            <a:pPr marL="8659">
              <a:spcBef>
                <a:spcPts val="92"/>
              </a:spcBef>
            </a:pPr>
            <a:r>
              <a:rPr sz="784" b="1" spc="-27" dirty="0">
                <a:solidFill>
                  <a:srgbClr val="F26322"/>
                </a:solidFill>
                <a:latin typeface="Arial"/>
                <a:cs typeface="Arial"/>
              </a:rPr>
              <a:t>4</a:t>
            </a:r>
            <a:endParaRPr sz="784">
              <a:latin typeface="Arial"/>
              <a:cs typeface="Arial"/>
            </a:endParaRPr>
          </a:p>
        </p:txBody>
      </p:sp>
      <p:sp>
        <p:nvSpPr>
          <p:cNvPr id="57" name="object 57"/>
          <p:cNvSpPr/>
          <p:nvPr/>
        </p:nvSpPr>
        <p:spPr>
          <a:xfrm>
            <a:off x="4078325" y="5456292"/>
            <a:ext cx="846859" cy="846859"/>
          </a:xfrm>
          <a:custGeom>
            <a:avLst/>
            <a:gdLst/>
            <a:ahLst/>
            <a:cxnLst/>
            <a:rect l="l" t="t" r="r" b="b"/>
            <a:pathLst>
              <a:path w="1242060" h="1242059">
                <a:moveTo>
                  <a:pt x="1138212" y="0"/>
                </a:moveTo>
                <a:lnTo>
                  <a:pt x="103479" y="0"/>
                </a:lnTo>
                <a:lnTo>
                  <a:pt x="63302" y="8163"/>
                </a:lnTo>
                <a:lnTo>
                  <a:pt x="30399" y="30392"/>
                </a:lnTo>
                <a:lnTo>
                  <a:pt x="8165" y="63291"/>
                </a:lnTo>
                <a:lnTo>
                  <a:pt x="0" y="103466"/>
                </a:lnTo>
                <a:lnTo>
                  <a:pt x="0" y="1138212"/>
                </a:lnTo>
                <a:lnTo>
                  <a:pt x="8165" y="1178389"/>
                </a:lnTo>
                <a:lnTo>
                  <a:pt x="30399" y="1211292"/>
                </a:lnTo>
                <a:lnTo>
                  <a:pt x="63302" y="1233525"/>
                </a:lnTo>
                <a:lnTo>
                  <a:pt x="103479" y="1241691"/>
                </a:lnTo>
                <a:lnTo>
                  <a:pt x="1138212" y="1241691"/>
                </a:lnTo>
                <a:lnTo>
                  <a:pt x="1178394" y="1233525"/>
                </a:lnTo>
                <a:lnTo>
                  <a:pt x="1211297" y="1211292"/>
                </a:lnTo>
                <a:lnTo>
                  <a:pt x="1233527" y="1178389"/>
                </a:lnTo>
                <a:lnTo>
                  <a:pt x="1241691" y="1138212"/>
                </a:lnTo>
                <a:lnTo>
                  <a:pt x="1241691" y="103466"/>
                </a:lnTo>
                <a:lnTo>
                  <a:pt x="1233527" y="63291"/>
                </a:lnTo>
                <a:lnTo>
                  <a:pt x="1211297" y="30392"/>
                </a:lnTo>
                <a:lnTo>
                  <a:pt x="1178394" y="8163"/>
                </a:lnTo>
                <a:lnTo>
                  <a:pt x="1138212" y="0"/>
                </a:lnTo>
                <a:close/>
              </a:path>
            </a:pathLst>
          </a:custGeom>
          <a:solidFill>
            <a:srgbClr val="F26522"/>
          </a:solidFill>
        </p:spPr>
        <p:txBody>
          <a:bodyPr wrap="square" lIns="0" tIns="0" rIns="0" bIns="0" rtlCol="0"/>
          <a:lstStyle/>
          <a:p>
            <a:endParaRPr sz="1227"/>
          </a:p>
        </p:txBody>
      </p:sp>
      <p:sp>
        <p:nvSpPr>
          <p:cNvPr id="58" name="object 58"/>
          <p:cNvSpPr/>
          <p:nvPr/>
        </p:nvSpPr>
        <p:spPr>
          <a:xfrm>
            <a:off x="4078328" y="5737858"/>
            <a:ext cx="685367" cy="565439"/>
          </a:xfrm>
          <a:custGeom>
            <a:avLst/>
            <a:gdLst/>
            <a:ahLst/>
            <a:cxnLst/>
            <a:rect l="l" t="t" r="r" b="b"/>
            <a:pathLst>
              <a:path w="1005205" h="829309">
                <a:moveTo>
                  <a:pt x="379552" y="0"/>
                </a:moveTo>
                <a:lnTo>
                  <a:pt x="0" y="379552"/>
                </a:lnTo>
                <a:lnTo>
                  <a:pt x="0" y="725246"/>
                </a:lnTo>
                <a:lnTo>
                  <a:pt x="8164" y="765423"/>
                </a:lnTo>
                <a:lnTo>
                  <a:pt x="30394" y="798326"/>
                </a:lnTo>
                <a:lnTo>
                  <a:pt x="63297" y="820559"/>
                </a:lnTo>
                <a:lnTo>
                  <a:pt x="103479" y="828725"/>
                </a:lnTo>
                <a:lnTo>
                  <a:pt x="582015" y="828725"/>
                </a:lnTo>
                <a:lnTo>
                  <a:pt x="1005179" y="405561"/>
                </a:lnTo>
                <a:lnTo>
                  <a:pt x="379552" y="0"/>
                </a:lnTo>
                <a:close/>
              </a:path>
            </a:pathLst>
          </a:custGeom>
          <a:solidFill>
            <a:srgbClr val="E18A1D"/>
          </a:solidFill>
        </p:spPr>
        <p:txBody>
          <a:bodyPr wrap="square" lIns="0" tIns="0" rIns="0" bIns="0" rtlCol="0"/>
          <a:lstStyle/>
          <a:p>
            <a:endParaRPr sz="1227"/>
          </a:p>
        </p:txBody>
      </p:sp>
      <p:sp>
        <p:nvSpPr>
          <p:cNvPr id="59" name="object 59"/>
          <p:cNvSpPr/>
          <p:nvPr/>
        </p:nvSpPr>
        <p:spPr>
          <a:xfrm>
            <a:off x="4250812" y="5877073"/>
            <a:ext cx="529070" cy="190933"/>
          </a:xfrm>
          <a:custGeom>
            <a:avLst/>
            <a:gdLst/>
            <a:ahLst/>
            <a:cxnLst/>
            <a:rect l="l" t="t" r="r" b="b"/>
            <a:pathLst>
              <a:path w="775969" h="280034">
                <a:moveTo>
                  <a:pt x="365781" y="0"/>
                </a:moveTo>
                <a:lnTo>
                  <a:pt x="301225" y="1178"/>
                </a:lnTo>
                <a:lnTo>
                  <a:pt x="239780" y="6089"/>
                </a:lnTo>
                <a:lnTo>
                  <a:pt x="182674" y="14336"/>
                </a:lnTo>
                <a:lnTo>
                  <a:pt x="131137" y="25528"/>
                </a:lnTo>
                <a:lnTo>
                  <a:pt x="86397" y="39269"/>
                </a:lnTo>
                <a:lnTo>
                  <a:pt x="49685" y="55167"/>
                </a:lnTo>
                <a:lnTo>
                  <a:pt x="5257" y="91856"/>
                </a:lnTo>
                <a:lnTo>
                  <a:pt x="0" y="111861"/>
                </a:lnTo>
                <a:lnTo>
                  <a:pt x="10632" y="133643"/>
                </a:lnTo>
                <a:lnTo>
                  <a:pt x="79206" y="176530"/>
                </a:lnTo>
                <a:lnTo>
                  <a:pt x="130457" y="196823"/>
                </a:lnTo>
                <a:lnTo>
                  <a:pt x="188553" y="215811"/>
                </a:lnTo>
                <a:lnTo>
                  <a:pt x="250151" y="233086"/>
                </a:lnTo>
                <a:lnTo>
                  <a:pt x="311902" y="248244"/>
                </a:lnTo>
                <a:lnTo>
                  <a:pt x="370461" y="260880"/>
                </a:lnTo>
                <a:lnTo>
                  <a:pt x="422482" y="270589"/>
                </a:lnTo>
                <a:lnTo>
                  <a:pt x="464617" y="276964"/>
                </a:lnTo>
                <a:lnTo>
                  <a:pt x="493522" y="279602"/>
                </a:lnTo>
                <a:lnTo>
                  <a:pt x="569956" y="276403"/>
                </a:lnTo>
                <a:lnTo>
                  <a:pt x="634852" y="263714"/>
                </a:lnTo>
                <a:lnTo>
                  <a:pt x="687899" y="244298"/>
                </a:lnTo>
                <a:lnTo>
                  <a:pt x="728786" y="220916"/>
                </a:lnTo>
                <a:lnTo>
                  <a:pt x="772840" y="173303"/>
                </a:lnTo>
                <a:lnTo>
                  <a:pt x="775385" y="154596"/>
                </a:lnTo>
                <a:lnTo>
                  <a:pt x="762073" y="130715"/>
                </a:lnTo>
                <a:lnTo>
                  <a:pt x="698949" y="82333"/>
                </a:lnTo>
                <a:lnTo>
                  <a:pt x="653594" y="59768"/>
                </a:lnTo>
                <a:lnTo>
                  <a:pt x="602015" y="39579"/>
                </a:lnTo>
                <a:lnTo>
                  <a:pt x="546441" y="22733"/>
                </a:lnTo>
                <a:lnTo>
                  <a:pt x="489099" y="10199"/>
                </a:lnTo>
                <a:lnTo>
                  <a:pt x="432219" y="2945"/>
                </a:lnTo>
                <a:lnTo>
                  <a:pt x="365781" y="0"/>
                </a:lnTo>
                <a:close/>
              </a:path>
            </a:pathLst>
          </a:custGeom>
          <a:solidFill>
            <a:srgbClr val="FFFFFF"/>
          </a:solidFill>
        </p:spPr>
        <p:txBody>
          <a:bodyPr wrap="square" lIns="0" tIns="0" rIns="0" bIns="0" rtlCol="0"/>
          <a:lstStyle/>
          <a:p>
            <a:endParaRPr sz="1227"/>
          </a:p>
        </p:txBody>
      </p:sp>
      <p:sp>
        <p:nvSpPr>
          <p:cNvPr id="60" name="object 60"/>
          <p:cNvSpPr/>
          <p:nvPr/>
        </p:nvSpPr>
        <p:spPr>
          <a:xfrm>
            <a:off x="4260133" y="5698537"/>
            <a:ext cx="441181" cy="304367"/>
          </a:xfrm>
          <a:custGeom>
            <a:avLst/>
            <a:gdLst/>
            <a:ahLst/>
            <a:cxnLst/>
            <a:rect l="l" t="t" r="r" b="b"/>
            <a:pathLst>
              <a:path w="647064" h="446404">
                <a:moveTo>
                  <a:pt x="329768" y="0"/>
                </a:moveTo>
                <a:lnTo>
                  <a:pt x="278008" y="2826"/>
                </a:lnTo>
                <a:lnTo>
                  <a:pt x="230512" y="11170"/>
                </a:lnTo>
                <a:lnTo>
                  <a:pt x="187325" y="24826"/>
                </a:lnTo>
                <a:lnTo>
                  <a:pt x="148492" y="43587"/>
                </a:lnTo>
                <a:lnTo>
                  <a:pt x="114058" y="67249"/>
                </a:lnTo>
                <a:lnTo>
                  <a:pt x="84069" y="95607"/>
                </a:lnTo>
                <a:lnTo>
                  <a:pt x="58569" y="128454"/>
                </a:lnTo>
                <a:lnTo>
                  <a:pt x="37605" y="165585"/>
                </a:lnTo>
                <a:lnTo>
                  <a:pt x="21220" y="206795"/>
                </a:lnTo>
                <a:lnTo>
                  <a:pt x="9461" y="251878"/>
                </a:lnTo>
                <a:lnTo>
                  <a:pt x="2372" y="300630"/>
                </a:lnTo>
                <a:lnTo>
                  <a:pt x="0" y="352844"/>
                </a:lnTo>
                <a:lnTo>
                  <a:pt x="6957" y="366749"/>
                </a:lnTo>
                <a:lnTo>
                  <a:pt x="61935" y="401119"/>
                </a:lnTo>
                <a:lnTo>
                  <a:pt x="109501" y="417995"/>
                </a:lnTo>
                <a:lnTo>
                  <a:pt x="170146" y="432271"/>
                </a:lnTo>
                <a:lnTo>
                  <a:pt x="243644" y="442153"/>
                </a:lnTo>
                <a:lnTo>
                  <a:pt x="329768" y="445846"/>
                </a:lnTo>
                <a:lnTo>
                  <a:pt x="415176" y="442943"/>
                </a:lnTo>
                <a:lnTo>
                  <a:pt x="486841" y="434906"/>
                </a:lnTo>
                <a:lnTo>
                  <a:pt x="544981" y="422737"/>
                </a:lnTo>
                <a:lnTo>
                  <a:pt x="589817" y="407443"/>
                </a:lnTo>
                <a:lnTo>
                  <a:pt x="640461" y="371491"/>
                </a:lnTo>
                <a:lnTo>
                  <a:pt x="646709" y="352844"/>
                </a:lnTo>
                <a:lnTo>
                  <a:pt x="642342" y="296052"/>
                </a:lnTo>
                <a:lnTo>
                  <a:pt x="629942" y="243403"/>
                </a:lnTo>
                <a:lnTo>
                  <a:pt x="610556" y="195163"/>
                </a:lnTo>
                <a:lnTo>
                  <a:pt x="585232" y="151600"/>
                </a:lnTo>
                <a:lnTo>
                  <a:pt x="555019" y="112980"/>
                </a:lnTo>
                <a:lnTo>
                  <a:pt x="520965" y="79569"/>
                </a:lnTo>
                <a:lnTo>
                  <a:pt x="484118" y="51636"/>
                </a:lnTo>
                <a:lnTo>
                  <a:pt x="445527" y="29445"/>
                </a:lnTo>
                <a:lnTo>
                  <a:pt x="406239" y="13264"/>
                </a:lnTo>
                <a:lnTo>
                  <a:pt x="367303" y="3360"/>
                </a:lnTo>
                <a:lnTo>
                  <a:pt x="329768" y="0"/>
                </a:lnTo>
                <a:close/>
              </a:path>
            </a:pathLst>
          </a:custGeom>
          <a:solidFill>
            <a:srgbClr val="FFFFFF"/>
          </a:solidFill>
        </p:spPr>
        <p:txBody>
          <a:bodyPr wrap="square" lIns="0" tIns="0" rIns="0" bIns="0" rtlCol="0"/>
          <a:lstStyle/>
          <a:p>
            <a:endParaRPr sz="1227"/>
          </a:p>
        </p:txBody>
      </p:sp>
      <p:sp>
        <p:nvSpPr>
          <p:cNvPr id="61" name="object 61"/>
          <p:cNvSpPr/>
          <p:nvPr/>
        </p:nvSpPr>
        <p:spPr>
          <a:xfrm>
            <a:off x="4253481" y="5919560"/>
            <a:ext cx="454602" cy="90055"/>
          </a:xfrm>
          <a:custGeom>
            <a:avLst/>
            <a:gdLst/>
            <a:ahLst/>
            <a:cxnLst/>
            <a:rect l="l" t="t" r="r" b="b"/>
            <a:pathLst>
              <a:path w="666750" h="132079">
                <a:moveTo>
                  <a:pt x="9855" y="18364"/>
                </a:moveTo>
                <a:lnTo>
                  <a:pt x="5613" y="22847"/>
                </a:lnTo>
                <a:lnTo>
                  <a:pt x="2324" y="27444"/>
                </a:lnTo>
                <a:lnTo>
                  <a:pt x="0" y="32105"/>
                </a:lnTo>
                <a:lnTo>
                  <a:pt x="2478" y="39593"/>
                </a:lnTo>
                <a:lnTo>
                  <a:pt x="38323" y="71578"/>
                </a:lnTo>
                <a:lnTo>
                  <a:pt x="90449" y="95084"/>
                </a:lnTo>
                <a:lnTo>
                  <a:pt x="163605" y="115216"/>
                </a:lnTo>
                <a:lnTo>
                  <a:pt x="213174" y="123660"/>
                </a:lnTo>
                <a:lnTo>
                  <a:pt x="271731" y="129542"/>
                </a:lnTo>
                <a:lnTo>
                  <a:pt x="339521" y="131749"/>
                </a:lnTo>
                <a:lnTo>
                  <a:pt x="397251" y="130472"/>
                </a:lnTo>
                <a:lnTo>
                  <a:pt x="450806" y="126680"/>
                </a:lnTo>
                <a:lnTo>
                  <a:pt x="489864" y="121691"/>
                </a:lnTo>
                <a:lnTo>
                  <a:pt x="339521" y="121691"/>
                </a:lnTo>
                <a:lnTo>
                  <a:pt x="253398" y="117997"/>
                </a:lnTo>
                <a:lnTo>
                  <a:pt x="179900" y="108114"/>
                </a:lnTo>
                <a:lnTo>
                  <a:pt x="119254" y="93835"/>
                </a:lnTo>
                <a:lnTo>
                  <a:pt x="71689" y="76957"/>
                </a:lnTo>
                <a:lnTo>
                  <a:pt x="37432" y="59274"/>
                </a:lnTo>
                <a:lnTo>
                  <a:pt x="9753" y="28676"/>
                </a:lnTo>
                <a:lnTo>
                  <a:pt x="9855" y="18364"/>
                </a:lnTo>
                <a:close/>
              </a:path>
              <a:path w="666750" h="132079">
                <a:moveTo>
                  <a:pt x="655358" y="0"/>
                </a:moveTo>
                <a:lnTo>
                  <a:pt x="655836" y="7079"/>
                </a:lnTo>
                <a:lnTo>
                  <a:pt x="656182" y="14219"/>
                </a:lnTo>
                <a:lnTo>
                  <a:pt x="656370" y="20675"/>
                </a:lnTo>
                <a:lnTo>
                  <a:pt x="656463" y="28676"/>
                </a:lnTo>
                <a:lnTo>
                  <a:pt x="650215" y="47325"/>
                </a:lnTo>
                <a:lnTo>
                  <a:pt x="599575" y="83280"/>
                </a:lnTo>
                <a:lnTo>
                  <a:pt x="554740" y="98578"/>
                </a:lnTo>
                <a:lnTo>
                  <a:pt x="496600" y="110748"/>
                </a:lnTo>
                <a:lnTo>
                  <a:pt x="424934" y="118788"/>
                </a:lnTo>
                <a:lnTo>
                  <a:pt x="339521" y="121691"/>
                </a:lnTo>
                <a:lnTo>
                  <a:pt x="489864" y="121691"/>
                </a:lnTo>
                <a:lnTo>
                  <a:pt x="543648" y="111774"/>
                </a:lnTo>
                <a:lnTo>
                  <a:pt x="582066" y="100774"/>
                </a:lnTo>
                <a:lnTo>
                  <a:pt x="618236" y="85565"/>
                </a:lnTo>
                <a:lnTo>
                  <a:pt x="660983" y="49071"/>
                </a:lnTo>
                <a:lnTo>
                  <a:pt x="666521" y="28676"/>
                </a:lnTo>
                <a:lnTo>
                  <a:pt x="666443" y="18364"/>
                </a:lnTo>
                <a:lnTo>
                  <a:pt x="666254" y="12738"/>
                </a:lnTo>
                <a:lnTo>
                  <a:pt x="665759" y="4851"/>
                </a:lnTo>
                <a:lnTo>
                  <a:pt x="662343" y="3213"/>
                </a:lnTo>
                <a:lnTo>
                  <a:pt x="658876" y="1600"/>
                </a:lnTo>
                <a:lnTo>
                  <a:pt x="655358" y="0"/>
                </a:lnTo>
                <a:close/>
              </a:path>
            </a:pathLst>
          </a:custGeom>
          <a:solidFill>
            <a:srgbClr val="FCAF17"/>
          </a:solidFill>
        </p:spPr>
        <p:txBody>
          <a:bodyPr wrap="square" lIns="0" tIns="0" rIns="0" bIns="0" rtlCol="0"/>
          <a:lstStyle/>
          <a:p>
            <a:endParaRPr sz="1227"/>
          </a:p>
        </p:txBody>
      </p:sp>
      <p:sp>
        <p:nvSpPr>
          <p:cNvPr id="62" name="object 62"/>
          <p:cNvSpPr/>
          <p:nvPr/>
        </p:nvSpPr>
        <p:spPr>
          <a:xfrm>
            <a:off x="4319819" y="5691304"/>
            <a:ext cx="354157" cy="207818"/>
          </a:xfrm>
          <a:custGeom>
            <a:avLst/>
            <a:gdLst/>
            <a:ahLst/>
            <a:cxnLst/>
            <a:rect l="l" t="t" r="r" b="b"/>
            <a:pathLst>
              <a:path w="519430" h="304800">
                <a:moveTo>
                  <a:pt x="425189" y="43449"/>
                </a:moveTo>
                <a:lnTo>
                  <a:pt x="158034" y="43449"/>
                </a:lnTo>
                <a:lnTo>
                  <a:pt x="212347" y="45935"/>
                </a:lnTo>
                <a:lnTo>
                  <a:pt x="261869" y="54764"/>
                </a:lnTo>
                <a:lnTo>
                  <a:pt x="303237" y="67088"/>
                </a:lnTo>
                <a:lnTo>
                  <a:pt x="348056" y="90843"/>
                </a:lnTo>
                <a:lnTo>
                  <a:pt x="376803" y="148688"/>
                </a:lnTo>
                <a:lnTo>
                  <a:pt x="398567" y="219371"/>
                </a:lnTo>
                <a:lnTo>
                  <a:pt x="412353" y="279175"/>
                </a:lnTo>
                <a:lnTo>
                  <a:pt x="417169" y="304380"/>
                </a:lnTo>
                <a:lnTo>
                  <a:pt x="518934" y="274840"/>
                </a:lnTo>
                <a:lnTo>
                  <a:pt x="506053" y="181478"/>
                </a:lnTo>
                <a:lnTo>
                  <a:pt x="494561" y="128116"/>
                </a:lnTo>
                <a:lnTo>
                  <a:pt x="477981" y="94734"/>
                </a:lnTo>
                <a:lnTo>
                  <a:pt x="449834" y="61315"/>
                </a:lnTo>
                <a:lnTo>
                  <a:pt x="425189" y="43449"/>
                </a:lnTo>
                <a:close/>
              </a:path>
              <a:path w="519430" h="304800">
                <a:moveTo>
                  <a:pt x="223824" y="0"/>
                </a:moveTo>
                <a:lnTo>
                  <a:pt x="173933" y="3027"/>
                </a:lnTo>
                <a:lnTo>
                  <a:pt x="123361" y="12863"/>
                </a:lnTo>
                <a:lnTo>
                  <a:pt x="75353" y="31433"/>
                </a:lnTo>
                <a:lnTo>
                  <a:pt x="33152" y="60666"/>
                </a:lnTo>
                <a:lnTo>
                  <a:pt x="0" y="102488"/>
                </a:lnTo>
                <a:lnTo>
                  <a:pt x="48497" y="68880"/>
                </a:lnTo>
                <a:lnTo>
                  <a:pt x="102296" y="50148"/>
                </a:lnTo>
                <a:lnTo>
                  <a:pt x="158034" y="43449"/>
                </a:lnTo>
                <a:lnTo>
                  <a:pt x="425189" y="43449"/>
                </a:lnTo>
                <a:lnTo>
                  <a:pt x="421907" y="41069"/>
                </a:lnTo>
                <a:lnTo>
                  <a:pt x="380348" y="24046"/>
                </a:lnTo>
                <a:lnTo>
                  <a:pt x="330151" y="11016"/>
                </a:lnTo>
                <a:lnTo>
                  <a:pt x="276312" y="2744"/>
                </a:lnTo>
                <a:lnTo>
                  <a:pt x="223824" y="0"/>
                </a:lnTo>
                <a:close/>
              </a:path>
            </a:pathLst>
          </a:custGeom>
          <a:solidFill>
            <a:srgbClr val="FFFFFF"/>
          </a:solidFill>
        </p:spPr>
        <p:txBody>
          <a:bodyPr wrap="square" lIns="0" tIns="0" rIns="0" bIns="0" rtlCol="0"/>
          <a:lstStyle/>
          <a:p>
            <a:endParaRPr sz="1227"/>
          </a:p>
        </p:txBody>
      </p:sp>
      <p:sp>
        <p:nvSpPr>
          <p:cNvPr id="63" name="object 63"/>
          <p:cNvSpPr/>
          <p:nvPr/>
        </p:nvSpPr>
        <p:spPr>
          <a:xfrm>
            <a:off x="4319821" y="5714267"/>
            <a:ext cx="284451" cy="184872"/>
          </a:xfrm>
          <a:custGeom>
            <a:avLst/>
            <a:gdLst/>
            <a:ahLst/>
            <a:cxnLst/>
            <a:rect l="l" t="t" r="r" b="b"/>
            <a:pathLst>
              <a:path w="417194" h="271145">
                <a:moveTo>
                  <a:pt x="286942" y="23128"/>
                </a:moveTo>
                <a:lnTo>
                  <a:pt x="121831" y="23128"/>
                </a:lnTo>
                <a:lnTo>
                  <a:pt x="157927" y="23796"/>
                </a:lnTo>
                <a:lnTo>
                  <a:pt x="194859" y="30165"/>
                </a:lnTo>
                <a:lnTo>
                  <a:pt x="231917" y="42667"/>
                </a:lnTo>
                <a:lnTo>
                  <a:pt x="268391" y="61734"/>
                </a:lnTo>
                <a:lnTo>
                  <a:pt x="303571" y="87800"/>
                </a:lnTo>
                <a:lnTo>
                  <a:pt x="336747" y="121296"/>
                </a:lnTo>
                <a:lnTo>
                  <a:pt x="367210" y="162657"/>
                </a:lnTo>
                <a:lnTo>
                  <a:pt x="394250" y="212313"/>
                </a:lnTo>
                <a:lnTo>
                  <a:pt x="417156" y="270699"/>
                </a:lnTo>
                <a:lnTo>
                  <a:pt x="401139" y="179888"/>
                </a:lnTo>
                <a:lnTo>
                  <a:pt x="388602" y="127375"/>
                </a:lnTo>
                <a:lnTo>
                  <a:pt x="348056" y="57174"/>
                </a:lnTo>
                <a:lnTo>
                  <a:pt x="311819" y="33533"/>
                </a:lnTo>
                <a:lnTo>
                  <a:pt x="286942" y="23128"/>
                </a:lnTo>
                <a:close/>
              </a:path>
              <a:path w="417194" h="271145">
                <a:moveTo>
                  <a:pt x="142665" y="0"/>
                </a:moveTo>
                <a:lnTo>
                  <a:pt x="92974" y="9652"/>
                </a:lnTo>
                <a:lnTo>
                  <a:pt x="44691" y="31721"/>
                </a:lnTo>
                <a:lnTo>
                  <a:pt x="0" y="68807"/>
                </a:lnTo>
                <a:lnTo>
                  <a:pt x="25655" y="51000"/>
                </a:lnTo>
                <a:lnTo>
                  <a:pt x="54985" y="37163"/>
                </a:lnTo>
                <a:lnTo>
                  <a:pt x="87280" y="27728"/>
                </a:lnTo>
                <a:lnTo>
                  <a:pt x="121831" y="23128"/>
                </a:lnTo>
                <a:lnTo>
                  <a:pt x="286942" y="23128"/>
                </a:lnTo>
                <a:lnTo>
                  <a:pt x="278339" y="19530"/>
                </a:lnTo>
                <a:lnTo>
                  <a:pt x="237531" y="7540"/>
                </a:lnTo>
                <a:lnTo>
                  <a:pt x="191578" y="162"/>
                </a:lnTo>
                <a:lnTo>
                  <a:pt x="142665" y="0"/>
                </a:lnTo>
                <a:close/>
              </a:path>
            </a:pathLst>
          </a:custGeom>
          <a:solidFill>
            <a:srgbClr val="F26522"/>
          </a:solidFill>
        </p:spPr>
        <p:txBody>
          <a:bodyPr wrap="square" lIns="0" tIns="0" rIns="0" bIns="0" rtlCol="0"/>
          <a:lstStyle/>
          <a:p>
            <a:endParaRPr sz="1227"/>
          </a:p>
        </p:txBody>
      </p:sp>
      <p:sp>
        <p:nvSpPr>
          <p:cNvPr id="64" name="object 64"/>
          <p:cNvSpPr/>
          <p:nvPr/>
        </p:nvSpPr>
        <p:spPr>
          <a:xfrm>
            <a:off x="4319819" y="5761183"/>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65" name="object 65"/>
          <p:cNvSpPr/>
          <p:nvPr/>
        </p:nvSpPr>
        <p:spPr>
          <a:xfrm>
            <a:off x="4319819" y="5761183"/>
            <a:ext cx="0" cy="0"/>
          </a:xfrm>
          <a:custGeom>
            <a:avLst/>
            <a:gdLst/>
            <a:ahLst/>
            <a:cxnLst/>
            <a:rect l="l" t="t" r="r" b="b"/>
            <a:pathLst>
              <a:path>
                <a:moveTo>
                  <a:pt x="0" y="0"/>
                </a:moveTo>
                <a:lnTo>
                  <a:pt x="0" y="0"/>
                </a:lnTo>
                <a:lnTo>
                  <a:pt x="0" y="0"/>
                </a:lnTo>
                <a:close/>
              </a:path>
            </a:pathLst>
          </a:custGeom>
          <a:solidFill>
            <a:srgbClr val="F26522"/>
          </a:solidFill>
        </p:spPr>
        <p:txBody>
          <a:bodyPr wrap="square" lIns="0" tIns="0" rIns="0" bIns="0" rtlCol="0"/>
          <a:lstStyle/>
          <a:p>
            <a:endParaRPr sz="1227"/>
          </a:p>
        </p:txBody>
      </p:sp>
      <p:sp>
        <p:nvSpPr>
          <p:cNvPr id="66" name="object 66"/>
          <p:cNvSpPr txBox="1"/>
          <p:nvPr/>
        </p:nvSpPr>
        <p:spPr>
          <a:xfrm>
            <a:off x="4240702" y="5509189"/>
            <a:ext cx="523442" cy="129418"/>
          </a:xfrm>
          <a:prstGeom prst="rect">
            <a:avLst/>
          </a:prstGeom>
        </p:spPr>
        <p:txBody>
          <a:bodyPr vert="horz" wrap="square" lIns="0" tIns="8659" rIns="0" bIns="0" rtlCol="0">
            <a:spAutoFit/>
          </a:bodyPr>
          <a:lstStyle/>
          <a:p>
            <a:pPr marL="8659">
              <a:spcBef>
                <a:spcPts val="68"/>
              </a:spcBef>
            </a:pPr>
            <a:r>
              <a:rPr sz="784" b="1" spc="-112" dirty="0">
                <a:solidFill>
                  <a:srgbClr val="FFFFFF"/>
                </a:solidFill>
                <a:latin typeface="Arial"/>
                <a:cs typeface="Arial"/>
              </a:rPr>
              <a:t>COOPERATE</a:t>
            </a:r>
            <a:endParaRPr sz="784">
              <a:latin typeface="Arial"/>
              <a:cs typeface="Arial"/>
            </a:endParaRPr>
          </a:p>
        </p:txBody>
      </p:sp>
      <p:sp>
        <p:nvSpPr>
          <p:cNvPr id="67" name="object 67"/>
          <p:cNvSpPr/>
          <p:nvPr/>
        </p:nvSpPr>
        <p:spPr>
          <a:xfrm>
            <a:off x="4193113" y="6068547"/>
            <a:ext cx="159500" cy="159500"/>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sz="1227"/>
          </a:p>
        </p:txBody>
      </p:sp>
      <p:sp>
        <p:nvSpPr>
          <p:cNvPr id="68" name="object 68"/>
          <p:cNvSpPr txBox="1"/>
          <p:nvPr/>
        </p:nvSpPr>
        <p:spPr>
          <a:xfrm>
            <a:off x="4233053" y="6072658"/>
            <a:ext cx="68840" cy="129418"/>
          </a:xfrm>
          <a:prstGeom prst="rect">
            <a:avLst/>
          </a:prstGeom>
        </p:spPr>
        <p:txBody>
          <a:bodyPr vert="horz" wrap="square" lIns="0" tIns="8659" rIns="0" bIns="0" rtlCol="0">
            <a:spAutoFit/>
          </a:bodyPr>
          <a:lstStyle/>
          <a:p>
            <a:pPr marL="8659">
              <a:spcBef>
                <a:spcPts val="68"/>
              </a:spcBef>
            </a:pPr>
            <a:r>
              <a:rPr sz="784" b="1" spc="-34" dirty="0">
                <a:solidFill>
                  <a:srgbClr val="F26322"/>
                </a:solidFill>
                <a:latin typeface="Arial"/>
                <a:cs typeface="Arial"/>
              </a:rPr>
              <a:t>5</a:t>
            </a:r>
            <a:endParaRPr sz="784">
              <a:latin typeface="Arial"/>
              <a:cs typeface="Arial"/>
            </a:endParaRPr>
          </a:p>
        </p:txBody>
      </p:sp>
      <p:sp>
        <p:nvSpPr>
          <p:cNvPr id="69" name="object 69"/>
          <p:cNvSpPr/>
          <p:nvPr/>
        </p:nvSpPr>
        <p:spPr>
          <a:xfrm>
            <a:off x="5385678" y="5747143"/>
            <a:ext cx="3359294" cy="490970"/>
          </a:xfrm>
          <a:custGeom>
            <a:avLst/>
            <a:gdLst/>
            <a:ahLst/>
            <a:cxnLst/>
            <a:rect l="l" t="t" r="r" b="b"/>
            <a:pathLst>
              <a:path w="4926965" h="720090">
                <a:moveTo>
                  <a:pt x="0" y="719924"/>
                </a:moveTo>
                <a:lnTo>
                  <a:pt x="4926418" y="719924"/>
                </a:lnTo>
                <a:lnTo>
                  <a:pt x="4926418" y="0"/>
                </a:lnTo>
                <a:lnTo>
                  <a:pt x="0" y="0"/>
                </a:lnTo>
                <a:lnTo>
                  <a:pt x="0" y="719924"/>
                </a:lnTo>
                <a:close/>
              </a:path>
            </a:pathLst>
          </a:custGeom>
          <a:solidFill>
            <a:srgbClr val="F15C22"/>
          </a:solidFill>
        </p:spPr>
        <p:txBody>
          <a:bodyPr wrap="square" lIns="0" tIns="0" rIns="0" bIns="0" rtlCol="0"/>
          <a:lstStyle/>
          <a:p>
            <a:endParaRPr sz="1227"/>
          </a:p>
        </p:txBody>
      </p:sp>
      <p:sp>
        <p:nvSpPr>
          <p:cNvPr id="70" name="object 70"/>
          <p:cNvSpPr txBox="1"/>
          <p:nvPr/>
        </p:nvSpPr>
        <p:spPr>
          <a:xfrm>
            <a:off x="5479473" y="5771401"/>
            <a:ext cx="2479098" cy="367047"/>
          </a:xfrm>
          <a:prstGeom prst="rect">
            <a:avLst/>
          </a:prstGeom>
        </p:spPr>
        <p:txBody>
          <a:bodyPr vert="horz" wrap="square" lIns="0" tIns="8659" rIns="0" bIns="0" rtlCol="0">
            <a:spAutoFit/>
          </a:bodyPr>
          <a:lstStyle/>
          <a:p>
            <a:pPr marL="8659" marR="3464">
              <a:lnSpc>
                <a:spcPct val="106100"/>
              </a:lnSpc>
              <a:spcBef>
                <a:spcPts val="68"/>
              </a:spcBef>
            </a:pPr>
            <a:r>
              <a:rPr sz="750" b="1" spc="-58" dirty="0">
                <a:solidFill>
                  <a:srgbClr val="FFFFFF"/>
                </a:solidFill>
                <a:latin typeface="Arial"/>
                <a:cs typeface="Arial"/>
              </a:rPr>
              <a:t>Key </a:t>
            </a:r>
            <a:r>
              <a:rPr sz="750" b="1" spc="-27" dirty="0">
                <a:solidFill>
                  <a:srgbClr val="FFFFFF"/>
                </a:solidFill>
                <a:latin typeface="Arial"/>
                <a:cs typeface="Arial"/>
              </a:rPr>
              <a:t>Point: </a:t>
            </a:r>
            <a:r>
              <a:rPr sz="750" b="1" spc="-31" dirty="0">
                <a:solidFill>
                  <a:srgbClr val="FFFFFF"/>
                </a:solidFill>
                <a:latin typeface="Arial"/>
                <a:cs typeface="Arial"/>
              </a:rPr>
              <a:t>Practice </a:t>
            </a:r>
            <a:r>
              <a:rPr sz="750" b="1" spc="-48" dirty="0">
                <a:solidFill>
                  <a:srgbClr val="FFFFFF"/>
                </a:solidFill>
                <a:latin typeface="Arial"/>
                <a:cs typeface="Arial"/>
              </a:rPr>
              <a:t>using </a:t>
            </a:r>
            <a:r>
              <a:rPr sz="750" b="1" spc="-24" dirty="0">
                <a:solidFill>
                  <a:srgbClr val="FFFFFF"/>
                </a:solidFill>
                <a:latin typeface="Arial"/>
                <a:cs typeface="Arial"/>
              </a:rPr>
              <a:t>High </a:t>
            </a:r>
            <a:r>
              <a:rPr sz="750" b="1" spc="-78" dirty="0">
                <a:solidFill>
                  <a:srgbClr val="FFFFFF"/>
                </a:solidFill>
                <a:latin typeface="Arial"/>
                <a:cs typeface="Arial"/>
              </a:rPr>
              <a:t>5 </a:t>
            </a:r>
            <a:r>
              <a:rPr sz="750" b="1" spc="-24" dirty="0">
                <a:solidFill>
                  <a:srgbClr val="FFFFFF"/>
                </a:solidFill>
                <a:latin typeface="Arial"/>
                <a:cs typeface="Arial"/>
              </a:rPr>
              <a:t>team </a:t>
            </a:r>
            <a:r>
              <a:rPr sz="750" b="1" spc="-34" dirty="0">
                <a:solidFill>
                  <a:srgbClr val="FFFFFF"/>
                </a:solidFill>
                <a:latin typeface="Arial"/>
                <a:cs typeface="Arial"/>
              </a:rPr>
              <a:t>tools </a:t>
            </a:r>
            <a:r>
              <a:rPr sz="750" b="1" spc="-7" dirty="0">
                <a:solidFill>
                  <a:srgbClr val="FFFFFF"/>
                </a:solidFill>
                <a:latin typeface="Arial"/>
                <a:cs typeface="Arial"/>
              </a:rPr>
              <a:t>with </a:t>
            </a:r>
            <a:r>
              <a:rPr sz="750" b="1" spc="-27" dirty="0">
                <a:solidFill>
                  <a:srgbClr val="FFFFFF"/>
                </a:solidFill>
                <a:latin typeface="Arial"/>
                <a:cs typeface="Arial"/>
              </a:rPr>
              <a:t>skill </a:t>
            </a:r>
            <a:r>
              <a:rPr sz="750" b="1" spc="-41" dirty="0">
                <a:solidFill>
                  <a:srgbClr val="FFFFFF"/>
                </a:solidFill>
                <a:latin typeface="Arial"/>
                <a:cs typeface="Arial"/>
              </a:rPr>
              <a:t>and  </a:t>
            </a:r>
            <a:r>
              <a:rPr sz="750" b="1" spc="-34" dirty="0">
                <a:solidFill>
                  <a:srgbClr val="FFFFFF"/>
                </a:solidFill>
                <a:latin typeface="Arial"/>
                <a:cs typeface="Arial"/>
              </a:rPr>
              <a:t>precision.</a:t>
            </a:r>
            <a:r>
              <a:rPr sz="750" b="1" spc="-65" dirty="0">
                <a:solidFill>
                  <a:srgbClr val="FFFFFF"/>
                </a:solidFill>
                <a:latin typeface="Arial"/>
                <a:cs typeface="Arial"/>
              </a:rPr>
              <a:t> </a:t>
            </a:r>
            <a:r>
              <a:rPr sz="750" b="1" spc="-41" dirty="0">
                <a:solidFill>
                  <a:srgbClr val="FFFFFF"/>
                </a:solidFill>
                <a:latin typeface="Arial"/>
                <a:cs typeface="Arial"/>
              </a:rPr>
              <a:t>Like</a:t>
            </a:r>
            <a:r>
              <a:rPr sz="750" b="1" spc="-65" dirty="0">
                <a:solidFill>
                  <a:srgbClr val="FFFFFF"/>
                </a:solidFill>
                <a:latin typeface="Arial"/>
                <a:cs typeface="Arial"/>
              </a:rPr>
              <a:t> </a:t>
            </a:r>
            <a:r>
              <a:rPr sz="750" b="1" spc="-41" dirty="0">
                <a:solidFill>
                  <a:srgbClr val="FFFFFF"/>
                </a:solidFill>
                <a:latin typeface="Arial"/>
                <a:cs typeface="Arial"/>
              </a:rPr>
              <a:t>any</a:t>
            </a:r>
            <a:r>
              <a:rPr sz="750" b="1" spc="-65" dirty="0">
                <a:solidFill>
                  <a:srgbClr val="FFFFFF"/>
                </a:solidFill>
                <a:latin typeface="Arial"/>
                <a:cs typeface="Arial"/>
              </a:rPr>
              <a:t> </a:t>
            </a:r>
            <a:r>
              <a:rPr sz="750" b="1" spc="-10" dirty="0">
                <a:solidFill>
                  <a:srgbClr val="FFFFFF"/>
                </a:solidFill>
                <a:latin typeface="Arial"/>
                <a:cs typeface="Arial"/>
              </a:rPr>
              <a:t>tool,</a:t>
            </a:r>
            <a:r>
              <a:rPr sz="750" b="1" spc="-65" dirty="0">
                <a:solidFill>
                  <a:srgbClr val="FFFFFF"/>
                </a:solidFill>
                <a:latin typeface="Arial"/>
                <a:cs typeface="Arial"/>
              </a:rPr>
              <a:t> </a:t>
            </a:r>
            <a:r>
              <a:rPr sz="750" b="1" spc="-24" dirty="0">
                <a:solidFill>
                  <a:srgbClr val="FFFFFF"/>
                </a:solidFill>
                <a:latin typeface="Arial"/>
                <a:cs typeface="Arial"/>
              </a:rPr>
              <a:t>High</a:t>
            </a:r>
            <a:r>
              <a:rPr sz="750" b="1" spc="-65" dirty="0">
                <a:solidFill>
                  <a:srgbClr val="FFFFFF"/>
                </a:solidFill>
                <a:latin typeface="Arial"/>
                <a:cs typeface="Arial"/>
              </a:rPr>
              <a:t> </a:t>
            </a:r>
            <a:r>
              <a:rPr sz="750" b="1" spc="-78" dirty="0">
                <a:solidFill>
                  <a:srgbClr val="FFFFFF"/>
                </a:solidFill>
                <a:latin typeface="Arial"/>
                <a:cs typeface="Arial"/>
              </a:rPr>
              <a:t>5</a:t>
            </a:r>
            <a:r>
              <a:rPr sz="750" b="1" spc="-65" dirty="0">
                <a:solidFill>
                  <a:srgbClr val="FFFFFF"/>
                </a:solidFill>
                <a:latin typeface="Arial"/>
                <a:cs typeface="Arial"/>
              </a:rPr>
              <a:t> </a:t>
            </a:r>
            <a:r>
              <a:rPr sz="750" b="1" spc="-41" dirty="0">
                <a:solidFill>
                  <a:srgbClr val="FFFFFF"/>
                </a:solidFill>
                <a:latin typeface="Arial"/>
                <a:cs typeface="Arial"/>
              </a:rPr>
              <a:t>skills</a:t>
            </a:r>
            <a:r>
              <a:rPr sz="750" b="1" spc="-65" dirty="0">
                <a:solidFill>
                  <a:srgbClr val="FFFFFF"/>
                </a:solidFill>
                <a:latin typeface="Arial"/>
                <a:cs typeface="Arial"/>
              </a:rPr>
              <a:t> </a:t>
            </a:r>
            <a:r>
              <a:rPr sz="750" b="1" spc="-27" dirty="0">
                <a:solidFill>
                  <a:srgbClr val="FFFFFF"/>
                </a:solidFill>
                <a:latin typeface="Arial"/>
                <a:cs typeface="Arial"/>
              </a:rPr>
              <a:t>are</a:t>
            </a:r>
            <a:r>
              <a:rPr sz="750" b="1" spc="-65" dirty="0">
                <a:solidFill>
                  <a:srgbClr val="FFFFFF"/>
                </a:solidFill>
                <a:latin typeface="Arial"/>
                <a:cs typeface="Arial"/>
              </a:rPr>
              <a:t> </a:t>
            </a:r>
            <a:r>
              <a:rPr sz="750" b="1" spc="-34" dirty="0">
                <a:solidFill>
                  <a:srgbClr val="FFFFFF"/>
                </a:solidFill>
                <a:latin typeface="Arial"/>
                <a:cs typeface="Arial"/>
              </a:rPr>
              <a:t>mastered</a:t>
            </a:r>
            <a:r>
              <a:rPr sz="750" b="1" spc="-65" dirty="0">
                <a:solidFill>
                  <a:srgbClr val="FFFFFF"/>
                </a:solidFill>
                <a:latin typeface="Arial"/>
                <a:cs typeface="Arial"/>
              </a:rPr>
              <a:t> </a:t>
            </a:r>
            <a:r>
              <a:rPr sz="750" b="1" spc="-34" dirty="0">
                <a:solidFill>
                  <a:srgbClr val="FFFFFF"/>
                </a:solidFill>
                <a:latin typeface="Arial"/>
                <a:cs typeface="Arial"/>
              </a:rPr>
              <a:t>over</a:t>
            </a:r>
            <a:r>
              <a:rPr sz="750" b="1" spc="-65" dirty="0">
                <a:solidFill>
                  <a:srgbClr val="FFFFFF"/>
                </a:solidFill>
                <a:latin typeface="Arial"/>
                <a:cs typeface="Arial"/>
              </a:rPr>
              <a:t> </a:t>
            </a:r>
            <a:r>
              <a:rPr sz="750" b="1" spc="-10" dirty="0">
                <a:solidFill>
                  <a:srgbClr val="FFFFFF"/>
                </a:solidFill>
                <a:latin typeface="Arial"/>
                <a:cs typeface="Arial"/>
              </a:rPr>
              <a:t>time  </a:t>
            </a:r>
            <a:r>
              <a:rPr sz="750" b="1" spc="-7" dirty="0">
                <a:solidFill>
                  <a:srgbClr val="FFFFFF"/>
                </a:solidFill>
                <a:latin typeface="Arial"/>
                <a:cs typeface="Arial"/>
              </a:rPr>
              <a:t>with </a:t>
            </a:r>
            <a:r>
              <a:rPr sz="750" b="1" spc="-58" dirty="0">
                <a:solidFill>
                  <a:srgbClr val="FFFFFF"/>
                </a:solidFill>
                <a:latin typeface="Arial"/>
                <a:cs typeface="Arial"/>
              </a:rPr>
              <a:t>use </a:t>
            </a:r>
            <a:r>
              <a:rPr sz="750" b="1" spc="-41" dirty="0">
                <a:solidFill>
                  <a:srgbClr val="FFFFFF"/>
                </a:solidFill>
                <a:latin typeface="Arial"/>
                <a:cs typeface="Arial"/>
              </a:rPr>
              <a:t>and</a:t>
            </a:r>
            <a:r>
              <a:rPr sz="750" b="1" spc="-133" dirty="0">
                <a:solidFill>
                  <a:srgbClr val="FFFFFF"/>
                </a:solidFill>
                <a:latin typeface="Arial"/>
                <a:cs typeface="Arial"/>
              </a:rPr>
              <a:t> </a:t>
            </a:r>
            <a:r>
              <a:rPr sz="750" b="1" spc="-27" dirty="0">
                <a:solidFill>
                  <a:srgbClr val="FFFFFF"/>
                </a:solidFill>
                <a:latin typeface="Arial"/>
                <a:cs typeface="Arial"/>
              </a:rPr>
              <a:t>practice.</a:t>
            </a:r>
            <a:endParaRPr sz="750">
              <a:latin typeface="Arial"/>
              <a:cs typeface="Arial"/>
            </a:endParaRPr>
          </a:p>
        </p:txBody>
      </p:sp>
    </p:spTree>
    <p:extLst>
      <p:ext uri="{BB962C8B-B14F-4D97-AF65-F5344CB8AC3E}">
        <p14:creationId xmlns:p14="http://schemas.microsoft.com/office/powerpoint/2010/main" val="206439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8452" y="1915416"/>
            <a:ext cx="4720700" cy="3701788"/>
          </a:xfrm>
        </p:spPr>
        <p:txBody>
          <a:bodyPr wrap="none">
            <a:noAutofit/>
          </a:bodyPr>
          <a:lstStyle/>
          <a:p>
            <a:pPr>
              <a:buSzPct val="100000"/>
              <a:buNone/>
            </a:pPr>
            <a:r>
              <a:rPr lang="en-US" sz="1400" b="1" dirty="0">
                <a:latin typeface="KievitPro-Bold" panose="020B0504020101020102" pitchFamily="34" charset="0"/>
                <a:ea typeface="Verdana"/>
                <a:cs typeface="Verdana"/>
              </a:rPr>
              <a:t>Outcome 1</a:t>
            </a:r>
          </a:p>
          <a:p>
            <a:pPr>
              <a:buSzPct val="100000"/>
              <a:buNone/>
            </a:pPr>
            <a:r>
              <a:rPr lang="en-US" sz="1400" dirty="0">
                <a:latin typeface="Arial" panose="020B0604020202020204" pitchFamily="34" charset="0"/>
              </a:rPr>
              <a:t>Understand why effective, cross-cultural team communication </a:t>
            </a:r>
            <a:br>
              <a:rPr lang="en-US" sz="1400" dirty="0">
                <a:latin typeface="Arial" panose="020B0604020202020204" pitchFamily="34" charset="0"/>
              </a:rPr>
            </a:br>
            <a:r>
              <a:rPr lang="en-US" sz="1400" dirty="0">
                <a:latin typeface="Arial" panose="020B0604020202020204" pitchFamily="34" charset="0"/>
              </a:rPr>
              <a:t>skills are critical at the  work site</a:t>
            </a:r>
          </a:p>
          <a:p>
            <a:pPr>
              <a:buSzPct val="100000"/>
              <a:buNone/>
            </a:pPr>
            <a:r>
              <a:rPr lang="en-US" sz="1400" b="1" dirty="0">
                <a:latin typeface="KievitPro-Bold" panose="020B0504020101020102" pitchFamily="34" charset="0"/>
                <a:ea typeface="Verdana"/>
                <a:cs typeface="Verdana"/>
              </a:rPr>
              <a:t>Outcome 2</a:t>
            </a:r>
          </a:p>
          <a:p>
            <a:pPr>
              <a:buSzPct val="100000"/>
              <a:buNone/>
            </a:pPr>
            <a:r>
              <a:rPr lang="en-US" sz="1400" dirty="0">
                <a:latin typeface="Arial" panose="020B0604020202020204" pitchFamily="34" charset="0"/>
                <a:ea typeface="Verdana"/>
                <a:cs typeface="Verdana"/>
              </a:rPr>
              <a:t>Comprehend how effective cross communication skills </a:t>
            </a:r>
            <a:br>
              <a:rPr lang="en-US" sz="1400" dirty="0">
                <a:latin typeface="Arial" panose="020B0604020202020204" pitchFamily="34" charset="0"/>
                <a:ea typeface="Verdana"/>
                <a:cs typeface="Verdana"/>
              </a:rPr>
            </a:br>
            <a:r>
              <a:rPr lang="en-US" sz="1400" dirty="0">
                <a:latin typeface="Arial" panose="020B0604020202020204" pitchFamily="34" charset="0"/>
                <a:ea typeface="Verdana"/>
                <a:cs typeface="Verdana"/>
              </a:rPr>
              <a:t>establish trust and improve team  productivity</a:t>
            </a:r>
          </a:p>
          <a:p>
            <a:pPr>
              <a:buSzPct val="100000"/>
              <a:buNone/>
            </a:pPr>
            <a:r>
              <a:rPr lang="en-US" sz="1400" b="1" dirty="0">
                <a:latin typeface="KievitPro-Bold" panose="020B0504020101020102" pitchFamily="34" charset="0"/>
                <a:ea typeface="Verdana"/>
                <a:cs typeface="Verdana"/>
              </a:rPr>
              <a:t>Outcome 3</a:t>
            </a:r>
          </a:p>
          <a:p>
            <a:pPr>
              <a:buSzPct val="100000"/>
              <a:buNone/>
            </a:pPr>
            <a:r>
              <a:rPr lang="en-US" sz="1400" dirty="0">
                <a:latin typeface="Arial" panose="020B0604020202020204" pitchFamily="34" charset="0"/>
                <a:ea typeface="Verdana"/>
                <a:cs typeface="Verdana"/>
              </a:rPr>
              <a:t>Effectuate High 5 communication skills within diverse team </a:t>
            </a:r>
            <a:br>
              <a:rPr lang="en-US" sz="1400" dirty="0">
                <a:latin typeface="Arial" panose="020B0604020202020204" pitchFamily="34" charset="0"/>
                <a:ea typeface="Verdana"/>
                <a:cs typeface="Verdana"/>
              </a:rPr>
            </a:br>
            <a:r>
              <a:rPr lang="en-US" sz="1400" dirty="0">
                <a:latin typeface="Arial" panose="020B0604020202020204" pitchFamily="34" charset="0"/>
                <a:ea typeface="Verdana"/>
                <a:cs typeface="Verdana"/>
              </a:rPr>
              <a:t>members from diverse cultural backgrounds</a:t>
            </a:r>
            <a:endParaRPr lang="en-US" sz="1400" dirty="0">
              <a:latin typeface="Arial" panose="020B0604020202020204" pitchFamily="34" charset="0"/>
            </a:endParaRPr>
          </a:p>
          <a:p>
            <a:pPr>
              <a:buSzPct val="100000"/>
              <a:buNone/>
            </a:pPr>
            <a:r>
              <a:rPr lang="en-US" sz="1400" b="1" dirty="0">
                <a:latin typeface="KievitPro-Bold" panose="020B0504020101020102" pitchFamily="34" charset="0"/>
                <a:ea typeface="Verdana"/>
                <a:cs typeface="Verdana"/>
              </a:rPr>
              <a:t>Outcome 4</a:t>
            </a:r>
          </a:p>
          <a:p>
            <a:pPr>
              <a:buSzPct val="100000"/>
              <a:buNone/>
            </a:pPr>
            <a:r>
              <a:rPr lang="en-US" sz="1400" dirty="0">
                <a:latin typeface="Arial" panose="020B0604020202020204" pitchFamily="34" charset="0"/>
                <a:ea typeface="Verdana"/>
                <a:cs typeface="Verdana"/>
              </a:rPr>
              <a:t>Develop an inclusive organizational work site culture which </a:t>
            </a:r>
            <a:br>
              <a:rPr lang="en-US" sz="1400" dirty="0">
                <a:latin typeface="Arial" panose="020B0604020202020204" pitchFamily="34" charset="0"/>
                <a:ea typeface="Verdana"/>
                <a:cs typeface="Verdana"/>
              </a:rPr>
            </a:br>
            <a:r>
              <a:rPr lang="en-US" sz="1400" dirty="0">
                <a:latin typeface="Arial" panose="020B0604020202020204" pitchFamily="34" charset="0"/>
                <a:ea typeface="Verdana"/>
                <a:cs typeface="Verdana"/>
              </a:rPr>
              <a:t>respects and values diverse  work team membership</a:t>
            </a:r>
          </a:p>
        </p:txBody>
      </p:sp>
      <p:sp>
        <p:nvSpPr>
          <p:cNvPr id="3" name="Title 2"/>
          <p:cNvSpPr>
            <a:spLocks noGrp="1"/>
          </p:cNvSpPr>
          <p:nvPr>
            <p:ph type="title"/>
          </p:nvPr>
        </p:nvSpPr>
        <p:spPr>
          <a:xfrm>
            <a:off x="1638451" y="1023513"/>
            <a:ext cx="4391246" cy="1046987"/>
          </a:xfrm>
        </p:spPr>
        <p:txBody>
          <a:bodyPr>
            <a:normAutofit/>
          </a:bodyPr>
          <a:lstStyle/>
          <a:p>
            <a:r>
              <a:rPr lang="en-US" sz="3200" b="0" dirty="0">
                <a:latin typeface="Arial" panose="020B0604020202020204" pitchFamily="34" charset="0"/>
                <a:ea typeface="Verdana"/>
                <a:cs typeface="Verdana"/>
              </a:rPr>
              <a:t>Learning Outcomes</a:t>
            </a:r>
            <a:endParaRPr lang="en-US" sz="3200" b="0" dirty="0">
              <a:latin typeface="Arial" panose="020B0604020202020204" pitchFamily="34" charset="0"/>
            </a:endParaRP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1015840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ea typeface="Verdana"/>
                <a:cs typeface="Verdana"/>
              </a:rPr>
              <a:t>BREAKOUT GROUPS….</a:t>
            </a:r>
            <a:br>
              <a:rPr lang="en-US" sz="3200" b="0" dirty="0">
                <a:latin typeface="Arial" panose="020B0604020202020204" pitchFamily="34" charset="0"/>
                <a:ea typeface="Verdana"/>
                <a:cs typeface="Verdana"/>
              </a:rPr>
            </a:br>
            <a:r>
              <a:rPr lang="en-US" sz="3200" b="0" dirty="0">
                <a:latin typeface="Arial" panose="020B0604020202020204" pitchFamily="34" charset="0"/>
                <a:ea typeface="Verdana"/>
                <a:cs typeface="Verdana"/>
              </a:rPr>
              <a:t>REPORT BACK</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95" r="95"/>
          <a:stretch>
            <a:fillRect/>
          </a:stretch>
        </p:blipFill>
        <p:spPr/>
      </p:pic>
    </p:spTree>
    <p:extLst>
      <p:ext uri="{BB962C8B-B14F-4D97-AF65-F5344CB8AC3E}">
        <p14:creationId xmlns:p14="http://schemas.microsoft.com/office/powerpoint/2010/main" val="157836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4002298-52D8-E549-B0B9-A7FCF5662300}"/>
              </a:ext>
            </a:extLst>
          </p:cNvPr>
          <p:cNvSpPr txBox="1"/>
          <p:nvPr/>
        </p:nvSpPr>
        <p:spPr>
          <a:xfrm>
            <a:off x="1603332" y="2303041"/>
            <a:ext cx="8505172" cy="618952"/>
          </a:xfrm>
          <a:prstGeom prst="rect">
            <a:avLst/>
          </a:prstGeom>
        </p:spPr>
        <p:txBody>
          <a:bodyPr vert="horz" wrap="square" lIns="0" tIns="12700" rIns="0" bIns="0" rtlCol="0" anchor="t">
            <a:spAutoFit/>
          </a:bodyPr>
          <a:lstStyle/>
          <a:p>
            <a:pPr marL="12700" marR="180975" algn="ctr">
              <a:lnSpc>
                <a:spcPct val="106100"/>
              </a:lnSpc>
              <a:spcBef>
                <a:spcPts val="100"/>
              </a:spcBef>
            </a:pPr>
            <a:r>
              <a:rPr lang="es-ES" sz="4000" dirty="0" err="1">
                <a:solidFill>
                  <a:schemeClr val="bg1"/>
                </a:solidFill>
                <a:latin typeface="Arial" panose="020B0604020202020204" pitchFamily="34" charset="0"/>
                <a:cs typeface="Arial"/>
              </a:rPr>
              <a:t>On</a:t>
            </a:r>
            <a:r>
              <a:rPr lang="es-ES" sz="4000" dirty="0">
                <a:solidFill>
                  <a:schemeClr val="bg1"/>
                </a:solidFill>
                <a:latin typeface="Arial" panose="020B0604020202020204" pitchFamily="34" charset="0"/>
                <a:cs typeface="Arial"/>
              </a:rPr>
              <a:t> </a:t>
            </a:r>
            <a:r>
              <a:rPr lang="es-ES" sz="4000" dirty="0" err="1">
                <a:solidFill>
                  <a:schemeClr val="bg1"/>
                </a:solidFill>
                <a:latin typeface="Arial" panose="020B0604020202020204" pitchFamily="34" charset="0"/>
                <a:cs typeface="Arial"/>
              </a:rPr>
              <a:t>the</a:t>
            </a:r>
            <a:r>
              <a:rPr lang="es-ES" sz="4000" dirty="0">
                <a:solidFill>
                  <a:schemeClr val="bg1"/>
                </a:solidFill>
                <a:latin typeface="Arial" panose="020B0604020202020204" pitchFamily="34" charset="0"/>
                <a:cs typeface="Arial"/>
              </a:rPr>
              <a:t> Job </a:t>
            </a:r>
            <a:r>
              <a:rPr lang="es-ES" sz="4000" dirty="0" err="1">
                <a:solidFill>
                  <a:schemeClr val="bg1"/>
                </a:solidFill>
                <a:latin typeface="Arial" panose="020B0604020202020204" pitchFamily="34" charset="0"/>
                <a:cs typeface="Arial"/>
              </a:rPr>
              <a:t>Scenarios</a:t>
            </a:r>
            <a:endParaRPr sz="4000" dirty="0" err="1">
              <a:solidFill>
                <a:schemeClr val="bg1"/>
              </a:solidFill>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3450593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latin typeface="Arial" panose="020B0604020202020204" pitchFamily="34" charset="0"/>
                <a:ea typeface="Verdana"/>
                <a:cs typeface="Verdana"/>
              </a:rPr>
              <a:t>BREAKOUT GROUPS….</a:t>
            </a:r>
            <a:br>
              <a:rPr lang="en-US" sz="3200" b="0" dirty="0">
                <a:latin typeface="Arial" panose="020B0604020202020204" pitchFamily="34" charset="0"/>
                <a:ea typeface="Verdana"/>
                <a:cs typeface="Verdana"/>
              </a:rPr>
            </a:br>
            <a:r>
              <a:rPr lang="en-US" sz="3200" b="0" dirty="0">
                <a:latin typeface="Arial" panose="020B0604020202020204" pitchFamily="34" charset="0"/>
                <a:ea typeface="Verdana"/>
                <a:cs typeface="Verdana"/>
              </a:rPr>
              <a:t>REPORT BACK</a:t>
            </a:r>
          </a:p>
        </p:txBody>
      </p:sp>
      <p:pic>
        <p:nvPicPr>
          <p:cNvPr id="4" name="Picture Placeholder 3"/>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l="95" r="95"/>
          <a:stretch>
            <a:fillRect/>
          </a:stretch>
        </p:blipFill>
        <p:spPr/>
      </p:pic>
    </p:spTree>
    <p:custDataLst>
      <p:tags r:id="rId1"/>
    </p:custDataLst>
    <p:extLst>
      <p:ext uri="{BB962C8B-B14F-4D97-AF65-F5344CB8AC3E}">
        <p14:creationId xmlns:p14="http://schemas.microsoft.com/office/powerpoint/2010/main" val="3642316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lgn="ctr">
              <a:buNone/>
            </a:pPr>
            <a:r>
              <a:rPr lang="en-US" sz="4000" b="1" dirty="0">
                <a:latin typeface="Arial" panose="020B0604020202020204" pitchFamily="34" charset="0"/>
                <a:ea typeface="Gill Sans" charset="0"/>
                <a:cs typeface="Gill Sans" charset="0"/>
              </a:rPr>
              <a:t>NEXT SESSION</a:t>
            </a:r>
          </a:p>
        </p:txBody>
      </p:sp>
    </p:spTree>
    <p:custDataLst>
      <p:tags r:id="rId1"/>
    </p:custDataLst>
    <p:extLst>
      <p:ext uri="{BB962C8B-B14F-4D97-AF65-F5344CB8AC3E}">
        <p14:creationId xmlns:p14="http://schemas.microsoft.com/office/powerpoint/2010/main" val="404012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0"/>
          <p:cNvSpPr txBox="1">
            <a:spLocks noGrp="1"/>
          </p:cNvSpPr>
          <p:nvPr>
            <p:ph type="title" idx="4294967295"/>
          </p:nvPr>
        </p:nvSpPr>
        <p:spPr>
          <a:xfrm>
            <a:off x="648183" y="320937"/>
            <a:ext cx="8229600" cy="1143000"/>
          </a:xfrm>
          <a:prstGeom prst="rect">
            <a:avLst/>
          </a:prstGeom>
          <a:noFill/>
          <a:ln>
            <a:noFill/>
          </a:ln>
        </p:spPr>
        <p:txBody>
          <a:bodyPr spcFirstLastPara="1" vert="horz" wrap="square" lIns="91425" tIns="91425" rIns="91425" bIns="91425" rtlCol="0" anchor="ctr" anchorCtr="0">
            <a:noAutofit/>
          </a:bodyPr>
          <a:lstStyle/>
          <a:p>
            <a:pPr>
              <a:lnSpc>
                <a:spcPct val="100000"/>
              </a:lnSpc>
              <a:spcBef>
                <a:spcPts val="0"/>
              </a:spcBef>
              <a:buClr>
                <a:schemeClr val="dk2"/>
              </a:buClr>
              <a:buSzPts val="4400"/>
            </a:pPr>
            <a:r>
              <a:rPr lang="en-US" sz="3200" dirty="0">
                <a:solidFill>
                  <a:srgbClr val="DC4405"/>
                </a:solidFill>
                <a:latin typeface="Arial" panose="020B0604020202020204" pitchFamily="34" charset="0"/>
                <a:ea typeface="Palatino Linotype"/>
                <a:cs typeface="Palatino Linotype"/>
                <a:sym typeface="Palatino Linotype"/>
              </a:rPr>
              <a:t>What our Objectives Are </a:t>
            </a:r>
            <a:r>
              <a:rPr lang="en-US" sz="3200" b="1" dirty="0">
                <a:solidFill>
                  <a:srgbClr val="DC4405"/>
                </a:solidFill>
                <a:latin typeface="Stratum2 Black" panose="020B0506030000020004" pitchFamily="34" charset="77"/>
                <a:ea typeface="Palatino Linotype"/>
                <a:cs typeface="Palatino Linotype"/>
                <a:sym typeface="Palatino Linotype"/>
              </a:rPr>
              <a:t>NOT</a:t>
            </a:r>
            <a:endParaRPr sz="3200" b="1" dirty="0">
              <a:solidFill>
                <a:srgbClr val="DC4405"/>
              </a:solidFill>
              <a:latin typeface="Stratum2 Black" panose="020B0506030000020004" pitchFamily="34" charset="77"/>
              <a:sym typeface="Arial"/>
            </a:endParaRPr>
          </a:p>
        </p:txBody>
      </p:sp>
      <p:sp>
        <p:nvSpPr>
          <p:cNvPr id="355" name="Google Shape;355;p10"/>
          <p:cNvSpPr txBox="1">
            <a:spLocks noGrp="1"/>
          </p:cNvSpPr>
          <p:nvPr>
            <p:ph type="body" idx="4294967295"/>
          </p:nvPr>
        </p:nvSpPr>
        <p:spPr>
          <a:xfrm>
            <a:off x="648183" y="1371600"/>
            <a:ext cx="8229600" cy="4114800"/>
          </a:xfrm>
          <a:prstGeom prst="rect">
            <a:avLst/>
          </a:prstGeom>
          <a:noFill/>
          <a:ln>
            <a:noFill/>
          </a:ln>
        </p:spPr>
        <p:txBody>
          <a:bodyPr spcFirstLastPara="1" vert="horz" wrap="square" lIns="91425" tIns="91425" rIns="91425" bIns="91425" rtlCol="0" anchor="t" anchorCtr="0">
            <a:noAutofit/>
          </a:bodyPr>
          <a:lstStyle/>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Shame</a:t>
            </a:r>
            <a:endParaRPr lang="en-US"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Blame</a:t>
            </a:r>
            <a:endParaRPr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Belittle</a:t>
            </a:r>
            <a:endParaRPr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Humiliate</a:t>
            </a:r>
            <a:endParaRPr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Stress</a:t>
            </a:r>
            <a:endParaRPr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Point Fingers</a:t>
            </a:r>
            <a:endParaRPr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solidFill>
                  <a:schemeClr val="dk1"/>
                </a:solidFill>
                <a:latin typeface="Arial" panose="020B0604020202020204" pitchFamily="34" charset="0"/>
                <a:ea typeface="Palatino Linotype"/>
                <a:cs typeface="Palatino Linotype"/>
                <a:sym typeface="Palatino Linotype"/>
              </a:rPr>
              <a:t>Divide</a:t>
            </a:r>
            <a:endParaRPr lang="en-US" sz="2400" dirty="0">
              <a:solidFill>
                <a:schemeClr val="dk1"/>
              </a:solidFill>
              <a:latin typeface="Arial" panose="020B0604020202020204" pitchFamily="34" charset="0"/>
              <a:ea typeface="Palatino Linotype"/>
              <a:cs typeface="Palatino Linotype"/>
            </a:endParaRPr>
          </a:p>
          <a:p>
            <a:pPr marL="457200" indent="-431800">
              <a:lnSpc>
                <a:spcPct val="100000"/>
              </a:lnSpc>
              <a:spcBef>
                <a:spcPts val="640"/>
              </a:spcBef>
              <a:buClr>
                <a:schemeClr val="dk1"/>
              </a:buClr>
              <a:buSzPts val="3200"/>
              <a:buFont typeface="Arial"/>
              <a:buChar char="•"/>
            </a:pPr>
            <a:r>
              <a:rPr lang="en-US" sz="2400" dirty="0">
                <a:latin typeface="Arial" panose="020B0604020202020204" pitchFamily="34" charset="0"/>
                <a:ea typeface="Palatino Linotype"/>
                <a:cs typeface="Palatino Linotype"/>
                <a:sym typeface="Palatino Linotype"/>
              </a:rPr>
              <a:t>Lecture (we do not have all the answers!)</a:t>
            </a:r>
            <a:endParaRPr sz="2400" dirty="0">
              <a:solidFill>
                <a:schemeClr val="dk1"/>
              </a:solidFill>
              <a:latin typeface="Arial" panose="020B0604020202020204" pitchFamily="34" charset="0"/>
              <a:ea typeface="Palatino Linotype"/>
              <a:cs typeface="Palatino Linotype"/>
              <a:sym typeface="Palatino Linotype"/>
            </a:endParaRPr>
          </a:p>
        </p:txBody>
      </p:sp>
    </p:spTree>
    <p:extLst>
      <p:ext uri="{BB962C8B-B14F-4D97-AF65-F5344CB8AC3E}">
        <p14:creationId xmlns:p14="http://schemas.microsoft.com/office/powerpoint/2010/main" val="4220166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 name="ARTICULATE_SLIDE_COUNT" val="83"/>
  <p:tag name="ARTICULATE_DESIGN_ID_1_OFFICE THEME" val="DJurWumV"/>
  <p:tag name="ARTICULATE_DESIGN_ID_OFFICE THEME" val="MfRPK2k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15230</TotalTime>
  <Words>7943</Words>
  <Application>Microsoft Office PowerPoint</Application>
  <PresentationFormat>Widescreen</PresentationFormat>
  <Paragraphs>663</Paragraphs>
  <Slides>83</Slides>
  <Notes>81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83</vt:i4>
      </vt:variant>
    </vt:vector>
  </HeadingPairs>
  <TitlesOfParts>
    <vt:vector size="98" baseType="lpstr">
      <vt:lpstr>Arial</vt:lpstr>
      <vt:lpstr>Calibri</vt:lpstr>
      <vt:lpstr>Courier New</vt:lpstr>
      <vt:lpstr>Georgia</vt:lpstr>
      <vt:lpstr>Gill Sans</vt:lpstr>
      <vt:lpstr>Kievit Offc</vt:lpstr>
      <vt:lpstr>KievitPro-Bold</vt:lpstr>
      <vt:lpstr>KievitPro-Medium</vt:lpstr>
      <vt:lpstr>Palatino Linotype</vt:lpstr>
      <vt:lpstr>Stratum2 Black</vt:lpstr>
      <vt:lpstr>Times</vt:lpstr>
      <vt:lpstr>Times New Roman</vt:lpstr>
      <vt:lpstr>Verdana</vt:lpstr>
      <vt:lpstr>Office Theme</vt:lpstr>
      <vt:lpstr>1_Office Theme</vt:lpstr>
      <vt:lpstr>High-5 Teams</vt:lpstr>
      <vt:lpstr>Course Development Team</vt:lpstr>
      <vt:lpstr>Agenda</vt:lpstr>
      <vt:lpstr>Background</vt:lpstr>
      <vt:lpstr>PowerPoint Presentation</vt:lpstr>
      <vt:lpstr>This training is designed to offer opportunities to expand cross-cultural communication skills and knowledge; to put them into practice in diverse working environments of the 21st Century.  </vt:lpstr>
      <vt:lpstr>Learning Goals</vt:lpstr>
      <vt:lpstr>Learning Outcomes</vt:lpstr>
      <vt:lpstr>What our Objectives Are NOT</vt:lpstr>
      <vt:lpstr>HIGH 5 TEAMS</vt:lpstr>
      <vt:lpstr>Session Agreements</vt:lpstr>
      <vt:lpstr>Training Tools and Resources</vt:lpstr>
      <vt:lpstr>PowerPoint Presentation</vt:lpstr>
      <vt:lpstr>BREAKOUT GROUPS… REPORT BACK</vt:lpstr>
      <vt:lpstr>What aspects of Effective Team Communication come to mind for you?</vt:lpstr>
      <vt:lpstr>BREAKOUT GROUPS… REPORT BACK</vt:lpstr>
      <vt:lpstr>PowerPoint Presentation</vt:lpstr>
      <vt:lpstr>PowerPoint Presentation</vt:lpstr>
      <vt:lpstr>Learning Goals</vt:lpstr>
      <vt:lpstr>PowerPoint Presentation</vt:lpstr>
      <vt:lpstr>We are ALL on this Journey</vt:lpstr>
      <vt:lpstr>PowerPoint Presentation</vt:lpstr>
      <vt:lpstr>PowerPoint Presentation</vt:lpstr>
      <vt:lpstr>BREAKOUT GROUPS… REPORT BACK</vt:lpstr>
      <vt:lpstr>What are some barriers to effective communication that you have encountered in the workplace?</vt:lpstr>
      <vt:lpstr>BREAKOUT GROUPS… REPORT BACK</vt:lpstr>
      <vt:lpstr>PowerPoint Presentation</vt:lpstr>
      <vt:lpstr>Module 1 High 5 Teams</vt:lpstr>
      <vt:lpstr>PowerPoint Presentation</vt:lpstr>
      <vt:lpstr>PowerPoint Presentation</vt:lpstr>
      <vt:lpstr>PowerPoint Presentation</vt:lpstr>
      <vt:lpstr>PowerPoint Presentation</vt:lpstr>
      <vt:lpstr>In order to do this we need to start with understanding Culture</vt:lpstr>
      <vt:lpstr>PowerPoint Presentation</vt:lpstr>
      <vt:lpstr>What is culture?</vt:lpstr>
      <vt:lpstr>What is culture</vt:lpstr>
      <vt:lpstr>Think of cultural intelligence as  widening our cultural aperture</vt:lpstr>
      <vt:lpstr>Everybody has a culture.</vt:lpstr>
      <vt:lpstr>Making Meaning</vt:lpstr>
      <vt:lpstr>“Funds of Knowledge” What is a party?</vt:lpstr>
      <vt:lpstr>Check Your Filters</vt:lpstr>
      <vt:lpstr>BREAKOUT GROUPS… REPORT BACK</vt:lpstr>
      <vt:lpstr>Identify Your Cultural Framework</vt:lpstr>
      <vt:lpstr>BREAKOUT GROUPS… REPORT BACK</vt:lpstr>
      <vt:lpstr>PowerPoint Presentation</vt:lpstr>
      <vt:lpstr>Begin with Intention</vt:lpstr>
      <vt:lpstr>“Cultural Intelligence”</vt:lpstr>
      <vt:lpstr>Ethnicity-Race-Culture</vt:lpstr>
      <vt:lpstr>Ethnicity-Race-Culture</vt:lpstr>
      <vt:lpstr>Culture Tree</vt:lpstr>
      <vt:lpstr>Three Levels of Culture</vt:lpstr>
      <vt:lpstr>Surface culture</vt:lpstr>
      <vt:lpstr>Surface Culture Examples</vt:lpstr>
      <vt:lpstr>Surface Culture</vt:lpstr>
      <vt:lpstr>Shallow Culture</vt:lpstr>
      <vt:lpstr>Shallow Culture Examples</vt:lpstr>
      <vt:lpstr>Shallow Culture</vt:lpstr>
      <vt:lpstr>Violations of Norms</vt:lpstr>
      <vt:lpstr>PowerPoint Presentation</vt:lpstr>
      <vt:lpstr>Deep Culture</vt:lpstr>
      <vt:lpstr>Deep Culture Examples</vt:lpstr>
      <vt:lpstr>Deep Culture</vt:lpstr>
      <vt:lpstr>Deep Culture Guides </vt:lpstr>
      <vt:lpstr>Violations of Norms</vt:lpstr>
      <vt:lpstr>Culture Tips</vt:lpstr>
      <vt:lpstr>Our mental models stay with us forever…</vt:lpstr>
      <vt:lpstr>Schema = Background Knowledge</vt:lpstr>
      <vt:lpstr>PowerPoint Presentation</vt:lpstr>
      <vt:lpstr>PowerPoint Presentation</vt:lpstr>
      <vt:lpstr>PowerPoint Presentation</vt:lpstr>
      <vt:lpstr>PowerPoint Presentation</vt:lpstr>
      <vt:lpstr>BREAKOUT  Diversity Wheel</vt:lpstr>
      <vt:lpstr>PowerPoint Presentation</vt:lpstr>
      <vt:lpstr>Choose two dimensions from the wheel to focus on for this activity and clearly identify the aspects of diversity (differences) that you bring on these two factors.  What strengths/advantages do these two differences bring to the work group? Be as specific as you can.    What potential conflicts are created because of the two differences you bring to a work group/team?  Have you ever felt like an “outsider” in a work group because of the differences you identified?  Think about a strategy you have used to either maximize the strength of a difference you identified, OR to minimize the conflict associated with a difference you identified. </vt:lpstr>
      <vt:lpstr>BREAKOUT GROUPS… REPORT BACK</vt:lpstr>
      <vt:lpstr>Individual Writing Exercise</vt:lpstr>
      <vt:lpstr>PowerPoint Presentation</vt:lpstr>
      <vt:lpstr>PowerPoint Presentation</vt:lpstr>
      <vt:lpstr>PowerPoint Presentation</vt:lpstr>
      <vt:lpstr>BREAKOUT GROUPS…. REPORT BACK</vt:lpstr>
      <vt:lpstr>PowerPoint Presentation</vt:lpstr>
      <vt:lpstr>BREAKOUT GROUPS…. REPORT BACK</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Buzzard, John</cp:lastModifiedBy>
  <cp:revision>1792</cp:revision>
  <dcterms:created xsi:type="dcterms:W3CDTF">2017-12-19T21:24:25Z</dcterms:created>
  <dcterms:modified xsi:type="dcterms:W3CDTF">2021-02-25T21:35:27Z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530515E4-7DCB-4D18-AF15-D46C60D09F12</vt:lpwstr>
  </property>
  <property fmtid="{D5CDD505-2E9C-101B-9397-08002B2CF9AE}" pid="3" name="ArticulatePath">
    <vt:lpwstr>beaver_template</vt:lpwstr>
  </property>
</Properties>
</file>